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53"/>
  </p:notesMasterIdLst>
  <p:handoutMasterIdLst>
    <p:handoutMasterId r:id="rId54"/>
  </p:handoutMasterIdLst>
  <p:sldIdLst>
    <p:sldId id="257" r:id="rId2"/>
    <p:sldId id="368" r:id="rId3"/>
    <p:sldId id="284" r:id="rId4"/>
    <p:sldId id="560" r:id="rId5"/>
    <p:sldId id="562" r:id="rId6"/>
    <p:sldId id="563" r:id="rId7"/>
    <p:sldId id="259" r:id="rId8"/>
    <p:sldId id="331" r:id="rId9"/>
    <p:sldId id="300" r:id="rId10"/>
    <p:sldId id="272" r:id="rId11"/>
    <p:sldId id="569" r:id="rId12"/>
    <p:sldId id="564" r:id="rId13"/>
    <p:sldId id="581" r:id="rId14"/>
    <p:sldId id="577" r:id="rId15"/>
    <p:sldId id="570" r:id="rId16"/>
    <p:sldId id="385" r:id="rId17"/>
    <p:sldId id="571" r:id="rId18"/>
    <p:sldId id="384" r:id="rId19"/>
    <p:sldId id="425" r:id="rId20"/>
    <p:sldId id="258" r:id="rId21"/>
    <p:sldId id="555" r:id="rId22"/>
    <p:sldId id="556" r:id="rId23"/>
    <p:sldId id="264" r:id="rId24"/>
    <p:sldId id="582" r:id="rId25"/>
    <p:sldId id="513" r:id="rId26"/>
    <p:sldId id="557" r:id="rId27"/>
    <p:sldId id="583" r:id="rId28"/>
    <p:sldId id="538" r:id="rId29"/>
    <p:sldId id="540" r:id="rId30"/>
    <p:sldId id="541" r:id="rId31"/>
    <p:sldId id="575" r:id="rId32"/>
    <p:sldId id="584" r:id="rId33"/>
    <p:sldId id="559" r:id="rId34"/>
    <p:sldId id="576" r:id="rId35"/>
    <p:sldId id="549" r:id="rId36"/>
    <p:sldId id="550" r:id="rId37"/>
    <p:sldId id="552" r:id="rId38"/>
    <p:sldId id="551" r:id="rId39"/>
    <p:sldId id="578" r:id="rId40"/>
    <p:sldId id="278" r:id="rId41"/>
    <p:sldId id="381" r:id="rId42"/>
    <p:sldId id="573" r:id="rId43"/>
    <p:sldId id="528" r:id="rId44"/>
    <p:sldId id="543" r:id="rId45"/>
    <p:sldId id="567" r:id="rId46"/>
    <p:sldId id="585" r:id="rId47"/>
    <p:sldId id="565" r:id="rId48"/>
    <p:sldId id="566" r:id="rId49"/>
    <p:sldId id="574" r:id="rId50"/>
    <p:sldId id="568" r:id="rId51"/>
    <p:sldId id="36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377D28-654F-FDBB-360F-D00E14045362}" name="ATKINSON, Jennifer" initials="AJ" userId="S::jennifer.atkinson@cheshireeast.gov.uk::d8957bf9-8e3a-4ed0-b4da-5e7bed86883b" providerId="AD"/>
  <p188:author id="{46FB163A-FCC0-853C-D855-9ABD5FE2F58D}" name="Sarah Martin" initials="SM" userId="S::Sarah.Martin@cheshireandmerseyside.nhs.uk::cc94225a-d96d-475a-81b9-d614405c1c7c" providerId="AD"/>
  <p188:author id="{F064D342-4777-28EF-2EF8-47573D85369C}" name="ATKINSON, Jennifer" initials="JA" userId="S::Jennifer.Atkinson@cheshireeast.gov.uk::d8957bf9-8e3a-4ed0-b4da-5e7bed86883b" providerId="AD"/>
  <p188:author id="{C0439C59-8F90-F83B-1314-F5977029B497}" name="GRANT, Amanda" initials="AG" userId="S::Amanda.Grant@cheshireeast.gov.uk::acf1b162-5de4-410c-acfa-dd2d708db0d5" providerId="AD"/>
  <p188:author id="{99E0F960-43A1-3B18-DC5C-58FD40565C5C}" name="HANKS, Shaun" initials="HS" userId="S::shaun.hanks@cheshireeast.gov.uk::d3d63227-74b4-4b55-bdbb-b19463a0de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681F"/>
    <a:srgbClr val="018926"/>
    <a:srgbClr val="006C31"/>
    <a:srgbClr val="009E47"/>
    <a:srgbClr val="BD3DCB"/>
    <a:srgbClr val="E820D0"/>
    <a:srgbClr val="0CFC3F"/>
    <a:srgbClr val="548276"/>
    <a:srgbClr val="F909FF"/>
    <a:srgbClr val="F31A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4270EB-26F8-4B3B-9BAB-33E5B23F496C}" v="4" dt="2026-09-03T08:10:26.2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92593" autoAdjust="0"/>
  </p:normalViewPr>
  <p:slideViewPr>
    <p:cSldViewPr snapToGrid="0">
      <p:cViewPr varScale="1">
        <p:scale>
          <a:sx n="68" d="100"/>
          <a:sy n="68" d="100"/>
        </p:scale>
        <p:origin x="33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Paul" userId="316fb353-7258-47a8-8abe-77e72d16cfcb" providerId="ADAL" clId="{73852C9C-5683-4469-8486-5284BAD0A876}"/>
    <pc:docChg chg="custSel modSld">
      <pc:chgData name="JOHNSON, Paul" userId="316fb353-7258-47a8-8abe-77e72d16cfcb" providerId="ADAL" clId="{73852C9C-5683-4469-8486-5284BAD0A876}" dt="2026-09-03T08:11:17.880" v="185" actId="1076"/>
      <pc:docMkLst>
        <pc:docMk/>
      </pc:docMkLst>
      <pc:sldChg chg="addSp delSp modSp mod">
        <pc:chgData name="JOHNSON, Paul" userId="316fb353-7258-47a8-8abe-77e72d16cfcb" providerId="ADAL" clId="{73852C9C-5683-4469-8486-5284BAD0A876}" dt="2026-09-03T08:11:17.880" v="185" actId="1076"/>
        <pc:sldMkLst>
          <pc:docMk/>
          <pc:sldMk cId="2648080785" sldId="369"/>
        </pc:sldMkLst>
        <pc:spChg chg="mod">
          <ac:chgData name="JOHNSON, Paul" userId="316fb353-7258-47a8-8abe-77e72d16cfcb" providerId="ADAL" clId="{73852C9C-5683-4469-8486-5284BAD0A876}" dt="2026-09-03T08:10:02.448" v="103" actId="1076"/>
          <ac:spMkLst>
            <pc:docMk/>
            <pc:sldMk cId="2648080785" sldId="369"/>
            <ac:spMk id="5" creationId="{E907EBBF-71D5-023E-E720-1ED9476442A9}"/>
          </ac:spMkLst>
        </pc:spChg>
        <pc:spChg chg="mod">
          <ac:chgData name="JOHNSON, Paul" userId="316fb353-7258-47a8-8abe-77e72d16cfcb" providerId="ADAL" clId="{73852C9C-5683-4469-8486-5284BAD0A876}" dt="2026-09-03T08:08:24.257" v="94" actId="1076"/>
          <ac:spMkLst>
            <pc:docMk/>
            <pc:sldMk cId="2648080785" sldId="369"/>
            <ac:spMk id="9" creationId="{77E5CB78-09AF-FC24-9D85-5E79DA5765A9}"/>
          </ac:spMkLst>
        </pc:spChg>
        <pc:graphicFrameChg chg="del mod modGraphic">
          <ac:chgData name="JOHNSON, Paul" userId="316fb353-7258-47a8-8abe-77e72d16cfcb" providerId="ADAL" clId="{73852C9C-5683-4469-8486-5284BAD0A876}" dt="2026-09-03T08:09:55.611" v="102" actId="21"/>
          <ac:graphicFrameMkLst>
            <pc:docMk/>
            <pc:sldMk cId="2648080785" sldId="369"/>
            <ac:graphicFrameMk id="10" creationId="{FDAB35F1-0ECA-E29B-B367-221A5DBB456F}"/>
          </ac:graphicFrameMkLst>
        </pc:graphicFrameChg>
        <pc:graphicFrameChg chg="mod modGraphic">
          <ac:chgData name="JOHNSON, Paul" userId="316fb353-7258-47a8-8abe-77e72d16cfcb" providerId="ADAL" clId="{73852C9C-5683-4469-8486-5284BAD0A876}" dt="2026-09-03T08:08:12.507" v="87" actId="1076"/>
          <ac:graphicFrameMkLst>
            <pc:docMk/>
            <pc:sldMk cId="2648080785" sldId="369"/>
            <ac:graphicFrameMk id="12" creationId="{EBB16DE1-D910-5B6B-801C-B87B9711CAC9}"/>
          </ac:graphicFrameMkLst>
        </pc:graphicFrameChg>
        <pc:graphicFrameChg chg="add mod modGraphic">
          <ac:chgData name="JOHNSON, Paul" userId="316fb353-7258-47a8-8abe-77e72d16cfcb" providerId="ADAL" clId="{73852C9C-5683-4469-8486-5284BAD0A876}" dt="2026-09-03T08:11:17.880" v="185" actId="1076"/>
          <ac:graphicFrameMkLst>
            <pc:docMk/>
            <pc:sldMk cId="2648080785" sldId="369"/>
            <ac:graphicFrameMk id="15" creationId="{CA29DDD0-A307-A90C-5125-2AED8B5FA6C5}"/>
          </ac:graphicFrameMkLst>
        </pc:graphicFrameChg>
        <pc:picChg chg="add mod">
          <ac:chgData name="JOHNSON, Paul" userId="316fb353-7258-47a8-8abe-77e72d16cfcb" providerId="ADAL" clId="{73852C9C-5683-4469-8486-5284BAD0A876}" dt="2026-09-03T08:10:07.409" v="104" actId="1076"/>
          <ac:picMkLst>
            <pc:docMk/>
            <pc:sldMk cId="2648080785" sldId="369"/>
            <ac:picMk id="8" creationId="{C9DC4EEF-E833-EE34-481A-D4841CE2B588}"/>
          </ac:picMkLst>
        </pc:picChg>
        <pc:picChg chg="mod">
          <ac:chgData name="JOHNSON, Paul" userId="316fb353-7258-47a8-8abe-77e72d16cfcb" providerId="ADAL" clId="{73852C9C-5683-4469-8486-5284BAD0A876}" dt="2026-09-03T08:09:03.292" v="100" actId="1076"/>
          <ac:picMkLst>
            <pc:docMk/>
            <pc:sldMk cId="2648080785" sldId="369"/>
            <ac:picMk id="13" creationId="{E978B1CA-8DAF-1D65-1413-1922656CD823}"/>
          </ac:picMkLst>
        </pc:picChg>
        <pc:picChg chg="mod">
          <ac:chgData name="JOHNSON, Paul" userId="316fb353-7258-47a8-8abe-77e72d16cfcb" providerId="ADAL" clId="{73852C9C-5683-4469-8486-5284BAD0A876}" dt="2026-09-03T08:08:56.836" v="99" actId="1076"/>
          <ac:picMkLst>
            <pc:docMk/>
            <pc:sldMk cId="2648080785" sldId="369"/>
            <ac:picMk id="1026" creationId="{6EBC0374-8A1B-C249-60E4-1088D1C0E299}"/>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6" Type="http://schemas.openxmlformats.org/officeDocument/2006/relationships/image" Target="../media/image6.svg"/><Relationship Id="rId5" Type="http://schemas.openxmlformats.org/officeDocument/2006/relationships/image" Target="../media/image12.sv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6" Type="http://schemas.openxmlformats.org/officeDocument/2006/relationships/image" Target="../media/image6.svg"/><Relationship Id="rId5" Type="http://schemas.openxmlformats.org/officeDocument/2006/relationships/image" Target="../media/image12.sv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73DBE5-6246-4ACD-804D-BE51B4B9348E}"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8D61649C-0885-4026-AA86-E442375F6855}">
      <dgm:prSet phldrT="[Text]"/>
      <dgm:spPr/>
      <dgm:t>
        <a:bodyPr/>
        <a:lstStyle/>
        <a:p>
          <a:r>
            <a:rPr lang="en-GB" dirty="0">
              <a:latin typeface="Aptos" panose="020B0004020202020204" pitchFamily="34" charset="0"/>
            </a:rPr>
            <a:t>Partner organisations and agencies collaborate, share and co-own the vision for how to achieve improved outcomes for vulnerable children. </a:t>
          </a:r>
          <a:endParaRPr lang="en-GB" dirty="0"/>
        </a:p>
      </dgm:t>
    </dgm:pt>
    <dgm:pt modelId="{71CE0DFF-37EF-4D71-8F44-212258D20858}" type="parTrans" cxnId="{3E519945-15D1-4E76-92B2-FAA97B66DFAF}">
      <dgm:prSet/>
      <dgm:spPr/>
      <dgm:t>
        <a:bodyPr/>
        <a:lstStyle/>
        <a:p>
          <a:endParaRPr lang="en-GB"/>
        </a:p>
      </dgm:t>
    </dgm:pt>
    <dgm:pt modelId="{C31BB21D-24B3-4589-BBED-4A514926A0DB}" type="sibTrans" cxnId="{3E519945-15D1-4E76-92B2-FAA97B66DFAF}">
      <dgm:prSet/>
      <dgm:spPr/>
      <dgm:t>
        <a:bodyPr/>
        <a:lstStyle/>
        <a:p>
          <a:endParaRPr lang="en-GB"/>
        </a:p>
      </dgm:t>
    </dgm:pt>
    <dgm:pt modelId="{C12E6C87-77D5-42E4-A34F-ADBCA3CD1B1E}">
      <dgm:prSet phldrT="[Text]"/>
      <dgm:spPr/>
      <dgm:t>
        <a:bodyPr/>
        <a:lstStyle/>
        <a:p>
          <a:r>
            <a:rPr lang="en-GB" dirty="0">
              <a:latin typeface="Aptos" panose="020B0004020202020204" pitchFamily="34" charset="0"/>
            </a:rPr>
            <a:t>Organisations and agencies challenge appropriately and hold one another to account effectively. </a:t>
          </a:r>
          <a:endParaRPr lang="en-GB" dirty="0"/>
        </a:p>
      </dgm:t>
    </dgm:pt>
    <dgm:pt modelId="{51D51B42-386F-46EB-8F00-241D1DD1E9D3}" type="parTrans" cxnId="{64B115E2-BC8B-4C1C-8AA1-37ABCC5F1AB0}">
      <dgm:prSet/>
      <dgm:spPr/>
      <dgm:t>
        <a:bodyPr/>
        <a:lstStyle/>
        <a:p>
          <a:endParaRPr lang="en-GB"/>
        </a:p>
      </dgm:t>
    </dgm:pt>
    <dgm:pt modelId="{AE1DF70A-F275-44B5-A9D9-713D47993FA0}" type="sibTrans" cxnId="{64B115E2-BC8B-4C1C-8AA1-37ABCC5F1AB0}">
      <dgm:prSet/>
      <dgm:spPr/>
      <dgm:t>
        <a:bodyPr/>
        <a:lstStyle/>
        <a:p>
          <a:endParaRPr lang="en-GB"/>
        </a:p>
      </dgm:t>
    </dgm:pt>
    <dgm:pt modelId="{82409D64-F9FB-4B83-BE8D-5E7D348ABA35}">
      <dgm:prSet phldrT="[Text]"/>
      <dgm:spPr/>
      <dgm:t>
        <a:bodyPr/>
        <a:lstStyle/>
        <a:p>
          <a:r>
            <a:rPr lang="en-GB" dirty="0">
              <a:latin typeface="Aptos" panose="020B0004020202020204" pitchFamily="34" charset="0"/>
            </a:rPr>
            <a:t>There is early identification and analysis of new safeguarding issues and emerging threats. </a:t>
          </a:r>
          <a:endParaRPr lang="en-GB" dirty="0"/>
        </a:p>
      </dgm:t>
    </dgm:pt>
    <dgm:pt modelId="{57EA2893-8344-4E61-A0A7-A09B4021CB61}" type="parTrans" cxnId="{AEE180EE-2056-4BBC-8770-0DD3CDF841D5}">
      <dgm:prSet/>
      <dgm:spPr/>
      <dgm:t>
        <a:bodyPr/>
        <a:lstStyle/>
        <a:p>
          <a:endParaRPr lang="en-GB"/>
        </a:p>
      </dgm:t>
    </dgm:pt>
    <dgm:pt modelId="{C9D294B5-225C-436D-B61C-0B56B3818B17}" type="sibTrans" cxnId="{AEE180EE-2056-4BBC-8770-0DD3CDF841D5}">
      <dgm:prSet/>
      <dgm:spPr/>
      <dgm:t>
        <a:bodyPr/>
        <a:lstStyle/>
        <a:p>
          <a:endParaRPr lang="en-GB"/>
        </a:p>
      </dgm:t>
    </dgm:pt>
    <dgm:pt modelId="{118A3FF0-FCE4-41D3-A5CD-700FD91DB6B2}">
      <dgm:prSet phldrT="[Text]"/>
      <dgm:spPr/>
      <dgm:t>
        <a:bodyPr/>
        <a:lstStyle/>
        <a:p>
          <a:r>
            <a:rPr lang="en-GB" dirty="0">
              <a:latin typeface="Aptos" panose="020B0004020202020204" pitchFamily="34" charset="0"/>
            </a:rPr>
            <a:t>Learning is promoted and embedded in a way that local services for children and families can become more reflective and implement changes to practice. </a:t>
          </a:r>
          <a:endParaRPr lang="en-GB" dirty="0"/>
        </a:p>
      </dgm:t>
    </dgm:pt>
    <dgm:pt modelId="{BCB270B2-FBD4-4640-BD4B-7F883EEE8C00}" type="parTrans" cxnId="{BBEE823E-F4DC-4514-832A-2C175C9EA58C}">
      <dgm:prSet/>
      <dgm:spPr/>
      <dgm:t>
        <a:bodyPr/>
        <a:lstStyle/>
        <a:p>
          <a:endParaRPr lang="en-GB"/>
        </a:p>
      </dgm:t>
    </dgm:pt>
    <dgm:pt modelId="{C69F0582-0CFB-4CA4-B99D-1159F8044D38}" type="sibTrans" cxnId="{BBEE823E-F4DC-4514-832A-2C175C9EA58C}">
      <dgm:prSet/>
      <dgm:spPr/>
      <dgm:t>
        <a:bodyPr/>
        <a:lstStyle/>
        <a:p>
          <a:endParaRPr lang="en-GB"/>
        </a:p>
      </dgm:t>
    </dgm:pt>
    <dgm:pt modelId="{9D6B3305-4CE8-493D-9479-4328FACCE44F}">
      <dgm:prSet phldrT="[Text]"/>
      <dgm:spPr/>
      <dgm:t>
        <a:bodyPr/>
        <a:lstStyle/>
        <a:p>
          <a:r>
            <a:rPr lang="en-GB" dirty="0">
              <a:latin typeface="Aptos" panose="020B0004020202020204" pitchFamily="34" charset="0"/>
            </a:rPr>
            <a:t>Information is shared effectively to facilitate accurate and timely decision making for children and families</a:t>
          </a:r>
          <a:endParaRPr lang="en-GB" dirty="0"/>
        </a:p>
      </dgm:t>
    </dgm:pt>
    <dgm:pt modelId="{F5FD9E22-CF49-440D-89C0-4F0D2F690F2B}" type="parTrans" cxnId="{D1B5409A-6497-4223-8000-FC3CEBA01A19}">
      <dgm:prSet/>
      <dgm:spPr/>
      <dgm:t>
        <a:bodyPr/>
        <a:lstStyle/>
        <a:p>
          <a:endParaRPr lang="en-GB"/>
        </a:p>
      </dgm:t>
    </dgm:pt>
    <dgm:pt modelId="{797F0627-7004-4C8F-93E1-7A72165BD689}" type="sibTrans" cxnId="{D1B5409A-6497-4223-8000-FC3CEBA01A19}">
      <dgm:prSet/>
      <dgm:spPr/>
      <dgm:t>
        <a:bodyPr/>
        <a:lstStyle/>
        <a:p>
          <a:endParaRPr lang="en-GB"/>
        </a:p>
      </dgm:t>
    </dgm:pt>
    <dgm:pt modelId="{79B00995-02B5-481A-93ED-5D78215FCD40}">
      <dgm:prSet phldrT="[Text]"/>
      <dgm:spPr/>
      <dgm:t>
        <a:bodyPr/>
        <a:lstStyle/>
        <a:p>
          <a:pPr>
            <a:buFont typeface="Wingdings" panose="05000000000000000000" pitchFamily="2" charset="2"/>
            <a:buChar char="v"/>
          </a:pPr>
          <a:r>
            <a:rPr lang="en-GB" dirty="0">
              <a:latin typeface="Aptos" panose="020B0004020202020204" pitchFamily="34" charset="0"/>
            </a:rPr>
            <a:t>Children are safeguarded and their welfare promoted. </a:t>
          </a:r>
          <a:endParaRPr lang="en-GB" dirty="0"/>
        </a:p>
      </dgm:t>
    </dgm:pt>
    <dgm:pt modelId="{E64FD387-A629-44A5-B68C-7FACC7FAB253}" type="parTrans" cxnId="{75CC4B04-0E43-4592-AE3B-62D847C8F42A}">
      <dgm:prSet/>
      <dgm:spPr/>
      <dgm:t>
        <a:bodyPr/>
        <a:lstStyle/>
        <a:p>
          <a:endParaRPr lang="en-GB"/>
        </a:p>
      </dgm:t>
    </dgm:pt>
    <dgm:pt modelId="{5B1C8695-90DF-44A5-9C4C-C3C5DEA56D08}" type="sibTrans" cxnId="{75CC4B04-0E43-4592-AE3B-62D847C8F42A}">
      <dgm:prSet/>
      <dgm:spPr/>
      <dgm:t>
        <a:bodyPr/>
        <a:lstStyle/>
        <a:p>
          <a:endParaRPr lang="en-GB"/>
        </a:p>
      </dgm:t>
    </dgm:pt>
    <dgm:pt modelId="{3832AEB3-DE5A-4DFF-9DAE-2723DB37D028}" type="pres">
      <dgm:prSet presAssocID="{A673DBE5-6246-4ACD-804D-BE51B4B9348E}" presName="Name0" presStyleCnt="0">
        <dgm:presLayoutVars>
          <dgm:dir/>
        </dgm:presLayoutVars>
      </dgm:prSet>
      <dgm:spPr/>
    </dgm:pt>
    <dgm:pt modelId="{915FC074-ED65-4068-929A-CA744A87FD68}" type="pres">
      <dgm:prSet presAssocID="{8D61649C-0885-4026-AA86-E442375F6855}" presName="noChildren" presStyleCnt="0"/>
      <dgm:spPr/>
    </dgm:pt>
    <dgm:pt modelId="{8A6E3DB4-B789-45BF-92A4-60F4A1DB3B2C}" type="pres">
      <dgm:prSet presAssocID="{8D61649C-0885-4026-AA86-E442375F6855}" presName="gap" presStyleCnt="0"/>
      <dgm:spPr/>
    </dgm:pt>
    <dgm:pt modelId="{C628021B-CE44-43C0-B7F3-E6B9D6737D58}" type="pres">
      <dgm:prSet presAssocID="{8D61649C-0885-4026-AA86-E442375F6855}" presName="medCircle2" presStyleLbl="vennNode1" presStyleIdx="0" presStyleCnt="6"/>
      <dgm:spPr/>
    </dgm:pt>
    <dgm:pt modelId="{721717B0-A580-47E8-B94F-CDABE4D4DB91}" type="pres">
      <dgm:prSet presAssocID="{8D61649C-0885-4026-AA86-E442375F6855}" presName="txLvlOnly1" presStyleLbl="revTx" presStyleIdx="0" presStyleCnt="6"/>
      <dgm:spPr/>
    </dgm:pt>
    <dgm:pt modelId="{0105EC21-6EF9-4212-B119-5855D777D3A6}" type="pres">
      <dgm:prSet presAssocID="{79B00995-02B5-481A-93ED-5D78215FCD40}" presName="noChildren" presStyleCnt="0"/>
      <dgm:spPr/>
    </dgm:pt>
    <dgm:pt modelId="{6388AA55-DE94-485F-877B-32AD7CFE88FA}" type="pres">
      <dgm:prSet presAssocID="{79B00995-02B5-481A-93ED-5D78215FCD40}" presName="gap" presStyleCnt="0"/>
      <dgm:spPr/>
    </dgm:pt>
    <dgm:pt modelId="{D97A7DA6-828E-4719-B12A-DA8D688068CA}" type="pres">
      <dgm:prSet presAssocID="{79B00995-02B5-481A-93ED-5D78215FCD40}" presName="medCircle2" presStyleLbl="vennNode1" presStyleIdx="1" presStyleCnt="6"/>
      <dgm:spPr/>
    </dgm:pt>
    <dgm:pt modelId="{EB6D4077-A615-4079-A248-EC03FBE046C0}" type="pres">
      <dgm:prSet presAssocID="{79B00995-02B5-481A-93ED-5D78215FCD40}" presName="txLvlOnly1" presStyleLbl="revTx" presStyleIdx="1" presStyleCnt="6"/>
      <dgm:spPr/>
    </dgm:pt>
    <dgm:pt modelId="{6086B3D3-DA5C-4420-8547-26363A19CA06}" type="pres">
      <dgm:prSet presAssocID="{C12E6C87-77D5-42E4-A34F-ADBCA3CD1B1E}" presName="noChildren" presStyleCnt="0"/>
      <dgm:spPr/>
    </dgm:pt>
    <dgm:pt modelId="{9695124D-67AF-4624-AEA4-D5DFD100722E}" type="pres">
      <dgm:prSet presAssocID="{C12E6C87-77D5-42E4-A34F-ADBCA3CD1B1E}" presName="gap" presStyleCnt="0"/>
      <dgm:spPr/>
    </dgm:pt>
    <dgm:pt modelId="{5098340B-5FCC-43A2-A9E4-9981079448E6}" type="pres">
      <dgm:prSet presAssocID="{C12E6C87-77D5-42E4-A34F-ADBCA3CD1B1E}" presName="medCircle2" presStyleLbl="vennNode1" presStyleIdx="2" presStyleCnt="6"/>
      <dgm:spPr/>
    </dgm:pt>
    <dgm:pt modelId="{D23A117F-0051-491C-BD87-979F97E997C9}" type="pres">
      <dgm:prSet presAssocID="{C12E6C87-77D5-42E4-A34F-ADBCA3CD1B1E}" presName="txLvlOnly1" presStyleLbl="revTx" presStyleIdx="2" presStyleCnt="6"/>
      <dgm:spPr/>
    </dgm:pt>
    <dgm:pt modelId="{51A9C0B1-DA85-4B28-981F-291767DC09B0}" type="pres">
      <dgm:prSet presAssocID="{82409D64-F9FB-4B83-BE8D-5E7D348ABA35}" presName="noChildren" presStyleCnt="0"/>
      <dgm:spPr/>
    </dgm:pt>
    <dgm:pt modelId="{FCD9BD73-8785-489A-BED7-6CBA47711B9E}" type="pres">
      <dgm:prSet presAssocID="{82409D64-F9FB-4B83-BE8D-5E7D348ABA35}" presName="gap" presStyleCnt="0"/>
      <dgm:spPr/>
    </dgm:pt>
    <dgm:pt modelId="{4B83BBE8-34CC-4F89-AEA1-2F22B69E489E}" type="pres">
      <dgm:prSet presAssocID="{82409D64-F9FB-4B83-BE8D-5E7D348ABA35}" presName="medCircle2" presStyleLbl="vennNode1" presStyleIdx="3" presStyleCnt="6"/>
      <dgm:spPr/>
    </dgm:pt>
    <dgm:pt modelId="{03E54036-0052-490B-8B6F-370793B23D41}" type="pres">
      <dgm:prSet presAssocID="{82409D64-F9FB-4B83-BE8D-5E7D348ABA35}" presName="txLvlOnly1" presStyleLbl="revTx" presStyleIdx="3" presStyleCnt="6"/>
      <dgm:spPr/>
    </dgm:pt>
    <dgm:pt modelId="{61824B97-8F05-44FF-AB5C-68165F70925E}" type="pres">
      <dgm:prSet presAssocID="{118A3FF0-FCE4-41D3-A5CD-700FD91DB6B2}" presName="noChildren" presStyleCnt="0"/>
      <dgm:spPr/>
    </dgm:pt>
    <dgm:pt modelId="{03ED3318-EFAF-45EA-BA8C-BD52BAFC2214}" type="pres">
      <dgm:prSet presAssocID="{118A3FF0-FCE4-41D3-A5CD-700FD91DB6B2}" presName="gap" presStyleCnt="0"/>
      <dgm:spPr/>
    </dgm:pt>
    <dgm:pt modelId="{E5A22DA2-9E54-4CDC-831C-3F60205814A2}" type="pres">
      <dgm:prSet presAssocID="{118A3FF0-FCE4-41D3-A5CD-700FD91DB6B2}" presName="medCircle2" presStyleLbl="vennNode1" presStyleIdx="4" presStyleCnt="6"/>
      <dgm:spPr/>
    </dgm:pt>
    <dgm:pt modelId="{8198DA98-E90B-4D16-AAEA-F4FBD7E231D3}" type="pres">
      <dgm:prSet presAssocID="{118A3FF0-FCE4-41D3-A5CD-700FD91DB6B2}" presName="txLvlOnly1" presStyleLbl="revTx" presStyleIdx="4" presStyleCnt="6"/>
      <dgm:spPr/>
    </dgm:pt>
    <dgm:pt modelId="{573A5B7E-C850-4B81-BD02-9D95CB9883C9}" type="pres">
      <dgm:prSet presAssocID="{9D6B3305-4CE8-493D-9479-4328FACCE44F}" presName="noChildren" presStyleCnt="0"/>
      <dgm:spPr/>
    </dgm:pt>
    <dgm:pt modelId="{F5EAA6A0-C81D-4823-9DFF-7AF45BE0C82D}" type="pres">
      <dgm:prSet presAssocID="{9D6B3305-4CE8-493D-9479-4328FACCE44F}" presName="gap" presStyleCnt="0"/>
      <dgm:spPr/>
    </dgm:pt>
    <dgm:pt modelId="{FEA3C90F-A6F8-4DE6-BD6C-F954C8C484EA}" type="pres">
      <dgm:prSet presAssocID="{9D6B3305-4CE8-493D-9479-4328FACCE44F}" presName="medCircle2" presStyleLbl="vennNode1" presStyleIdx="5" presStyleCnt="6"/>
      <dgm:spPr/>
    </dgm:pt>
    <dgm:pt modelId="{E8153997-5507-435E-B2FC-83FD8BF10A7D}" type="pres">
      <dgm:prSet presAssocID="{9D6B3305-4CE8-493D-9479-4328FACCE44F}" presName="txLvlOnly1" presStyleLbl="revTx" presStyleIdx="5" presStyleCnt="6"/>
      <dgm:spPr/>
    </dgm:pt>
  </dgm:ptLst>
  <dgm:cxnLst>
    <dgm:cxn modelId="{75CC4B04-0E43-4592-AE3B-62D847C8F42A}" srcId="{A673DBE5-6246-4ACD-804D-BE51B4B9348E}" destId="{79B00995-02B5-481A-93ED-5D78215FCD40}" srcOrd="1" destOrd="0" parTransId="{E64FD387-A629-44A5-B68C-7FACC7FAB253}" sibTransId="{5B1C8695-90DF-44A5-9C4C-C3C5DEA56D08}"/>
    <dgm:cxn modelId="{BBEE823E-F4DC-4514-832A-2C175C9EA58C}" srcId="{A673DBE5-6246-4ACD-804D-BE51B4B9348E}" destId="{118A3FF0-FCE4-41D3-A5CD-700FD91DB6B2}" srcOrd="4" destOrd="0" parTransId="{BCB270B2-FBD4-4640-BD4B-7F883EEE8C00}" sibTransId="{C69F0582-0CFB-4CA4-B99D-1159F8044D38}"/>
    <dgm:cxn modelId="{833BF864-C0F7-4E46-B4EC-D15E99157617}" type="presOf" srcId="{9D6B3305-4CE8-493D-9479-4328FACCE44F}" destId="{E8153997-5507-435E-B2FC-83FD8BF10A7D}" srcOrd="0" destOrd="0" presId="urn:microsoft.com/office/officeart/2008/layout/VerticalCircleList"/>
    <dgm:cxn modelId="{3E519945-15D1-4E76-92B2-FAA97B66DFAF}" srcId="{A673DBE5-6246-4ACD-804D-BE51B4B9348E}" destId="{8D61649C-0885-4026-AA86-E442375F6855}" srcOrd="0" destOrd="0" parTransId="{71CE0DFF-37EF-4D71-8F44-212258D20858}" sibTransId="{C31BB21D-24B3-4589-BBED-4A514926A0DB}"/>
    <dgm:cxn modelId="{ABDA4F4B-DFB8-4269-B88B-F0CF83A1281F}" type="presOf" srcId="{118A3FF0-FCE4-41D3-A5CD-700FD91DB6B2}" destId="{8198DA98-E90B-4D16-AAEA-F4FBD7E231D3}" srcOrd="0" destOrd="0" presId="urn:microsoft.com/office/officeart/2008/layout/VerticalCircleList"/>
    <dgm:cxn modelId="{D1B5409A-6497-4223-8000-FC3CEBA01A19}" srcId="{A673DBE5-6246-4ACD-804D-BE51B4B9348E}" destId="{9D6B3305-4CE8-493D-9479-4328FACCE44F}" srcOrd="5" destOrd="0" parTransId="{F5FD9E22-CF49-440D-89C0-4F0D2F690F2B}" sibTransId="{797F0627-7004-4C8F-93E1-7A72165BD689}"/>
    <dgm:cxn modelId="{E64315C4-9963-427D-AEC8-B27134B861C5}" type="presOf" srcId="{79B00995-02B5-481A-93ED-5D78215FCD40}" destId="{EB6D4077-A615-4079-A248-EC03FBE046C0}" srcOrd="0" destOrd="0" presId="urn:microsoft.com/office/officeart/2008/layout/VerticalCircleList"/>
    <dgm:cxn modelId="{FD67F0D0-02A3-48E5-993D-8DCE2F66D713}" type="presOf" srcId="{8D61649C-0885-4026-AA86-E442375F6855}" destId="{721717B0-A580-47E8-B94F-CDABE4D4DB91}" srcOrd="0" destOrd="0" presId="urn:microsoft.com/office/officeart/2008/layout/VerticalCircleList"/>
    <dgm:cxn modelId="{BCC4D8DD-ACEC-424A-A4A3-D4DB60411F25}" type="presOf" srcId="{A673DBE5-6246-4ACD-804D-BE51B4B9348E}" destId="{3832AEB3-DE5A-4DFF-9DAE-2723DB37D028}" srcOrd="0" destOrd="0" presId="urn:microsoft.com/office/officeart/2008/layout/VerticalCircleList"/>
    <dgm:cxn modelId="{64B115E2-BC8B-4C1C-8AA1-37ABCC5F1AB0}" srcId="{A673DBE5-6246-4ACD-804D-BE51B4B9348E}" destId="{C12E6C87-77D5-42E4-A34F-ADBCA3CD1B1E}" srcOrd="2" destOrd="0" parTransId="{51D51B42-386F-46EB-8F00-241D1DD1E9D3}" sibTransId="{AE1DF70A-F275-44B5-A9D9-713D47993FA0}"/>
    <dgm:cxn modelId="{AEE180EE-2056-4BBC-8770-0DD3CDF841D5}" srcId="{A673DBE5-6246-4ACD-804D-BE51B4B9348E}" destId="{82409D64-F9FB-4B83-BE8D-5E7D348ABA35}" srcOrd="3" destOrd="0" parTransId="{57EA2893-8344-4E61-A0A7-A09B4021CB61}" sibTransId="{C9D294B5-225C-436D-B61C-0B56B3818B17}"/>
    <dgm:cxn modelId="{71DFF4F8-DF4F-4D3C-B8AE-D186EDFBD922}" type="presOf" srcId="{82409D64-F9FB-4B83-BE8D-5E7D348ABA35}" destId="{03E54036-0052-490B-8B6F-370793B23D41}" srcOrd="0" destOrd="0" presId="urn:microsoft.com/office/officeart/2008/layout/VerticalCircleList"/>
    <dgm:cxn modelId="{A6DB18FC-CDF2-4808-A887-ABEA2AC0347E}" type="presOf" srcId="{C12E6C87-77D5-42E4-A34F-ADBCA3CD1B1E}" destId="{D23A117F-0051-491C-BD87-979F97E997C9}" srcOrd="0" destOrd="0" presId="urn:microsoft.com/office/officeart/2008/layout/VerticalCircleList"/>
    <dgm:cxn modelId="{6912B000-D051-4529-A208-44D34D3EC637}" type="presParOf" srcId="{3832AEB3-DE5A-4DFF-9DAE-2723DB37D028}" destId="{915FC074-ED65-4068-929A-CA744A87FD68}" srcOrd="0" destOrd="0" presId="urn:microsoft.com/office/officeart/2008/layout/VerticalCircleList"/>
    <dgm:cxn modelId="{B615D2ED-7A4D-439B-83D6-A58F1FCEE584}" type="presParOf" srcId="{915FC074-ED65-4068-929A-CA744A87FD68}" destId="{8A6E3DB4-B789-45BF-92A4-60F4A1DB3B2C}" srcOrd="0" destOrd="0" presId="urn:microsoft.com/office/officeart/2008/layout/VerticalCircleList"/>
    <dgm:cxn modelId="{DEEB7AE0-B0AD-43DA-9AFB-4F166DBB8824}" type="presParOf" srcId="{915FC074-ED65-4068-929A-CA744A87FD68}" destId="{C628021B-CE44-43C0-B7F3-E6B9D6737D58}" srcOrd="1" destOrd="0" presId="urn:microsoft.com/office/officeart/2008/layout/VerticalCircleList"/>
    <dgm:cxn modelId="{10FB2B69-2B2D-4C94-9834-9AEF48813C71}" type="presParOf" srcId="{915FC074-ED65-4068-929A-CA744A87FD68}" destId="{721717B0-A580-47E8-B94F-CDABE4D4DB91}" srcOrd="2" destOrd="0" presId="urn:microsoft.com/office/officeart/2008/layout/VerticalCircleList"/>
    <dgm:cxn modelId="{9A5EA7F5-F9DB-447A-A4B8-F85A5A7A55D4}" type="presParOf" srcId="{3832AEB3-DE5A-4DFF-9DAE-2723DB37D028}" destId="{0105EC21-6EF9-4212-B119-5855D777D3A6}" srcOrd="1" destOrd="0" presId="urn:microsoft.com/office/officeart/2008/layout/VerticalCircleList"/>
    <dgm:cxn modelId="{6A0AAF0B-B5B5-42FF-BE59-2C353BF5ABCF}" type="presParOf" srcId="{0105EC21-6EF9-4212-B119-5855D777D3A6}" destId="{6388AA55-DE94-485F-877B-32AD7CFE88FA}" srcOrd="0" destOrd="0" presId="urn:microsoft.com/office/officeart/2008/layout/VerticalCircleList"/>
    <dgm:cxn modelId="{52F4CE09-575E-42C4-8E54-1039A2F331B4}" type="presParOf" srcId="{0105EC21-6EF9-4212-B119-5855D777D3A6}" destId="{D97A7DA6-828E-4719-B12A-DA8D688068CA}" srcOrd="1" destOrd="0" presId="urn:microsoft.com/office/officeart/2008/layout/VerticalCircleList"/>
    <dgm:cxn modelId="{1C3FEFB4-AC7E-45F5-B404-E33240DE878F}" type="presParOf" srcId="{0105EC21-6EF9-4212-B119-5855D777D3A6}" destId="{EB6D4077-A615-4079-A248-EC03FBE046C0}" srcOrd="2" destOrd="0" presId="urn:microsoft.com/office/officeart/2008/layout/VerticalCircleList"/>
    <dgm:cxn modelId="{794D9124-26BE-4E3A-B979-A2D810A8E105}" type="presParOf" srcId="{3832AEB3-DE5A-4DFF-9DAE-2723DB37D028}" destId="{6086B3D3-DA5C-4420-8547-26363A19CA06}" srcOrd="2" destOrd="0" presId="urn:microsoft.com/office/officeart/2008/layout/VerticalCircleList"/>
    <dgm:cxn modelId="{388AE23F-7C54-4DC6-8AEC-4C2F5F240CA2}" type="presParOf" srcId="{6086B3D3-DA5C-4420-8547-26363A19CA06}" destId="{9695124D-67AF-4624-AEA4-D5DFD100722E}" srcOrd="0" destOrd="0" presId="urn:microsoft.com/office/officeart/2008/layout/VerticalCircleList"/>
    <dgm:cxn modelId="{1F65364E-FA3E-40F8-80DC-B363CF0CF2F5}" type="presParOf" srcId="{6086B3D3-DA5C-4420-8547-26363A19CA06}" destId="{5098340B-5FCC-43A2-A9E4-9981079448E6}" srcOrd="1" destOrd="0" presId="urn:microsoft.com/office/officeart/2008/layout/VerticalCircleList"/>
    <dgm:cxn modelId="{4F6530DC-4DBF-46C5-9FEE-E51829036901}" type="presParOf" srcId="{6086B3D3-DA5C-4420-8547-26363A19CA06}" destId="{D23A117F-0051-491C-BD87-979F97E997C9}" srcOrd="2" destOrd="0" presId="urn:microsoft.com/office/officeart/2008/layout/VerticalCircleList"/>
    <dgm:cxn modelId="{52822B33-C411-43EF-8E68-E5FF9BC94A57}" type="presParOf" srcId="{3832AEB3-DE5A-4DFF-9DAE-2723DB37D028}" destId="{51A9C0B1-DA85-4B28-981F-291767DC09B0}" srcOrd="3" destOrd="0" presId="urn:microsoft.com/office/officeart/2008/layout/VerticalCircleList"/>
    <dgm:cxn modelId="{E2EA9301-A610-427F-B665-97D17EA37BCA}" type="presParOf" srcId="{51A9C0B1-DA85-4B28-981F-291767DC09B0}" destId="{FCD9BD73-8785-489A-BED7-6CBA47711B9E}" srcOrd="0" destOrd="0" presId="urn:microsoft.com/office/officeart/2008/layout/VerticalCircleList"/>
    <dgm:cxn modelId="{89CE2540-368F-4E63-85C8-8D18F7C8D838}" type="presParOf" srcId="{51A9C0B1-DA85-4B28-981F-291767DC09B0}" destId="{4B83BBE8-34CC-4F89-AEA1-2F22B69E489E}" srcOrd="1" destOrd="0" presId="urn:microsoft.com/office/officeart/2008/layout/VerticalCircleList"/>
    <dgm:cxn modelId="{FEDE5F88-FEA3-4A7A-B34B-4AEF37D55FAA}" type="presParOf" srcId="{51A9C0B1-DA85-4B28-981F-291767DC09B0}" destId="{03E54036-0052-490B-8B6F-370793B23D41}" srcOrd="2" destOrd="0" presId="urn:microsoft.com/office/officeart/2008/layout/VerticalCircleList"/>
    <dgm:cxn modelId="{48C4510F-26B3-4C5C-A4E6-3484D64445B0}" type="presParOf" srcId="{3832AEB3-DE5A-4DFF-9DAE-2723DB37D028}" destId="{61824B97-8F05-44FF-AB5C-68165F70925E}" srcOrd="4" destOrd="0" presId="urn:microsoft.com/office/officeart/2008/layout/VerticalCircleList"/>
    <dgm:cxn modelId="{336B5BFF-4B56-4633-852C-14616429433E}" type="presParOf" srcId="{61824B97-8F05-44FF-AB5C-68165F70925E}" destId="{03ED3318-EFAF-45EA-BA8C-BD52BAFC2214}" srcOrd="0" destOrd="0" presId="urn:microsoft.com/office/officeart/2008/layout/VerticalCircleList"/>
    <dgm:cxn modelId="{8306C4EC-76C5-4A9C-9E5B-EBE4B98DECEF}" type="presParOf" srcId="{61824B97-8F05-44FF-AB5C-68165F70925E}" destId="{E5A22DA2-9E54-4CDC-831C-3F60205814A2}" srcOrd="1" destOrd="0" presId="urn:microsoft.com/office/officeart/2008/layout/VerticalCircleList"/>
    <dgm:cxn modelId="{3CAF132A-52FD-4601-AC92-759C8543A540}" type="presParOf" srcId="{61824B97-8F05-44FF-AB5C-68165F70925E}" destId="{8198DA98-E90B-4D16-AAEA-F4FBD7E231D3}" srcOrd="2" destOrd="0" presId="urn:microsoft.com/office/officeart/2008/layout/VerticalCircleList"/>
    <dgm:cxn modelId="{C4064709-84D7-4543-9707-237CF3B3AAA2}" type="presParOf" srcId="{3832AEB3-DE5A-4DFF-9DAE-2723DB37D028}" destId="{573A5B7E-C850-4B81-BD02-9D95CB9883C9}" srcOrd="5" destOrd="0" presId="urn:microsoft.com/office/officeart/2008/layout/VerticalCircleList"/>
    <dgm:cxn modelId="{7101CFA2-1B7D-4541-B466-146421135C90}" type="presParOf" srcId="{573A5B7E-C850-4B81-BD02-9D95CB9883C9}" destId="{F5EAA6A0-C81D-4823-9DFF-7AF45BE0C82D}" srcOrd="0" destOrd="0" presId="urn:microsoft.com/office/officeart/2008/layout/VerticalCircleList"/>
    <dgm:cxn modelId="{56349700-3107-4ACF-88EA-722F8FEBF25C}" type="presParOf" srcId="{573A5B7E-C850-4B81-BD02-9D95CB9883C9}" destId="{FEA3C90F-A6F8-4DE6-BD6C-F954C8C484EA}" srcOrd="1" destOrd="0" presId="urn:microsoft.com/office/officeart/2008/layout/VerticalCircleList"/>
    <dgm:cxn modelId="{F77B9ECE-897E-4356-ABBD-899B99C16D3B}" type="presParOf" srcId="{573A5B7E-C850-4B81-BD02-9D95CB9883C9}" destId="{E8153997-5507-435E-B2FC-83FD8BF10A7D}"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266B3F-8192-4F13-A4FB-3814C0972BD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GB"/>
        </a:p>
      </dgm:t>
    </dgm:pt>
    <dgm:pt modelId="{DB8F48D3-5476-4849-BF97-8D32455393F0}">
      <dgm:prSet phldrT="[Text]" custT="1"/>
      <dgm:spPr/>
      <dgm:t>
        <a:bodyPr/>
        <a:lstStyle/>
        <a:p>
          <a:pPr>
            <a:lnSpc>
              <a:spcPct val="100000"/>
            </a:lnSpc>
          </a:pPr>
          <a:r>
            <a:rPr lang="en-GB" sz="1600" dirty="0"/>
            <a:t>Listening to and acting on the voice of the child to place them at the heart of the partnership</a:t>
          </a:r>
        </a:p>
      </dgm:t>
    </dgm:pt>
    <dgm:pt modelId="{946191F4-F13F-46A7-9EA9-D76502400565}" type="parTrans" cxnId="{D85D643E-6529-4A78-972C-B26B3A629B41}">
      <dgm:prSet/>
      <dgm:spPr/>
      <dgm:t>
        <a:bodyPr/>
        <a:lstStyle/>
        <a:p>
          <a:endParaRPr lang="en-GB" sz="1600"/>
        </a:p>
      </dgm:t>
    </dgm:pt>
    <dgm:pt modelId="{AA92B62A-CB7A-4EF1-9E68-21A39581EBE6}" type="sibTrans" cxnId="{D85D643E-6529-4A78-972C-B26B3A629B41}">
      <dgm:prSet/>
      <dgm:spPr/>
      <dgm:t>
        <a:bodyPr/>
        <a:lstStyle/>
        <a:p>
          <a:endParaRPr lang="en-GB" sz="1600"/>
        </a:p>
      </dgm:t>
    </dgm:pt>
    <dgm:pt modelId="{DEF20CC4-25F5-4E4F-8BD3-24EAEA763FBD}">
      <dgm:prSet phldrT="[Text]" custT="1"/>
      <dgm:spPr/>
      <dgm:t>
        <a:bodyPr/>
        <a:lstStyle/>
        <a:p>
          <a:pPr>
            <a:lnSpc>
              <a:spcPct val="100000"/>
            </a:lnSpc>
          </a:pPr>
          <a:r>
            <a:rPr lang="en-GB" sz="1600"/>
            <a:t>Embedding the new arrangements to ensure strategic oversight and line of sight to frontline practice</a:t>
          </a:r>
        </a:p>
      </dgm:t>
    </dgm:pt>
    <dgm:pt modelId="{8555A1FD-B797-4FCD-902B-FD5E4F6D0EE0}" type="parTrans" cxnId="{65B3BFD9-3F3D-4B08-A679-3CE85101358C}">
      <dgm:prSet/>
      <dgm:spPr/>
      <dgm:t>
        <a:bodyPr/>
        <a:lstStyle/>
        <a:p>
          <a:endParaRPr lang="en-GB" sz="1600"/>
        </a:p>
      </dgm:t>
    </dgm:pt>
    <dgm:pt modelId="{C5C96C7C-70F7-4BE6-83A1-F2818BC43342}" type="sibTrans" cxnId="{65B3BFD9-3F3D-4B08-A679-3CE85101358C}">
      <dgm:prSet/>
      <dgm:spPr/>
      <dgm:t>
        <a:bodyPr/>
        <a:lstStyle/>
        <a:p>
          <a:endParaRPr lang="en-GB" sz="1600"/>
        </a:p>
      </dgm:t>
    </dgm:pt>
    <dgm:pt modelId="{D0EA1F32-D46B-4C4E-8F85-DFE446AC78EB}">
      <dgm:prSet phldrT="[Text]" custT="1"/>
      <dgm:spPr/>
      <dgm:t>
        <a:bodyPr/>
        <a:lstStyle/>
        <a:p>
          <a:pPr>
            <a:lnSpc>
              <a:spcPct val="100000"/>
            </a:lnSpc>
          </a:pPr>
          <a:r>
            <a:rPr lang="en-GB" sz="1600"/>
            <a:t>Improving quality assurance and routine, robust performance scrutiny and challenge</a:t>
          </a:r>
        </a:p>
      </dgm:t>
    </dgm:pt>
    <dgm:pt modelId="{C2BE1AC6-6521-4422-B9A7-C86AF277D053}" type="parTrans" cxnId="{A069A482-5AA1-4929-8ADC-88B84C82FFDA}">
      <dgm:prSet/>
      <dgm:spPr/>
      <dgm:t>
        <a:bodyPr/>
        <a:lstStyle/>
        <a:p>
          <a:endParaRPr lang="en-GB" sz="1600"/>
        </a:p>
      </dgm:t>
    </dgm:pt>
    <dgm:pt modelId="{FC75B7E6-D1D0-4CEE-8814-DE30529E60C5}" type="sibTrans" cxnId="{A069A482-5AA1-4929-8ADC-88B84C82FFDA}">
      <dgm:prSet/>
      <dgm:spPr/>
      <dgm:t>
        <a:bodyPr/>
        <a:lstStyle/>
        <a:p>
          <a:endParaRPr lang="en-GB" sz="1600"/>
        </a:p>
      </dgm:t>
    </dgm:pt>
    <dgm:pt modelId="{F6DB5C04-DD17-4E47-AD33-B8246783E68A}">
      <dgm:prSet phldrT="[Text]" custT="1"/>
      <dgm:spPr/>
      <dgm:t>
        <a:bodyPr/>
        <a:lstStyle/>
        <a:p>
          <a:pPr>
            <a:lnSpc>
              <a:spcPct val="100000"/>
            </a:lnSpc>
          </a:pPr>
          <a:r>
            <a:rPr lang="en-GB" sz="1600"/>
            <a:t>Creating a learning culture that takes action to improve practice</a:t>
          </a:r>
        </a:p>
      </dgm:t>
    </dgm:pt>
    <dgm:pt modelId="{8B862082-DEBE-40F0-AB43-47A52C702DF1}" type="parTrans" cxnId="{F3180352-0110-4880-AC53-A2D35742C19A}">
      <dgm:prSet/>
      <dgm:spPr/>
      <dgm:t>
        <a:bodyPr/>
        <a:lstStyle/>
        <a:p>
          <a:endParaRPr lang="en-GB" sz="1600"/>
        </a:p>
      </dgm:t>
    </dgm:pt>
    <dgm:pt modelId="{C0B95B77-5CD5-4248-9205-F7605BA7BF99}" type="sibTrans" cxnId="{F3180352-0110-4880-AC53-A2D35742C19A}">
      <dgm:prSet/>
      <dgm:spPr/>
      <dgm:t>
        <a:bodyPr/>
        <a:lstStyle/>
        <a:p>
          <a:endParaRPr lang="en-GB" sz="1600"/>
        </a:p>
      </dgm:t>
    </dgm:pt>
    <dgm:pt modelId="{3474F4EA-65A0-4D30-8C46-2F93FEB89938}">
      <dgm:prSet phldrT="[Text]" custT="1"/>
      <dgm:spPr/>
      <dgm:t>
        <a:bodyPr/>
        <a:lstStyle/>
        <a:p>
          <a:pPr>
            <a:lnSpc>
              <a:spcPct val="100000"/>
            </a:lnSpc>
          </a:pPr>
          <a:r>
            <a:rPr lang="en-GB" sz="1600" dirty="0"/>
            <a:t>Ensuring there is transparent, decisive and evidence-based decision making in all partnership meetings to support improved outcomes</a:t>
          </a:r>
        </a:p>
      </dgm:t>
    </dgm:pt>
    <dgm:pt modelId="{D4251F58-C0C1-4EE7-B5D5-664502716B7F}" type="parTrans" cxnId="{4F945E3F-8D36-48A2-8801-6C6EBB795E06}">
      <dgm:prSet/>
      <dgm:spPr/>
      <dgm:t>
        <a:bodyPr/>
        <a:lstStyle/>
        <a:p>
          <a:endParaRPr lang="en-GB" sz="1600"/>
        </a:p>
      </dgm:t>
    </dgm:pt>
    <dgm:pt modelId="{1277F16E-DD53-488E-ACD3-57CEDFEDE211}" type="sibTrans" cxnId="{4F945E3F-8D36-48A2-8801-6C6EBB795E06}">
      <dgm:prSet/>
      <dgm:spPr/>
      <dgm:t>
        <a:bodyPr/>
        <a:lstStyle/>
        <a:p>
          <a:endParaRPr lang="en-GB" sz="1600"/>
        </a:p>
      </dgm:t>
    </dgm:pt>
    <dgm:pt modelId="{1503683B-5345-40AE-AFC4-AD884821D9EE}">
      <dgm:prSet phldrT="[Text]" custT="1"/>
      <dgm:spPr/>
      <dgm:t>
        <a:bodyPr/>
        <a:lstStyle/>
        <a:p>
          <a:pPr>
            <a:lnSpc>
              <a:spcPct val="100000"/>
            </a:lnSpc>
          </a:pPr>
          <a:r>
            <a:rPr lang="en-GB" sz="1600"/>
            <a:t>Create a highly effective partnership with communication based on positive relationships, shared values and clear vision</a:t>
          </a:r>
        </a:p>
      </dgm:t>
    </dgm:pt>
    <dgm:pt modelId="{B8D2CFB9-0B12-41D2-AB75-6FD2AF35B2D9}" type="parTrans" cxnId="{66E4A6A7-530F-4CD8-8588-FA0C9F3EF4F4}">
      <dgm:prSet/>
      <dgm:spPr/>
      <dgm:t>
        <a:bodyPr/>
        <a:lstStyle/>
        <a:p>
          <a:endParaRPr lang="en-GB" sz="1600"/>
        </a:p>
      </dgm:t>
    </dgm:pt>
    <dgm:pt modelId="{4CFC5356-D3A8-4F8F-94DF-00AE8B320577}" type="sibTrans" cxnId="{66E4A6A7-530F-4CD8-8588-FA0C9F3EF4F4}">
      <dgm:prSet/>
      <dgm:spPr/>
      <dgm:t>
        <a:bodyPr/>
        <a:lstStyle/>
        <a:p>
          <a:endParaRPr lang="en-GB" sz="1600"/>
        </a:p>
      </dgm:t>
    </dgm:pt>
    <dgm:pt modelId="{101D405B-BDF6-442E-8331-92FBB116E499}" type="pres">
      <dgm:prSet presAssocID="{35266B3F-8192-4F13-A4FB-3814C0972BD4}" presName="root" presStyleCnt="0">
        <dgm:presLayoutVars>
          <dgm:dir/>
          <dgm:resizeHandles val="exact"/>
        </dgm:presLayoutVars>
      </dgm:prSet>
      <dgm:spPr/>
    </dgm:pt>
    <dgm:pt modelId="{22D8A196-04AF-416E-9D58-3E5EA6A04D72}" type="pres">
      <dgm:prSet presAssocID="{DB8F48D3-5476-4849-BF97-8D32455393F0}" presName="compNode" presStyleCnt="0"/>
      <dgm:spPr/>
    </dgm:pt>
    <dgm:pt modelId="{DCC37E48-E572-47A5-AF67-5F67EEF68F73}" type="pres">
      <dgm:prSet presAssocID="{DB8F48D3-5476-4849-BF97-8D32455393F0}"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ar"/>
        </a:ext>
      </dgm:extLst>
    </dgm:pt>
    <dgm:pt modelId="{4092E358-EE62-46A2-9A7F-1C71332D4DE1}" type="pres">
      <dgm:prSet presAssocID="{DB8F48D3-5476-4849-BF97-8D32455393F0}" presName="spaceRect" presStyleCnt="0"/>
      <dgm:spPr/>
    </dgm:pt>
    <dgm:pt modelId="{0A9138FB-3BDD-4E7A-96A3-3CB872D1243A}" type="pres">
      <dgm:prSet presAssocID="{DB8F48D3-5476-4849-BF97-8D32455393F0}" presName="textRect" presStyleLbl="revTx" presStyleIdx="0" presStyleCnt="6">
        <dgm:presLayoutVars>
          <dgm:chMax val="1"/>
          <dgm:chPref val="1"/>
        </dgm:presLayoutVars>
      </dgm:prSet>
      <dgm:spPr/>
    </dgm:pt>
    <dgm:pt modelId="{B410B6D2-A400-4514-8350-E0580B07E9FD}" type="pres">
      <dgm:prSet presAssocID="{AA92B62A-CB7A-4EF1-9E68-21A39581EBE6}" presName="sibTrans" presStyleCnt="0"/>
      <dgm:spPr/>
    </dgm:pt>
    <dgm:pt modelId="{9861C5EB-C6AD-4070-98F8-B5203DA86A50}" type="pres">
      <dgm:prSet presAssocID="{DEF20CC4-25F5-4E4F-8BD3-24EAEA763FBD}" presName="compNode" presStyleCnt="0"/>
      <dgm:spPr/>
    </dgm:pt>
    <dgm:pt modelId="{85319B42-5060-4EE2-8CA5-DAC378F25F59}" type="pres">
      <dgm:prSet presAssocID="{DEF20CC4-25F5-4E4F-8BD3-24EAEA763FBD}"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5135D46A-29E9-489B-A4F5-756D196841D6}" type="pres">
      <dgm:prSet presAssocID="{DEF20CC4-25F5-4E4F-8BD3-24EAEA763FBD}" presName="spaceRect" presStyleCnt="0"/>
      <dgm:spPr/>
    </dgm:pt>
    <dgm:pt modelId="{196CD24F-5997-444D-9F68-CFAC8BDF9952}" type="pres">
      <dgm:prSet presAssocID="{DEF20CC4-25F5-4E4F-8BD3-24EAEA763FBD}" presName="textRect" presStyleLbl="revTx" presStyleIdx="1" presStyleCnt="6">
        <dgm:presLayoutVars>
          <dgm:chMax val="1"/>
          <dgm:chPref val="1"/>
        </dgm:presLayoutVars>
      </dgm:prSet>
      <dgm:spPr/>
    </dgm:pt>
    <dgm:pt modelId="{67E64DA1-80E9-4DEE-8B62-FF5290E19A45}" type="pres">
      <dgm:prSet presAssocID="{C5C96C7C-70F7-4BE6-83A1-F2818BC43342}" presName="sibTrans" presStyleCnt="0"/>
      <dgm:spPr/>
    </dgm:pt>
    <dgm:pt modelId="{01DC558A-B638-4FD6-B8C8-D6149D3BA613}" type="pres">
      <dgm:prSet presAssocID="{D0EA1F32-D46B-4C4E-8F85-DFE446AC78EB}" presName="compNode" presStyleCnt="0"/>
      <dgm:spPr/>
    </dgm:pt>
    <dgm:pt modelId="{DB0A7E48-720F-4258-ABB9-5C1D87CE71D1}" type="pres">
      <dgm:prSet presAssocID="{D0EA1F32-D46B-4C4E-8F85-DFE446AC78EB}"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ck List"/>
        </a:ext>
      </dgm:extLst>
    </dgm:pt>
    <dgm:pt modelId="{F2A32EF8-2457-4A6F-A0EB-FF893D9E8D14}" type="pres">
      <dgm:prSet presAssocID="{D0EA1F32-D46B-4C4E-8F85-DFE446AC78EB}" presName="spaceRect" presStyleCnt="0"/>
      <dgm:spPr/>
    </dgm:pt>
    <dgm:pt modelId="{03D996F4-7017-43D5-BCDF-76447DED5314}" type="pres">
      <dgm:prSet presAssocID="{D0EA1F32-D46B-4C4E-8F85-DFE446AC78EB}" presName="textRect" presStyleLbl="revTx" presStyleIdx="2" presStyleCnt="6">
        <dgm:presLayoutVars>
          <dgm:chMax val="1"/>
          <dgm:chPref val="1"/>
        </dgm:presLayoutVars>
      </dgm:prSet>
      <dgm:spPr/>
    </dgm:pt>
    <dgm:pt modelId="{017C5175-CBA5-47B6-9B72-87372C6969CE}" type="pres">
      <dgm:prSet presAssocID="{FC75B7E6-D1D0-4CEE-8814-DE30529E60C5}" presName="sibTrans" presStyleCnt="0"/>
      <dgm:spPr/>
    </dgm:pt>
    <dgm:pt modelId="{5F3D6F74-7BBA-4CFE-A830-06CEE93C77E0}" type="pres">
      <dgm:prSet presAssocID="{F6DB5C04-DD17-4E47-AD33-B8246783E68A}" presName="compNode" presStyleCnt="0"/>
      <dgm:spPr/>
    </dgm:pt>
    <dgm:pt modelId="{96846C8D-2D3A-4D29-8129-3D53F818C8F3}" type="pres">
      <dgm:prSet presAssocID="{F6DB5C04-DD17-4E47-AD33-B8246783E68A}"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E1725BF9-80BE-4B00-83CE-1FBE6F43AE4B}" type="pres">
      <dgm:prSet presAssocID="{F6DB5C04-DD17-4E47-AD33-B8246783E68A}" presName="spaceRect" presStyleCnt="0"/>
      <dgm:spPr/>
    </dgm:pt>
    <dgm:pt modelId="{0CBFFEC7-8934-4D7E-B4CA-6E4955D30D83}" type="pres">
      <dgm:prSet presAssocID="{F6DB5C04-DD17-4E47-AD33-B8246783E68A}" presName="textRect" presStyleLbl="revTx" presStyleIdx="3" presStyleCnt="6">
        <dgm:presLayoutVars>
          <dgm:chMax val="1"/>
          <dgm:chPref val="1"/>
        </dgm:presLayoutVars>
      </dgm:prSet>
      <dgm:spPr/>
    </dgm:pt>
    <dgm:pt modelId="{237397FC-169D-486E-A00D-8ADAC957E550}" type="pres">
      <dgm:prSet presAssocID="{C0B95B77-5CD5-4248-9205-F7605BA7BF99}" presName="sibTrans" presStyleCnt="0"/>
      <dgm:spPr/>
    </dgm:pt>
    <dgm:pt modelId="{C22F1F62-591C-482A-98E8-E583616934C5}" type="pres">
      <dgm:prSet presAssocID="{3474F4EA-65A0-4D30-8C46-2F93FEB89938}" presName="compNode" presStyleCnt="0"/>
      <dgm:spPr/>
    </dgm:pt>
    <dgm:pt modelId="{B1F07317-498F-43BB-B449-511E2E4BF387}" type="pres">
      <dgm:prSet presAssocID="{3474F4EA-65A0-4D30-8C46-2F93FEB89938}"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cales of Justice"/>
        </a:ext>
      </dgm:extLst>
    </dgm:pt>
    <dgm:pt modelId="{FF8C9645-7D27-4EE6-B678-78DCEB1029B3}" type="pres">
      <dgm:prSet presAssocID="{3474F4EA-65A0-4D30-8C46-2F93FEB89938}" presName="spaceRect" presStyleCnt="0"/>
      <dgm:spPr/>
    </dgm:pt>
    <dgm:pt modelId="{3DED630E-0C7E-46AA-A1D1-2C07AD30A7B9}" type="pres">
      <dgm:prSet presAssocID="{3474F4EA-65A0-4D30-8C46-2F93FEB89938}" presName="textRect" presStyleLbl="revTx" presStyleIdx="4" presStyleCnt="6" custScaleX="146755">
        <dgm:presLayoutVars>
          <dgm:chMax val="1"/>
          <dgm:chPref val="1"/>
        </dgm:presLayoutVars>
      </dgm:prSet>
      <dgm:spPr/>
    </dgm:pt>
    <dgm:pt modelId="{A00CB943-DCDB-40CA-B4E7-7CC1E365A9A6}" type="pres">
      <dgm:prSet presAssocID="{1277F16E-DD53-488E-ACD3-57CEDFEDE211}" presName="sibTrans" presStyleCnt="0"/>
      <dgm:spPr/>
    </dgm:pt>
    <dgm:pt modelId="{4CF49E5E-A4D8-4F8A-8FA5-3731D4FD6373}" type="pres">
      <dgm:prSet presAssocID="{1503683B-5345-40AE-AFC4-AD884821D9EE}" presName="compNode" presStyleCnt="0"/>
      <dgm:spPr/>
    </dgm:pt>
    <dgm:pt modelId="{86629F5C-9585-4467-9820-701247625AF1}" type="pres">
      <dgm:prSet presAssocID="{1503683B-5345-40AE-AFC4-AD884821D9EE}"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Group of people outline"/>
        </a:ext>
      </dgm:extLst>
    </dgm:pt>
    <dgm:pt modelId="{EF0798D6-AC76-4AB3-A2A7-94B8AF276F57}" type="pres">
      <dgm:prSet presAssocID="{1503683B-5345-40AE-AFC4-AD884821D9EE}" presName="spaceRect" presStyleCnt="0"/>
      <dgm:spPr/>
    </dgm:pt>
    <dgm:pt modelId="{6AA742C4-0054-4266-AC00-8631F869F815}" type="pres">
      <dgm:prSet presAssocID="{1503683B-5345-40AE-AFC4-AD884821D9EE}" presName="textRect" presStyleLbl="revTx" presStyleIdx="5" presStyleCnt="6">
        <dgm:presLayoutVars>
          <dgm:chMax val="1"/>
          <dgm:chPref val="1"/>
        </dgm:presLayoutVars>
      </dgm:prSet>
      <dgm:spPr/>
    </dgm:pt>
  </dgm:ptLst>
  <dgm:cxnLst>
    <dgm:cxn modelId="{26BCA414-A759-4036-B056-656B825874A7}" type="presOf" srcId="{F6DB5C04-DD17-4E47-AD33-B8246783E68A}" destId="{0CBFFEC7-8934-4D7E-B4CA-6E4955D30D83}" srcOrd="0" destOrd="0" presId="urn:microsoft.com/office/officeart/2018/2/layout/IconLabelList"/>
    <dgm:cxn modelId="{D85D643E-6529-4A78-972C-B26B3A629B41}" srcId="{35266B3F-8192-4F13-A4FB-3814C0972BD4}" destId="{DB8F48D3-5476-4849-BF97-8D32455393F0}" srcOrd="0" destOrd="0" parTransId="{946191F4-F13F-46A7-9EA9-D76502400565}" sibTransId="{AA92B62A-CB7A-4EF1-9E68-21A39581EBE6}"/>
    <dgm:cxn modelId="{4F945E3F-8D36-48A2-8801-6C6EBB795E06}" srcId="{35266B3F-8192-4F13-A4FB-3814C0972BD4}" destId="{3474F4EA-65A0-4D30-8C46-2F93FEB89938}" srcOrd="4" destOrd="0" parTransId="{D4251F58-C0C1-4EE7-B5D5-664502716B7F}" sibTransId="{1277F16E-DD53-488E-ACD3-57CEDFEDE211}"/>
    <dgm:cxn modelId="{1861316F-AAC5-45CB-BA21-184AD120B0AF}" type="presOf" srcId="{1503683B-5345-40AE-AFC4-AD884821D9EE}" destId="{6AA742C4-0054-4266-AC00-8631F869F815}" srcOrd="0" destOrd="0" presId="urn:microsoft.com/office/officeart/2018/2/layout/IconLabelList"/>
    <dgm:cxn modelId="{F3180352-0110-4880-AC53-A2D35742C19A}" srcId="{35266B3F-8192-4F13-A4FB-3814C0972BD4}" destId="{F6DB5C04-DD17-4E47-AD33-B8246783E68A}" srcOrd="3" destOrd="0" parTransId="{8B862082-DEBE-40F0-AB43-47A52C702DF1}" sibTransId="{C0B95B77-5CD5-4248-9205-F7605BA7BF99}"/>
    <dgm:cxn modelId="{A069A482-5AA1-4929-8ADC-88B84C82FFDA}" srcId="{35266B3F-8192-4F13-A4FB-3814C0972BD4}" destId="{D0EA1F32-D46B-4C4E-8F85-DFE446AC78EB}" srcOrd="2" destOrd="0" parTransId="{C2BE1AC6-6521-4422-B9A7-C86AF277D053}" sibTransId="{FC75B7E6-D1D0-4CEE-8814-DE30529E60C5}"/>
    <dgm:cxn modelId="{66E4A6A7-530F-4CD8-8588-FA0C9F3EF4F4}" srcId="{35266B3F-8192-4F13-A4FB-3814C0972BD4}" destId="{1503683B-5345-40AE-AFC4-AD884821D9EE}" srcOrd="5" destOrd="0" parTransId="{B8D2CFB9-0B12-41D2-AB75-6FD2AF35B2D9}" sibTransId="{4CFC5356-D3A8-4F8F-94DF-00AE8B320577}"/>
    <dgm:cxn modelId="{7232CEBE-922E-463A-B791-D16B80C8C8DE}" type="presOf" srcId="{D0EA1F32-D46B-4C4E-8F85-DFE446AC78EB}" destId="{03D996F4-7017-43D5-BCDF-76447DED5314}" srcOrd="0" destOrd="0" presId="urn:microsoft.com/office/officeart/2018/2/layout/IconLabelList"/>
    <dgm:cxn modelId="{944BC1D0-A517-4BF0-98C6-AC651C3CDC21}" type="presOf" srcId="{35266B3F-8192-4F13-A4FB-3814C0972BD4}" destId="{101D405B-BDF6-442E-8331-92FBB116E499}" srcOrd="0" destOrd="0" presId="urn:microsoft.com/office/officeart/2018/2/layout/IconLabelList"/>
    <dgm:cxn modelId="{65B3BFD9-3F3D-4B08-A679-3CE85101358C}" srcId="{35266B3F-8192-4F13-A4FB-3814C0972BD4}" destId="{DEF20CC4-25F5-4E4F-8BD3-24EAEA763FBD}" srcOrd="1" destOrd="0" parTransId="{8555A1FD-B797-4FCD-902B-FD5E4F6D0EE0}" sibTransId="{C5C96C7C-70F7-4BE6-83A1-F2818BC43342}"/>
    <dgm:cxn modelId="{3E8F32E9-F13A-4745-A465-6A74B3EBF7A0}" type="presOf" srcId="{DB8F48D3-5476-4849-BF97-8D32455393F0}" destId="{0A9138FB-3BDD-4E7A-96A3-3CB872D1243A}" srcOrd="0" destOrd="0" presId="urn:microsoft.com/office/officeart/2018/2/layout/IconLabelList"/>
    <dgm:cxn modelId="{13D7B5F7-2FE6-4B0A-A57C-AB96AD29B127}" type="presOf" srcId="{DEF20CC4-25F5-4E4F-8BD3-24EAEA763FBD}" destId="{196CD24F-5997-444D-9F68-CFAC8BDF9952}" srcOrd="0" destOrd="0" presId="urn:microsoft.com/office/officeart/2018/2/layout/IconLabelList"/>
    <dgm:cxn modelId="{CA6B1AFE-2108-4F6B-8902-BC5915C37F8E}" type="presOf" srcId="{3474F4EA-65A0-4D30-8C46-2F93FEB89938}" destId="{3DED630E-0C7E-46AA-A1D1-2C07AD30A7B9}" srcOrd="0" destOrd="0" presId="urn:microsoft.com/office/officeart/2018/2/layout/IconLabelList"/>
    <dgm:cxn modelId="{413B69C7-8D5E-4C82-877D-B95152C82BC2}" type="presParOf" srcId="{101D405B-BDF6-442E-8331-92FBB116E499}" destId="{22D8A196-04AF-416E-9D58-3E5EA6A04D72}" srcOrd="0" destOrd="0" presId="urn:microsoft.com/office/officeart/2018/2/layout/IconLabelList"/>
    <dgm:cxn modelId="{C4A170E9-5E49-4054-B7E6-8F34B8FC20D4}" type="presParOf" srcId="{22D8A196-04AF-416E-9D58-3E5EA6A04D72}" destId="{DCC37E48-E572-47A5-AF67-5F67EEF68F73}" srcOrd="0" destOrd="0" presId="urn:microsoft.com/office/officeart/2018/2/layout/IconLabelList"/>
    <dgm:cxn modelId="{9D5E457F-9B77-474C-9679-07A73CD174EB}" type="presParOf" srcId="{22D8A196-04AF-416E-9D58-3E5EA6A04D72}" destId="{4092E358-EE62-46A2-9A7F-1C71332D4DE1}" srcOrd="1" destOrd="0" presId="urn:microsoft.com/office/officeart/2018/2/layout/IconLabelList"/>
    <dgm:cxn modelId="{92B1DEFE-8F7A-419F-9EE2-4F87A431201F}" type="presParOf" srcId="{22D8A196-04AF-416E-9D58-3E5EA6A04D72}" destId="{0A9138FB-3BDD-4E7A-96A3-3CB872D1243A}" srcOrd="2" destOrd="0" presId="urn:microsoft.com/office/officeart/2018/2/layout/IconLabelList"/>
    <dgm:cxn modelId="{A8EBF25E-B2E6-4EA6-B9AF-D227950A1AB0}" type="presParOf" srcId="{101D405B-BDF6-442E-8331-92FBB116E499}" destId="{B410B6D2-A400-4514-8350-E0580B07E9FD}" srcOrd="1" destOrd="0" presId="urn:microsoft.com/office/officeart/2018/2/layout/IconLabelList"/>
    <dgm:cxn modelId="{A450D8BE-F171-4376-ADC1-2E42B826CADA}" type="presParOf" srcId="{101D405B-BDF6-442E-8331-92FBB116E499}" destId="{9861C5EB-C6AD-4070-98F8-B5203DA86A50}" srcOrd="2" destOrd="0" presId="urn:microsoft.com/office/officeart/2018/2/layout/IconLabelList"/>
    <dgm:cxn modelId="{CDE4AA53-0FDD-4B72-9637-135746B3D027}" type="presParOf" srcId="{9861C5EB-C6AD-4070-98F8-B5203DA86A50}" destId="{85319B42-5060-4EE2-8CA5-DAC378F25F59}" srcOrd="0" destOrd="0" presId="urn:microsoft.com/office/officeart/2018/2/layout/IconLabelList"/>
    <dgm:cxn modelId="{5E787072-AEAF-49BD-B0EB-F8069D04FC37}" type="presParOf" srcId="{9861C5EB-C6AD-4070-98F8-B5203DA86A50}" destId="{5135D46A-29E9-489B-A4F5-756D196841D6}" srcOrd="1" destOrd="0" presId="urn:microsoft.com/office/officeart/2018/2/layout/IconLabelList"/>
    <dgm:cxn modelId="{B73A142F-2B8F-4E83-8653-5A086F04D982}" type="presParOf" srcId="{9861C5EB-C6AD-4070-98F8-B5203DA86A50}" destId="{196CD24F-5997-444D-9F68-CFAC8BDF9952}" srcOrd="2" destOrd="0" presId="urn:microsoft.com/office/officeart/2018/2/layout/IconLabelList"/>
    <dgm:cxn modelId="{97348F9C-0444-4331-9A4E-EFD2C08B533D}" type="presParOf" srcId="{101D405B-BDF6-442E-8331-92FBB116E499}" destId="{67E64DA1-80E9-4DEE-8B62-FF5290E19A45}" srcOrd="3" destOrd="0" presId="urn:microsoft.com/office/officeart/2018/2/layout/IconLabelList"/>
    <dgm:cxn modelId="{FCDEB0E3-2BC9-4FC5-80FE-7B1DAD150116}" type="presParOf" srcId="{101D405B-BDF6-442E-8331-92FBB116E499}" destId="{01DC558A-B638-4FD6-B8C8-D6149D3BA613}" srcOrd="4" destOrd="0" presId="urn:microsoft.com/office/officeart/2018/2/layout/IconLabelList"/>
    <dgm:cxn modelId="{66589D08-D169-4463-A070-2EDFADAEAF8B}" type="presParOf" srcId="{01DC558A-B638-4FD6-B8C8-D6149D3BA613}" destId="{DB0A7E48-720F-4258-ABB9-5C1D87CE71D1}" srcOrd="0" destOrd="0" presId="urn:microsoft.com/office/officeart/2018/2/layout/IconLabelList"/>
    <dgm:cxn modelId="{62EF8C5C-E121-4F2F-9432-A96452FF36B0}" type="presParOf" srcId="{01DC558A-B638-4FD6-B8C8-D6149D3BA613}" destId="{F2A32EF8-2457-4A6F-A0EB-FF893D9E8D14}" srcOrd="1" destOrd="0" presId="urn:microsoft.com/office/officeart/2018/2/layout/IconLabelList"/>
    <dgm:cxn modelId="{A4B96841-E993-40AF-B40F-C3E724AE17B1}" type="presParOf" srcId="{01DC558A-B638-4FD6-B8C8-D6149D3BA613}" destId="{03D996F4-7017-43D5-BCDF-76447DED5314}" srcOrd="2" destOrd="0" presId="urn:microsoft.com/office/officeart/2018/2/layout/IconLabelList"/>
    <dgm:cxn modelId="{8B00466E-0B13-4719-B98D-A83BC0172707}" type="presParOf" srcId="{101D405B-BDF6-442E-8331-92FBB116E499}" destId="{017C5175-CBA5-47B6-9B72-87372C6969CE}" srcOrd="5" destOrd="0" presId="urn:microsoft.com/office/officeart/2018/2/layout/IconLabelList"/>
    <dgm:cxn modelId="{A7C742E3-C46E-4C20-BF2B-E71E55731D77}" type="presParOf" srcId="{101D405B-BDF6-442E-8331-92FBB116E499}" destId="{5F3D6F74-7BBA-4CFE-A830-06CEE93C77E0}" srcOrd="6" destOrd="0" presId="urn:microsoft.com/office/officeart/2018/2/layout/IconLabelList"/>
    <dgm:cxn modelId="{8B1FAA18-21A4-42F6-B682-B0E3E0E231E5}" type="presParOf" srcId="{5F3D6F74-7BBA-4CFE-A830-06CEE93C77E0}" destId="{96846C8D-2D3A-4D29-8129-3D53F818C8F3}" srcOrd="0" destOrd="0" presId="urn:microsoft.com/office/officeart/2018/2/layout/IconLabelList"/>
    <dgm:cxn modelId="{DA52FBEB-0016-4E2E-B933-4A7D78E44AAE}" type="presParOf" srcId="{5F3D6F74-7BBA-4CFE-A830-06CEE93C77E0}" destId="{E1725BF9-80BE-4B00-83CE-1FBE6F43AE4B}" srcOrd="1" destOrd="0" presId="urn:microsoft.com/office/officeart/2018/2/layout/IconLabelList"/>
    <dgm:cxn modelId="{C16702A3-F1CB-473D-B5AC-E0B5646E6F48}" type="presParOf" srcId="{5F3D6F74-7BBA-4CFE-A830-06CEE93C77E0}" destId="{0CBFFEC7-8934-4D7E-B4CA-6E4955D30D83}" srcOrd="2" destOrd="0" presId="urn:microsoft.com/office/officeart/2018/2/layout/IconLabelList"/>
    <dgm:cxn modelId="{5C4F37B3-9790-4C3A-B548-8061E64C8E8B}" type="presParOf" srcId="{101D405B-BDF6-442E-8331-92FBB116E499}" destId="{237397FC-169D-486E-A00D-8ADAC957E550}" srcOrd="7" destOrd="0" presId="urn:microsoft.com/office/officeart/2018/2/layout/IconLabelList"/>
    <dgm:cxn modelId="{4A632112-B98F-4C7E-A7F7-AD5801ED1152}" type="presParOf" srcId="{101D405B-BDF6-442E-8331-92FBB116E499}" destId="{C22F1F62-591C-482A-98E8-E583616934C5}" srcOrd="8" destOrd="0" presId="urn:microsoft.com/office/officeart/2018/2/layout/IconLabelList"/>
    <dgm:cxn modelId="{E19D9387-24E5-4C99-9025-BE9B72933A6E}" type="presParOf" srcId="{C22F1F62-591C-482A-98E8-E583616934C5}" destId="{B1F07317-498F-43BB-B449-511E2E4BF387}" srcOrd="0" destOrd="0" presId="urn:microsoft.com/office/officeart/2018/2/layout/IconLabelList"/>
    <dgm:cxn modelId="{2B3EE74C-B921-4913-9114-BA1ECD658BE3}" type="presParOf" srcId="{C22F1F62-591C-482A-98E8-E583616934C5}" destId="{FF8C9645-7D27-4EE6-B678-78DCEB1029B3}" srcOrd="1" destOrd="0" presId="urn:microsoft.com/office/officeart/2018/2/layout/IconLabelList"/>
    <dgm:cxn modelId="{71F13881-1636-4B63-B226-DD966071BF31}" type="presParOf" srcId="{C22F1F62-591C-482A-98E8-E583616934C5}" destId="{3DED630E-0C7E-46AA-A1D1-2C07AD30A7B9}" srcOrd="2" destOrd="0" presId="urn:microsoft.com/office/officeart/2018/2/layout/IconLabelList"/>
    <dgm:cxn modelId="{4A880086-F550-4E74-B16D-77285817FAD9}" type="presParOf" srcId="{101D405B-BDF6-442E-8331-92FBB116E499}" destId="{A00CB943-DCDB-40CA-B4E7-7CC1E365A9A6}" srcOrd="9" destOrd="0" presId="urn:microsoft.com/office/officeart/2018/2/layout/IconLabelList"/>
    <dgm:cxn modelId="{E65A62DB-FF83-495C-8BB9-CB675694CB13}" type="presParOf" srcId="{101D405B-BDF6-442E-8331-92FBB116E499}" destId="{4CF49E5E-A4D8-4F8A-8FA5-3731D4FD6373}" srcOrd="10" destOrd="0" presId="urn:microsoft.com/office/officeart/2018/2/layout/IconLabelList"/>
    <dgm:cxn modelId="{67BD0EC0-FF23-4128-A679-7F146388ECCA}" type="presParOf" srcId="{4CF49E5E-A4D8-4F8A-8FA5-3731D4FD6373}" destId="{86629F5C-9585-4467-9820-701247625AF1}" srcOrd="0" destOrd="0" presId="urn:microsoft.com/office/officeart/2018/2/layout/IconLabelList"/>
    <dgm:cxn modelId="{AC358640-5C31-45F3-B44D-F85206FEB86A}" type="presParOf" srcId="{4CF49E5E-A4D8-4F8A-8FA5-3731D4FD6373}" destId="{EF0798D6-AC76-4AB3-A2A7-94B8AF276F57}" srcOrd="1" destOrd="0" presId="urn:microsoft.com/office/officeart/2018/2/layout/IconLabelList"/>
    <dgm:cxn modelId="{DF1E328B-EFA9-4C49-8F28-4E5AFFED3234}" type="presParOf" srcId="{4CF49E5E-A4D8-4F8A-8FA5-3731D4FD6373}" destId="{6AA742C4-0054-4266-AC00-8631F869F81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7769D7-F2DE-4AA9-8637-B21AA2D8E64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F5EDA64-9D1E-47AD-A954-5E4A4C1B88CA}">
      <dgm:prSet/>
      <dgm:spPr>
        <a:xfrm>
          <a:off x="0" y="117707"/>
          <a:ext cx="3995547" cy="835379"/>
        </a:xfrm>
        <a:prstGeom prst="roundRect">
          <a:avLst/>
        </a:prstGeom>
        <a:solidFill>
          <a:srgbClr val="E97132"/>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b="1" dirty="0">
              <a:solidFill>
                <a:sysClr val="window" lastClr="FFFFFF"/>
              </a:solidFill>
              <a:latin typeface="Aptos" panose="02110004020202020204"/>
              <a:ea typeface="+mn-ea"/>
              <a:cs typeface="+mn-cs"/>
            </a:rPr>
            <a:t>Early Help and Safeguarding Contacts</a:t>
          </a:r>
          <a:endParaRPr lang="en-US" dirty="0">
            <a:solidFill>
              <a:sysClr val="window" lastClr="FFFFFF"/>
            </a:solidFill>
            <a:latin typeface="Aptos" panose="02110004020202020204"/>
            <a:ea typeface="+mn-ea"/>
            <a:cs typeface="+mn-cs"/>
          </a:endParaRPr>
        </a:p>
      </dgm:t>
    </dgm:pt>
    <dgm:pt modelId="{1A85025A-8835-4F24-9FF2-932EE47451BB}" type="parTrans" cxnId="{603A94F2-6DA8-4B08-9689-1AFAB003CBEA}">
      <dgm:prSet/>
      <dgm:spPr/>
      <dgm:t>
        <a:bodyPr/>
        <a:lstStyle/>
        <a:p>
          <a:endParaRPr lang="en-US"/>
        </a:p>
      </dgm:t>
    </dgm:pt>
    <dgm:pt modelId="{97C2611B-EB70-48EE-8D9B-227C6D35CA40}" type="sibTrans" cxnId="{603A94F2-6DA8-4B08-9689-1AFAB003CBEA}">
      <dgm:prSet/>
      <dgm:spPr/>
      <dgm:t>
        <a:bodyPr/>
        <a:lstStyle/>
        <a:p>
          <a:endParaRPr lang="en-US"/>
        </a:p>
      </dgm:t>
    </dgm:pt>
    <dgm:pt modelId="{D0EC521D-80EA-40B7-80FC-E81F9DFCC504}">
      <dgm:prSet/>
      <dgm:spPr>
        <a:xfrm>
          <a:off x="0" y="953088"/>
          <a:ext cx="3995547" cy="1325835"/>
        </a:xfrm>
        <a:prstGeom prst="rect">
          <a:avLst/>
        </a:prstGeom>
        <a:noFill/>
        <a:ln>
          <a:noFill/>
        </a:ln>
        <a:effectLst/>
      </dgm:spPr>
      <dgm:t>
        <a:bodyPr/>
        <a:lstStyle/>
        <a:p>
          <a:pPr>
            <a:buChar char="•"/>
          </a:pPr>
          <a:r>
            <a:rPr lang="en-GB" dirty="0">
              <a:solidFill>
                <a:sysClr val="windowText" lastClr="000000">
                  <a:hueOff val="0"/>
                  <a:satOff val="0"/>
                  <a:lumOff val="0"/>
                  <a:alphaOff val="0"/>
                </a:sysClr>
              </a:solidFill>
              <a:latin typeface="Aptos" panose="02110004020202020204"/>
              <a:ea typeface="+mn-ea"/>
              <a:cs typeface="+mn-cs"/>
            </a:rPr>
            <a:t>15,225 Contacts</a:t>
          </a:r>
          <a:endParaRPr lang="en-US" dirty="0">
            <a:solidFill>
              <a:sysClr val="windowText" lastClr="000000">
                <a:hueOff val="0"/>
                <a:satOff val="0"/>
                <a:lumOff val="0"/>
                <a:alphaOff val="0"/>
              </a:sysClr>
            </a:solidFill>
            <a:latin typeface="Aptos" panose="02110004020202020204"/>
            <a:ea typeface="+mn-ea"/>
            <a:cs typeface="+mn-cs"/>
          </a:endParaRPr>
        </a:p>
      </dgm:t>
    </dgm:pt>
    <dgm:pt modelId="{3416649D-CC8F-4433-B6CC-8EFC818DF1D4}" type="parTrans" cxnId="{E40C5FDF-D8DB-4612-A6D3-761939C1E628}">
      <dgm:prSet/>
      <dgm:spPr/>
      <dgm:t>
        <a:bodyPr/>
        <a:lstStyle/>
        <a:p>
          <a:endParaRPr lang="en-US"/>
        </a:p>
      </dgm:t>
    </dgm:pt>
    <dgm:pt modelId="{44068D1C-2CD1-4B16-A49D-B4D347885850}" type="sibTrans" cxnId="{E40C5FDF-D8DB-4612-A6D3-761939C1E628}">
      <dgm:prSet/>
      <dgm:spPr/>
      <dgm:t>
        <a:bodyPr/>
        <a:lstStyle/>
        <a:p>
          <a:endParaRPr lang="en-US"/>
        </a:p>
      </dgm:t>
    </dgm:pt>
    <dgm:pt modelId="{4955240A-4BCD-42B2-AC16-8961756828BD}">
      <dgm:prSet/>
      <dgm:spPr>
        <a:xfrm>
          <a:off x="0" y="953088"/>
          <a:ext cx="3995547" cy="1325835"/>
        </a:xfrm>
        <a:prstGeom prst="rect">
          <a:avLst/>
        </a:prstGeom>
        <a:noFill/>
        <a:ln>
          <a:noFill/>
        </a:ln>
        <a:effectLst/>
      </dgm:spPr>
      <dgm:t>
        <a:bodyPr/>
        <a:lstStyle/>
        <a:p>
          <a:pPr>
            <a:buChar char="•"/>
          </a:pPr>
          <a:r>
            <a:rPr lang="en-GB" dirty="0">
              <a:solidFill>
                <a:sysClr val="windowText" lastClr="000000">
                  <a:hueOff val="0"/>
                  <a:satOff val="0"/>
                  <a:lumOff val="0"/>
                  <a:alphaOff val="0"/>
                </a:sysClr>
              </a:solidFill>
              <a:latin typeface="Aptos" panose="02110004020202020204"/>
              <a:ea typeface="+mn-ea"/>
              <a:cs typeface="+mn-cs"/>
            </a:rPr>
            <a:t>2,347 Referrals</a:t>
          </a:r>
          <a:endParaRPr lang="en-US" dirty="0">
            <a:solidFill>
              <a:sysClr val="windowText" lastClr="000000">
                <a:hueOff val="0"/>
                <a:satOff val="0"/>
                <a:lumOff val="0"/>
                <a:alphaOff val="0"/>
              </a:sysClr>
            </a:solidFill>
            <a:latin typeface="Aptos" panose="02110004020202020204"/>
            <a:ea typeface="+mn-ea"/>
            <a:cs typeface="+mn-cs"/>
          </a:endParaRPr>
        </a:p>
      </dgm:t>
    </dgm:pt>
    <dgm:pt modelId="{EA01B45E-FCCE-4275-9859-56416072C24C}" type="parTrans" cxnId="{9B03D88B-06E7-44A0-9299-6FBB58706EC9}">
      <dgm:prSet/>
      <dgm:spPr/>
      <dgm:t>
        <a:bodyPr/>
        <a:lstStyle/>
        <a:p>
          <a:endParaRPr lang="en-US"/>
        </a:p>
      </dgm:t>
    </dgm:pt>
    <dgm:pt modelId="{15AAAAC0-7CBB-41A5-A8F9-426CAA274BBC}" type="sibTrans" cxnId="{9B03D88B-06E7-44A0-9299-6FBB58706EC9}">
      <dgm:prSet/>
      <dgm:spPr/>
      <dgm:t>
        <a:bodyPr/>
        <a:lstStyle/>
        <a:p>
          <a:endParaRPr lang="en-US"/>
        </a:p>
      </dgm:t>
    </dgm:pt>
    <dgm:pt modelId="{7D00EC73-B6F0-45BC-9BD7-EBCFE26CC910}">
      <dgm:prSet/>
      <dgm:spPr>
        <a:xfrm>
          <a:off x="0" y="953088"/>
          <a:ext cx="3995547" cy="1325835"/>
        </a:xfrm>
        <a:prstGeom prst="rect">
          <a:avLst/>
        </a:prstGeom>
        <a:noFill/>
        <a:ln>
          <a:noFill/>
        </a:ln>
        <a:effectLst/>
      </dgm:spPr>
      <dgm:t>
        <a:bodyPr/>
        <a:lstStyle/>
        <a:p>
          <a:pPr>
            <a:buChar char="•"/>
          </a:pPr>
          <a:r>
            <a:rPr lang="en-GB">
              <a:solidFill>
                <a:sysClr val="windowText" lastClr="000000">
                  <a:hueOff val="0"/>
                  <a:satOff val="0"/>
                  <a:lumOff val="0"/>
                  <a:alphaOff val="0"/>
                </a:sysClr>
              </a:solidFill>
              <a:latin typeface="Aptos" panose="02110004020202020204"/>
              <a:ea typeface="+mn-ea"/>
              <a:cs typeface="+mn-cs"/>
            </a:rPr>
            <a:t>2,765 Early Help / Common / Targeted Assessments</a:t>
          </a:r>
          <a:endParaRPr lang="en-US">
            <a:solidFill>
              <a:sysClr val="windowText" lastClr="000000">
                <a:hueOff val="0"/>
                <a:satOff val="0"/>
                <a:lumOff val="0"/>
                <a:alphaOff val="0"/>
              </a:sysClr>
            </a:solidFill>
            <a:latin typeface="Aptos" panose="02110004020202020204"/>
            <a:ea typeface="+mn-ea"/>
            <a:cs typeface="+mn-cs"/>
          </a:endParaRPr>
        </a:p>
      </dgm:t>
    </dgm:pt>
    <dgm:pt modelId="{47191653-364B-4876-B3BE-A22FF52802DA}" type="parTrans" cxnId="{878C7D7E-1CB4-4E65-85F7-00033D183270}">
      <dgm:prSet/>
      <dgm:spPr/>
      <dgm:t>
        <a:bodyPr/>
        <a:lstStyle/>
        <a:p>
          <a:endParaRPr lang="en-US"/>
        </a:p>
      </dgm:t>
    </dgm:pt>
    <dgm:pt modelId="{E6CA9201-289E-427F-85D2-EEE425EF0451}" type="sibTrans" cxnId="{878C7D7E-1CB4-4E65-85F7-00033D183270}">
      <dgm:prSet/>
      <dgm:spPr/>
      <dgm:t>
        <a:bodyPr/>
        <a:lstStyle/>
        <a:p>
          <a:endParaRPr lang="en-US"/>
        </a:p>
      </dgm:t>
    </dgm:pt>
    <dgm:pt modelId="{BBEC4C1F-E874-4592-9608-5A524A9B839E}">
      <dgm:prSet/>
      <dgm:spPr>
        <a:xfrm>
          <a:off x="0" y="953088"/>
          <a:ext cx="3995547" cy="1325835"/>
        </a:xfrm>
        <a:prstGeom prst="rect">
          <a:avLst/>
        </a:prstGeom>
        <a:noFill/>
        <a:ln>
          <a:noFill/>
        </a:ln>
        <a:effectLst/>
      </dgm:spPr>
      <dgm:t>
        <a:bodyPr/>
        <a:lstStyle/>
        <a:p>
          <a:pPr>
            <a:buChar char="•"/>
          </a:pPr>
          <a:r>
            <a:rPr lang="en-GB">
              <a:solidFill>
                <a:sysClr val="windowText" lastClr="000000">
                  <a:hueOff val="0"/>
                  <a:satOff val="0"/>
                  <a:lumOff val="0"/>
                  <a:alphaOff val="0"/>
                </a:sysClr>
              </a:solidFill>
              <a:latin typeface="Aptos" panose="02110004020202020204"/>
              <a:ea typeface="+mn-ea"/>
              <a:cs typeface="+mn-cs"/>
            </a:rPr>
            <a:t>1,107 Section 47 Enquiries</a:t>
          </a:r>
          <a:endParaRPr lang="en-US">
            <a:solidFill>
              <a:sysClr val="windowText" lastClr="000000">
                <a:hueOff val="0"/>
                <a:satOff val="0"/>
                <a:lumOff val="0"/>
                <a:alphaOff val="0"/>
              </a:sysClr>
            </a:solidFill>
            <a:latin typeface="Aptos" panose="02110004020202020204"/>
            <a:ea typeface="+mn-ea"/>
            <a:cs typeface="+mn-cs"/>
          </a:endParaRPr>
        </a:p>
      </dgm:t>
    </dgm:pt>
    <dgm:pt modelId="{4D1BD133-075F-4ACD-B250-FAFBE7287406}" type="parTrans" cxnId="{8442AE33-BAF1-4A50-A510-CB5931CE812C}">
      <dgm:prSet/>
      <dgm:spPr/>
      <dgm:t>
        <a:bodyPr/>
        <a:lstStyle/>
        <a:p>
          <a:endParaRPr lang="en-US"/>
        </a:p>
      </dgm:t>
    </dgm:pt>
    <dgm:pt modelId="{C16F59A9-C67C-4E8F-BD01-3F313EBC7E91}" type="sibTrans" cxnId="{8442AE33-BAF1-4A50-A510-CB5931CE812C}">
      <dgm:prSet/>
      <dgm:spPr/>
      <dgm:t>
        <a:bodyPr/>
        <a:lstStyle/>
        <a:p>
          <a:endParaRPr lang="en-US"/>
        </a:p>
      </dgm:t>
    </dgm:pt>
    <dgm:pt modelId="{82384CE8-06AB-45C0-9FB9-C41594D9093E}">
      <dgm:prSet/>
      <dgm:spPr>
        <a:xfrm>
          <a:off x="0" y="2278923"/>
          <a:ext cx="3995547" cy="835379"/>
        </a:xfrm>
        <a:prstGeom prst="roundRect">
          <a:avLst/>
        </a:prstGeom>
        <a:solidFill>
          <a:srgbClr val="4EA72E">
            <a:lumMod val="40000"/>
            <a:lumOff val="6000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b="1">
              <a:solidFill>
                <a:sysClr val="window" lastClr="FFFFFF"/>
              </a:solidFill>
              <a:latin typeface="Aptos" panose="02110004020202020204"/>
              <a:ea typeface="+mn-ea"/>
              <a:cs typeface="+mn-cs"/>
            </a:rPr>
            <a:t>Child Protection</a:t>
          </a:r>
          <a:endParaRPr lang="en-US">
            <a:solidFill>
              <a:sysClr val="window" lastClr="FFFFFF"/>
            </a:solidFill>
            <a:latin typeface="Aptos" panose="02110004020202020204"/>
            <a:ea typeface="+mn-ea"/>
            <a:cs typeface="+mn-cs"/>
          </a:endParaRPr>
        </a:p>
      </dgm:t>
    </dgm:pt>
    <dgm:pt modelId="{8FBCDD61-0416-4E9B-A1E3-3C2B1095526C}" type="parTrans" cxnId="{35CFD12D-66E1-4FA6-B09B-0B5AF43CDC29}">
      <dgm:prSet/>
      <dgm:spPr/>
      <dgm:t>
        <a:bodyPr/>
        <a:lstStyle/>
        <a:p>
          <a:endParaRPr lang="en-US"/>
        </a:p>
      </dgm:t>
    </dgm:pt>
    <dgm:pt modelId="{F1087C25-CBA0-4158-9000-FD99B9A9B07A}" type="sibTrans" cxnId="{35CFD12D-66E1-4FA6-B09B-0B5AF43CDC29}">
      <dgm:prSet/>
      <dgm:spPr/>
      <dgm:t>
        <a:bodyPr/>
        <a:lstStyle/>
        <a:p>
          <a:endParaRPr lang="en-US"/>
        </a:p>
      </dgm:t>
    </dgm:pt>
    <dgm:pt modelId="{360EC3F3-0C36-4E0C-A28E-146A483BE463}">
      <dgm:prSet/>
      <dgm:spPr>
        <a:xfrm>
          <a:off x="0" y="3114303"/>
          <a:ext cx="3995547" cy="782460"/>
        </a:xfrm>
        <a:prstGeom prst="rect">
          <a:avLst/>
        </a:prstGeom>
        <a:noFill/>
        <a:ln>
          <a:noFill/>
        </a:ln>
        <a:effectLst/>
      </dgm:spPr>
      <dgm:t>
        <a:bodyPr/>
        <a:lstStyle/>
        <a:p>
          <a:pPr>
            <a:buChar char="•"/>
          </a:pPr>
          <a:r>
            <a:rPr lang="en-GB">
              <a:solidFill>
                <a:sysClr val="windowText" lastClr="000000">
                  <a:hueOff val="0"/>
                  <a:satOff val="0"/>
                  <a:lumOff val="0"/>
                  <a:alphaOff val="0"/>
                </a:sysClr>
              </a:solidFill>
              <a:latin typeface="Aptos" panose="02110004020202020204"/>
              <a:ea typeface="+mn-ea"/>
              <a:cs typeface="+mn-cs"/>
            </a:rPr>
            <a:t>268 Initial Child Protection Conferences</a:t>
          </a:r>
          <a:endParaRPr lang="en-US">
            <a:solidFill>
              <a:sysClr val="windowText" lastClr="000000">
                <a:hueOff val="0"/>
                <a:satOff val="0"/>
                <a:lumOff val="0"/>
                <a:alphaOff val="0"/>
              </a:sysClr>
            </a:solidFill>
            <a:latin typeface="Aptos" panose="02110004020202020204"/>
            <a:ea typeface="+mn-ea"/>
            <a:cs typeface="+mn-cs"/>
          </a:endParaRPr>
        </a:p>
      </dgm:t>
    </dgm:pt>
    <dgm:pt modelId="{D611A89A-DD20-44BB-A738-C09EB12BC4D2}" type="parTrans" cxnId="{E64ABD62-092D-42BD-B7BC-64B6B58A9029}">
      <dgm:prSet/>
      <dgm:spPr/>
      <dgm:t>
        <a:bodyPr/>
        <a:lstStyle/>
        <a:p>
          <a:endParaRPr lang="en-US"/>
        </a:p>
      </dgm:t>
    </dgm:pt>
    <dgm:pt modelId="{CBD45D79-B9A9-4616-B1CC-069FA7FB7359}" type="sibTrans" cxnId="{E64ABD62-092D-42BD-B7BC-64B6B58A9029}">
      <dgm:prSet/>
      <dgm:spPr/>
      <dgm:t>
        <a:bodyPr/>
        <a:lstStyle/>
        <a:p>
          <a:endParaRPr lang="en-US"/>
        </a:p>
      </dgm:t>
    </dgm:pt>
    <dgm:pt modelId="{3E09F4D7-D118-4503-990F-13419A7AC1AB}">
      <dgm:prSet/>
      <dgm:spPr>
        <a:xfrm>
          <a:off x="0" y="3114303"/>
          <a:ext cx="3995547" cy="782460"/>
        </a:xfrm>
        <a:prstGeom prst="rect">
          <a:avLst/>
        </a:prstGeom>
        <a:noFill/>
        <a:ln>
          <a:noFill/>
        </a:ln>
        <a:effectLst/>
      </dgm:spPr>
      <dgm:t>
        <a:bodyPr/>
        <a:lstStyle/>
        <a:p>
          <a:pPr>
            <a:buChar char="•"/>
          </a:pPr>
          <a:r>
            <a:rPr lang="en-GB">
              <a:solidFill>
                <a:sysClr val="windowText" lastClr="000000">
                  <a:hueOff val="0"/>
                  <a:satOff val="0"/>
                  <a:lumOff val="0"/>
                  <a:alphaOff val="0"/>
                </a:sysClr>
              </a:solidFill>
              <a:latin typeface="Aptos" panose="02110004020202020204"/>
              <a:ea typeface="+mn-ea"/>
              <a:cs typeface="+mn-cs"/>
            </a:rPr>
            <a:t>713 Children Subject to Child Protection Plans</a:t>
          </a:r>
          <a:endParaRPr lang="en-US">
            <a:solidFill>
              <a:sysClr val="windowText" lastClr="000000">
                <a:hueOff val="0"/>
                <a:satOff val="0"/>
                <a:lumOff val="0"/>
                <a:alphaOff val="0"/>
              </a:sysClr>
            </a:solidFill>
            <a:latin typeface="Aptos" panose="02110004020202020204"/>
            <a:ea typeface="+mn-ea"/>
            <a:cs typeface="+mn-cs"/>
          </a:endParaRPr>
        </a:p>
      </dgm:t>
    </dgm:pt>
    <dgm:pt modelId="{EC7DDEB6-DA6A-4DEE-98B6-D02A62C35AF1}" type="parTrans" cxnId="{487CC8BD-6CAA-4764-B712-FF214529EFD9}">
      <dgm:prSet/>
      <dgm:spPr/>
      <dgm:t>
        <a:bodyPr/>
        <a:lstStyle/>
        <a:p>
          <a:endParaRPr lang="en-US"/>
        </a:p>
      </dgm:t>
    </dgm:pt>
    <dgm:pt modelId="{966E789E-DE37-4FEA-938C-B595462698F7}" type="sibTrans" cxnId="{487CC8BD-6CAA-4764-B712-FF214529EFD9}">
      <dgm:prSet/>
      <dgm:spPr/>
      <dgm:t>
        <a:bodyPr/>
        <a:lstStyle/>
        <a:p>
          <a:endParaRPr lang="en-US"/>
        </a:p>
      </dgm:t>
    </dgm:pt>
    <dgm:pt modelId="{EDA35511-5C3B-4713-92BB-0CE21A1BB326}">
      <dgm:prSet/>
      <dgm:spPr>
        <a:xfrm>
          <a:off x="0" y="3896763"/>
          <a:ext cx="3995547" cy="835379"/>
        </a:xfrm>
        <a:prstGeom prst="roundRect">
          <a:avLst/>
        </a:prstGeom>
        <a:solidFill>
          <a:srgbClr val="A02B93">
            <a:lumMod val="60000"/>
            <a:lumOff val="40000"/>
          </a:srgbClr>
        </a:solidFill>
        <a:ln w="19050" cap="flat" cmpd="sng" algn="ctr">
          <a:solidFill>
            <a:sysClr val="window" lastClr="FFFFFF">
              <a:hueOff val="0"/>
              <a:satOff val="0"/>
              <a:lumOff val="0"/>
              <a:alphaOff val="0"/>
            </a:sysClr>
          </a:solidFill>
          <a:prstDash val="solid"/>
          <a:miter lim="800000"/>
        </a:ln>
        <a:effectLst/>
      </dgm:spPr>
      <dgm:t>
        <a:bodyPr/>
        <a:lstStyle/>
        <a:p>
          <a:pPr>
            <a:buNone/>
          </a:pPr>
          <a:r>
            <a:rPr lang="en-GB" b="1">
              <a:solidFill>
                <a:sysClr val="window" lastClr="FFFFFF"/>
              </a:solidFill>
              <a:latin typeface="Aptos" panose="02110004020202020204"/>
              <a:ea typeface="+mn-ea"/>
              <a:cs typeface="+mn-cs"/>
            </a:rPr>
            <a:t>Supporting Care Experience and Care Leavers </a:t>
          </a:r>
          <a:endParaRPr lang="en-US">
            <a:solidFill>
              <a:sysClr val="window" lastClr="FFFFFF"/>
            </a:solidFill>
            <a:latin typeface="Aptos" panose="02110004020202020204"/>
            <a:ea typeface="+mn-ea"/>
            <a:cs typeface="+mn-cs"/>
          </a:endParaRPr>
        </a:p>
      </dgm:t>
    </dgm:pt>
    <dgm:pt modelId="{2C20C68E-7A13-498F-A19E-3AF5A15DC33F}" type="parTrans" cxnId="{EB2A0C01-3604-4B85-8D2D-463F687B1A63}">
      <dgm:prSet/>
      <dgm:spPr/>
      <dgm:t>
        <a:bodyPr/>
        <a:lstStyle/>
        <a:p>
          <a:endParaRPr lang="en-US"/>
        </a:p>
      </dgm:t>
    </dgm:pt>
    <dgm:pt modelId="{ED74361A-9B40-4250-9381-E08FDFC881F5}" type="sibTrans" cxnId="{EB2A0C01-3604-4B85-8D2D-463F687B1A63}">
      <dgm:prSet/>
      <dgm:spPr/>
      <dgm:t>
        <a:bodyPr/>
        <a:lstStyle/>
        <a:p>
          <a:endParaRPr lang="en-US"/>
        </a:p>
      </dgm:t>
    </dgm:pt>
    <dgm:pt modelId="{AD37FABD-3AE0-403C-B290-BC1A45C29C65}">
      <dgm:prSet/>
      <dgm:spPr>
        <a:xfrm>
          <a:off x="0" y="4732143"/>
          <a:ext cx="3995547" cy="782460"/>
        </a:xfrm>
        <a:prstGeom prst="rect">
          <a:avLst/>
        </a:prstGeom>
        <a:noFill/>
        <a:ln>
          <a:noFill/>
        </a:ln>
        <a:effectLst/>
      </dgm:spPr>
      <dgm:t>
        <a:bodyPr/>
        <a:lstStyle/>
        <a:p>
          <a:pPr>
            <a:buChar char="•"/>
          </a:pPr>
          <a:r>
            <a:rPr lang="en-GB">
              <a:solidFill>
                <a:sysClr val="windowText" lastClr="000000">
                  <a:hueOff val="0"/>
                  <a:satOff val="0"/>
                  <a:lumOff val="0"/>
                  <a:alphaOff val="0"/>
                </a:sysClr>
              </a:solidFill>
              <a:latin typeface="Aptos" panose="02110004020202020204"/>
              <a:ea typeface="+mn-ea"/>
              <a:cs typeface="+mn-cs"/>
            </a:rPr>
            <a:t>545 Children Looked After at Year End</a:t>
          </a:r>
          <a:endParaRPr lang="en-US">
            <a:solidFill>
              <a:sysClr val="windowText" lastClr="000000">
                <a:hueOff val="0"/>
                <a:satOff val="0"/>
                <a:lumOff val="0"/>
                <a:alphaOff val="0"/>
              </a:sysClr>
            </a:solidFill>
            <a:latin typeface="Aptos" panose="02110004020202020204"/>
            <a:ea typeface="+mn-ea"/>
            <a:cs typeface="+mn-cs"/>
          </a:endParaRPr>
        </a:p>
      </dgm:t>
    </dgm:pt>
    <dgm:pt modelId="{38A539E2-2ABF-46DB-BD88-1FD6D6F93C4C}" type="parTrans" cxnId="{8AD744E4-D60A-4EF9-9544-49DC4ECD8917}">
      <dgm:prSet/>
      <dgm:spPr/>
      <dgm:t>
        <a:bodyPr/>
        <a:lstStyle/>
        <a:p>
          <a:endParaRPr lang="en-US"/>
        </a:p>
      </dgm:t>
    </dgm:pt>
    <dgm:pt modelId="{62966A3C-2B77-4634-991F-704DEEAD9656}" type="sibTrans" cxnId="{8AD744E4-D60A-4EF9-9544-49DC4ECD8917}">
      <dgm:prSet/>
      <dgm:spPr/>
      <dgm:t>
        <a:bodyPr/>
        <a:lstStyle/>
        <a:p>
          <a:endParaRPr lang="en-US"/>
        </a:p>
      </dgm:t>
    </dgm:pt>
    <dgm:pt modelId="{807C9577-1DEA-4FAA-8821-E7B99B605BF7}">
      <dgm:prSet/>
      <dgm:spPr>
        <a:xfrm>
          <a:off x="0" y="4732143"/>
          <a:ext cx="3995547" cy="782460"/>
        </a:xfrm>
        <a:prstGeom prst="rect">
          <a:avLst/>
        </a:prstGeom>
        <a:noFill/>
        <a:ln>
          <a:noFill/>
        </a:ln>
        <a:effectLst/>
      </dgm:spPr>
      <dgm:t>
        <a:bodyPr/>
        <a:lstStyle/>
        <a:p>
          <a:pPr>
            <a:buChar char="•"/>
          </a:pPr>
          <a:r>
            <a:rPr lang="en-GB">
              <a:solidFill>
                <a:sysClr val="windowText" lastClr="000000">
                  <a:hueOff val="0"/>
                  <a:satOff val="0"/>
                  <a:lumOff val="0"/>
                  <a:alphaOff val="0"/>
                </a:sysClr>
              </a:solidFill>
              <a:latin typeface="Aptos" panose="02110004020202020204"/>
              <a:ea typeface="+mn-ea"/>
              <a:cs typeface="+mn-cs"/>
            </a:rPr>
            <a:t>1,335 Care Leavers Receiving Leaving Care Support</a:t>
          </a:r>
          <a:endParaRPr lang="en-US">
            <a:solidFill>
              <a:sysClr val="windowText" lastClr="000000">
                <a:hueOff val="0"/>
                <a:satOff val="0"/>
                <a:lumOff val="0"/>
                <a:alphaOff val="0"/>
              </a:sysClr>
            </a:solidFill>
            <a:latin typeface="Aptos" panose="02110004020202020204"/>
            <a:ea typeface="+mn-ea"/>
            <a:cs typeface="+mn-cs"/>
          </a:endParaRPr>
        </a:p>
      </dgm:t>
    </dgm:pt>
    <dgm:pt modelId="{CA9C7CA0-2377-409A-8C19-AE92D6A4D550}" type="parTrans" cxnId="{7FCFD291-159F-4F10-AA21-BEEC4BE195F5}">
      <dgm:prSet/>
      <dgm:spPr/>
      <dgm:t>
        <a:bodyPr/>
        <a:lstStyle/>
        <a:p>
          <a:endParaRPr lang="en-US"/>
        </a:p>
      </dgm:t>
    </dgm:pt>
    <dgm:pt modelId="{A7DA88F1-07EA-479F-ACAF-BB39C00A09D6}" type="sibTrans" cxnId="{7FCFD291-159F-4F10-AA21-BEEC4BE195F5}">
      <dgm:prSet/>
      <dgm:spPr/>
      <dgm:t>
        <a:bodyPr/>
        <a:lstStyle/>
        <a:p>
          <a:endParaRPr lang="en-US"/>
        </a:p>
      </dgm:t>
    </dgm:pt>
    <dgm:pt modelId="{9A0C3BDB-9CB7-4BF7-AF03-8CF775198AD0}" type="pres">
      <dgm:prSet presAssocID="{327769D7-F2DE-4AA9-8637-B21AA2D8E647}" presName="linear" presStyleCnt="0">
        <dgm:presLayoutVars>
          <dgm:animLvl val="lvl"/>
          <dgm:resizeHandles val="exact"/>
        </dgm:presLayoutVars>
      </dgm:prSet>
      <dgm:spPr/>
    </dgm:pt>
    <dgm:pt modelId="{9F8FEEF6-7BD3-4EA4-BD81-321325E5AA23}" type="pres">
      <dgm:prSet presAssocID="{AF5EDA64-9D1E-47AD-A954-5E4A4C1B88CA}" presName="parentText" presStyleLbl="node1" presStyleIdx="0" presStyleCnt="3">
        <dgm:presLayoutVars>
          <dgm:chMax val="0"/>
          <dgm:bulletEnabled val="1"/>
        </dgm:presLayoutVars>
      </dgm:prSet>
      <dgm:spPr/>
    </dgm:pt>
    <dgm:pt modelId="{438665B5-1DA6-442F-A22F-7E2BEF103513}" type="pres">
      <dgm:prSet presAssocID="{AF5EDA64-9D1E-47AD-A954-5E4A4C1B88CA}" presName="childText" presStyleLbl="revTx" presStyleIdx="0" presStyleCnt="3">
        <dgm:presLayoutVars>
          <dgm:bulletEnabled val="1"/>
        </dgm:presLayoutVars>
      </dgm:prSet>
      <dgm:spPr/>
    </dgm:pt>
    <dgm:pt modelId="{CE11E108-57A6-4F5A-B841-C064E9E249A6}" type="pres">
      <dgm:prSet presAssocID="{82384CE8-06AB-45C0-9FB9-C41594D9093E}" presName="parentText" presStyleLbl="node1" presStyleIdx="1" presStyleCnt="3">
        <dgm:presLayoutVars>
          <dgm:chMax val="0"/>
          <dgm:bulletEnabled val="1"/>
        </dgm:presLayoutVars>
      </dgm:prSet>
      <dgm:spPr/>
    </dgm:pt>
    <dgm:pt modelId="{0505EB3A-7D7F-4BF2-B05B-992440E10BC8}" type="pres">
      <dgm:prSet presAssocID="{82384CE8-06AB-45C0-9FB9-C41594D9093E}" presName="childText" presStyleLbl="revTx" presStyleIdx="1" presStyleCnt="3">
        <dgm:presLayoutVars>
          <dgm:bulletEnabled val="1"/>
        </dgm:presLayoutVars>
      </dgm:prSet>
      <dgm:spPr/>
    </dgm:pt>
    <dgm:pt modelId="{14F867E6-CD5E-4A26-B0CD-20D4F810CF88}" type="pres">
      <dgm:prSet presAssocID="{EDA35511-5C3B-4713-92BB-0CE21A1BB326}" presName="parentText" presStyleLbl="node1" presStyleIdx="2" presStyleCnt="3">
        <dgm:presLayoutVars>
          <dgm:chMax val="0"/>
          <dgm:bulletEnabled val="1"/>
        </dgm:presLayoutVars>
      </dgm:prSet>
      <dgm:spPr/>
    </dgm:pt>
    <dgm:pt modelId="{39AE83CB-BD68-45C2-BE57-68986B6FF829}" type="pres">
      <dgm:prSet presAssocID="{EDA35511-5C3B-4713-92BB-0CE21A1BB326}" presName="childText" presStyleLbl="revTx" presStyleIdx="2" presStyleCnt="3">
        <dgm:presLayoutVars>
          <dgm:bulletEnabled val="1"/>
        </dgm:presLayoutVars>
      </dgm:prSet>
      <dgm:spPr/>
    </dgm:pt>
  </dgm:ptLst>
  <dgm:cxnLst>
    <dgm:cxn modelId="{EB2A0C01-3604-4B85-8D2D-463F687B1A63}" srcId="{327769D7-F2DE-4AA9-8637-B21AA2D8E647}" destId="{EDA35511-5C3B-4713-92BB-0CE21A1BB326}" srcOrd="2" destOrd="0" parTransId="{2C20C68E-7A13-498F-A19E-3AF5A15DC33F}" sibTransId="{ED74361A-9B40-4250-9381-E08FDFC881F5}"/>
    <dgm:cxn modelId="{B5FD111C-39F7-4A42-ABA5-44CE96916A70}" type="presOf" srcId="{360EC3F3-0C36-4E0C-A28E-146A483BE463}" destId="{0505EB3A-7D7F-4BF2-B05B-992440E10BC8}" srcOrd="0" destOrd="0" presId="urn:microsoft.com/office/officeart/2005/8/layout/vList2"/>
    <dgm:cxn modelId="{D903AA23-4A6A-4CAB-95BA-36B5F5C8C1BE}" type="presOf" srcId="{D0EC521D-80EA-40B7-80FC-E81F9DFCC504}" destId="{438665B5-1DA6-442F-A22F-7E2BEF103513}" srcOrd="0" destOrd="0" presId="urn:microsoft.com/office/officeart/2005/8/layout/vList2"/>
    <dgm:cxn modelId="{35CFD12D-66E1-4FA6-B09B-0B5AF43CDC29}" srcId="{327769D7-F2DE-4AA9-8637-B21AA2D8E647}" destId="{82384CE8-06AB-45C0-9FB9-C41594D9093E}" srcOrd="1" destOrd="0" parTransId="{8FBCDD61-0416-4E9B-A1E3-3C2B1095526C}" sibTransId="{F1087C25-CBA0-4158-9000-FD99B9A9B07A}"/>
    <dgm:cxn modelId="{5D954131-26A8-4CFC-B300-F0133176089A}" type="presOf" srcId="{82384CE8-06AB-45C0-9FB9-C41594D9093E}" destId="{CE11E108-57A6-4F5A-B841-C064E9E249A6}" srcOrd="0" destOrd="0" presId="urn:microsoft.com/office/officeart/2005/8/layout/vList2"/>
    <dgm:cxn modelId="{8442AE33-BAF1-4A50-A510-CB5931CE812C}" srcId="{AF5EDA64-9D1E-47AD-A954-5E4A4C1B88CA}" destId="{BBEC4C1F-E874-4592-9608-5A524A9B839E}" srcOrd="3" destOrd="0" parTransId="{4D1BD133-075F-4ACD-B250-FAFBE7287406}" sibTransId="{C16F59A9-C67C-4E8F-BD01-3F313EBC7E91}"/>
    <dgm:cxn modelId="{DFF18D3B-BA00-4A90-9AB2-4FFF9E021209}" type="presOf" srcId="{AF5EDA64-9D1E-47AD-A954-5E4A4C1B88CA}" destId="{9F8FEEF6-7BD3-4EA4-BD81-321325E5AA23}" srcOrd="0" destOrd="0" presId="urn:microsoft.com/office/officeart/2005/8/layout/vList2"/>
    <dgm:cxn modelId="{E64ABD62-092D-42BD-B7BC-64B6B58A9029}" srcId="{82384CE8-06AB-45C0-9FB9-C41594D9093E}" destId="{360EC3F3-0C36-4E0C-A28E-146A483BE463}" srcOrd="0" destOrd="0" parTransId="{D611A89A-DD20-44BB-A738-C09EB12BC4D2}" sibTransId="{CBD45D79-B9A9-4616-B1CC-069FA7FB7359}"/>
    <dgm:cxn modelId="{32415C75-1A0D-4D02-BE80-25A008FA4F05}" type="presOf" srcId="{AD37FABD-3AE0-403C-B290-BC1A45C29C65}" destId="{39AE83CB-BD68-45C2-BE57-68986B6FF829}" srcOrd="0" destOrd="0" presId="urn:microsoft.com/office/officeart/2005/8/layout/vList2"/>
    <dgm:cxn modelId="{878C7D7E-1CB4-4E65-85F7-00033D183270}" srcId="{AF5EDA64-9D1E-47AD-A954-5E4A4C1B88CA}" destId="{7D00EC73-B6F0-45BC-9BD7-EBCFE26CC910}" srcOrd="2" destOrd="0" parTransId="{47191653-364B-4876-B3BE-A22FF52802DA}" sibTransId="{E6CA9201-289E-427F-85D2-EEE425EF0451}"/>
    <dgm:cxn modelId="{448D9E80-9D81-46A1-9291-5FD6AE98D21F}" type="presOf" srcId="{3E09F4D7-D118-4503-990F-13419A7AC1AB}" destId="{0505EB3A-7D7F-4BF2-B05B-992440E10BC8}" srcOrd="0" destOrd="1" presId="urn:microsoft.com/office/officeart/2005/8/layout/vList2"/>
    <dgm:cxn modelId="{9B03D88B-06E7-44A0-9299-6FBB58706EC9}" srcId="{AF5EDA64-9D1E-47AD-A954-5E4A4C1B88CA}" destId="{4955240A-4BCD-42B2-AC16-8961756828BD}" srcOrd="1" destOrd="0" parTransId="{EA01B45E-FCCE-4275-9859-56416072C24C}" sibTransId="{15AAAAC0-7CBB-41A5-A8F9-426CAA274BBC}"/>
    <dgm:cxn modelId="{AF343C90-0382-49D3-8C14-18CD6701F1C4}" type="presOf" srcId="{7D00EC73-B6F0-45BC-9BD7-EBCFE26CC910}" destId="{438665B5-1DA6-442F-A22F-7E2BEF103513}" srcOrd="0" destOrd="2" presId="urn:microsoft.com/office/officeart/2005/8/layout/vList2"/>
    <dgm:cxn modelId="{7FCFD291-159F-4F10-AA21-BEEC4BE195F5}" srcId="{EDA35511-5C3B-4713-92BB-0CE21A1BB326}" destId="{807C9577-1DEA-4FAA-8821-E7B99B605BF7}" srcOrd="1" destOrd="0" parTransId="{CA9C7CA0-2377-409A-8C19-AE92D6A4D550}" sibTransId="{A7DA88F1-07EA-479F-ACAF-BB39C00A09D6}"/>
    <dgm:cxn modelId="{EBA99696-AEEA-49FC-AFC0-BABE2FE397CA}" type="presOf" srcId="{BBEC4C1F-E874-4592-9608-5A524A9B839E}" destId="{438665B5-1DA6-442F-A22F-7E2BEF103513}" srcOrd="0" destOrd="3" presId="urn:microsoft.com/office/officeart/2005/8/layout/vList2"/>
    <dgm:cxn modelId="{B05D29A0-C1B4-4A26-B961-979162845CBF}" type="presOf" srcId="{807C9577-1DEA-4FAA-8821-E7B99B605BF7}" destId="{39AE83CB-BD68-45C2-BE57-68986B6FF829}" srcOrd="0" destOrd="1" presId="urn:microsoft.com/office/officeart/2005/8/layout/vList2"/>
    <dgm:cxn modelId="{7EF9DEA0-EF15-4797-BA16-A06DC673B03C}" type="presOf" srcId="{327769D7-F2DE-4AA9-8637-B21AA2D8E647}" destId="{9A0C3BDB-9CB7-4BF7-AF03-8CF775198AD0}" srcOrd="0" destOrd="0" presId="urn:microsoft.com/office/officeart/2005/8/layout/vList2"/>
    <dgm:cxn modelId="{487CC8BD-6CAA-4764-B712-FF214529EFD9}" srcId="{82384CE8-06AB-45C0-9FB9-C41594D9093E}" destId="{3E09F4D7-D118-4503-990F-13419A7AC1AB}" srcOrd="1" destOrd="0" parTransId="{EC7DDEB6-DA6A-4DEE-98B6-D02A62C35AF1}" sibTransId="{966E789E-DE37-4FEA-938C-B595462698F7}"/>
    <dgm:cxn modelId="{950DA8DB-5687-4CA4-BCB8-A15F3CBDD1B0}" type="presOf" srcId="{EDA35511-5C3B-4713-92BB-0CE21A1BB326}" destId="{14F867E6-CD5E-4A26-B0CD-20D4F810CF88}" srcOrd="0" destOrd="0" presId="urn:microsoft.com/office/officeart/2005/8/layout/vList2"/>
    <dgm:cxn modelId="{44A5A0DD-D5D2-4A01-B2F2-E8293F3C4CD7}" type="presOf" srcId="{4955240A-4BCD-42B2-AC16-8961756828BD}" destId="{438665B5-1DA6-442F-A22F-7E2BEF103513}" srcOrd="0" destOrd="1" presId="urn:microsoft.com/office/officeart/2005/8/layout/vList2"/>
    <dgm:cxn modelId="{E40C5FDF-D8DB-4612-A6D3-761939C1E628}" srcId="{AF5EDA64-9D1E-47AD-A954-5E4A4C1B88CA}" destId="{D0EC521D-80EA-40B7-80FC-E81F9DFCC504}" srcOrd="0" destOrd="0" parTransId="{3416649D-CC8F-4433-B6CC-8EFC818DF1D4}" sibTransId="{44068D1C-2CD1-4B16-A49D-B4D347885850}"/>
    <dgm:cxn modelId="{8AD744E4-D60A-4EF9-9544-49DC4ECD8917}" srcId="{EDA35511-5C3B-4713-92BB-0CE21A1BB326}" destId="{AD37FABD-3AE0-403C-B290-BC1A45C29C65}" srcOrd="0" destOrd="0" parTransId="{38A539E2-2ABF-46DB-BD88-1FD6D6F93C4C}" sibTransId="{62966A3C-2B77-4634-991F-704DEEAD9656}"/>
    <dgm:cxn modelId="{603A94F2-6DA8-4B08-9689-1AFAB003CBEA}" srcId="{327769D7-F2DE-4AA9-8637-B21AA2D8E647}" destId="{AF5EDA64-9D1E-47AD-A954-5E4A4C1B88CA}" srcOrd="0" destOrd="0" parTransId="{1A85025A-8835-4F24-9FF2-932EE47451BB}" sibTransId="{97C2611B-EB70-48EE-8D9B-227C6D35CA40}"/>
    <dgm:cxn modelId="{30578957-EA24-4C98-9871-7570598C33BD}" type="presParOf" srcId="{9A0C3BDB-9CB7-4BF7-AF03-8CF775198AD0}" destId="{9F8FEEF6-7BD3-4EA4-BD81-321325E5AA23}" srcOrd="0" destOrd="0" presId="urn:microsoft.com/office/officeart/2005/8/layout/vList2"/>
    <dgm:cxn modelId="{47E474E3-FD59-4C6B-B275-6C7F2BECED32}" type="presParOf" srcId="{9A0C3BDB-9CB7-4BF7-AF03-8CF775198AD0}" destId="{438665B5-1DA6-442F-A22F-7E2BEF103513}" srcOrd="1" destOrd="0" presId="urn:microsoft.com/office/officeart/2005/8/layout/vList2"/>
    <dgm:cxn modelId="{044D7D50-0429-4B05-823F-51D023756A5E}" type="presParOf" srcId="{9A0C3BDB-9CB7-4BF7-AF03-8CF775198AD0}" destId="{CE11E108-57A6-4F5A-B841-C064E9E249A6}" srcOrd="2" destOrd="0" presId="urn:microsoft.com/office/officeart/2005/8/layout/vList2"/>
    <dgm:cxn modelId="{EF0A1903-6D23-488E-8CD9-895F3697CBC9}" type="presParOf" srcId="{9A0C3BDB-9CB7-4BF7-AF03-8CF775198AD0}" destId="{0505EB3A-7D7F-4BF2-B05B-992440E10BC8}" srcOrd="3" destOrd="0" presId="urn:microsoft.com/office/officeart/2005/8/layout/vList2"/>
    <dgm:cxn modelId="{670D0EC3-23F9-45FE-9E78-393B0B346E30}" type="presParOf" srcId="{9A0C3BDB-9CB7-4BF7-AF03-8CF775198AD0}" destId="{14F867E6-CD5E-4A26-B0CD-20D4F810CF88}" srcOrd="4" destOrd="0" presId="urn:microsoft.com/office/officeart/2005/8/layout/vList2"/>
    <dgm:cxn modelId="{13AD9144-E105-4321-85B9-A7195FDAC83D}" type="presParOf" srcId="{9A0C3BDB-9CB7-4BF7-AF03-8CF775198AD0}" destId="{39AE83CB-BD68-45C2-BE57-68986B6FF82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F00435-745F-492E-AC2B-BDC963315226}"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GB"/>
        </a:p>
      </dgm:t>
    </dgm:pt>
    <dgm:pt modelId="{56444FBD-179E-452C-8507-834C3CE36EB8}">
      <dgm:prSet phldrT="[Text]"/>
      <dgm:spPr/>
      <dgm:t>
        <a:bodyPr/>
        <a:lstStyle/>
        <a:p>
          <a:pPr>
            <a:buFont typeface="Aptos" panose="020B0004020202020204" pitchFamily="34" charset="0"/>
            <a:buChar char="-"/>
          </a:pPr>
          <a:r>
            <a:rPr lang="en-GB" dirty="0"/>
            <a:t>Jigsaw – SEND Youth Forum </a:t>
          </a:r>
          <a:endParaRPr lang="en-GB" dirty="0">
            <a:solidFill>
              <a:schemeClr val="tx1"/>
            </a:solidFill>
          </a:endParaRPr>
        </a:p>
      </dgm:t>
    </dgm:pt>
    <dgm:pt modelId="{9971ED2C-6F26-460A-B4CF-039FDB30B2AA}" type="parTrans" cxnId="{0EEEF4C9-C474-4910-9CC4-8E3155F0D416}">
      <dgm:prSet/>
      <dgm:spPr/>
      <dgm:t>
        <a:bodyPr/>
        <a:lstStyle/>
        <a:p>
          <a:endParaRPr lang="en-GB">
            <a:solidFill>
              <a:schemeClr val="tx1"/>
            </a:solidFill>
          </a:endParaRPr>
        </a:p>
      </dgm:t>
    </dgm:pt>
    <dgm:pt modelId="{AD4996B8-1423-4279-BF5C-5689E8DBA623}" type="sibTrans" cxnId="{0EEEF4C9-C474-4910-9CC4-8E3155F0D416}">
      <dgm:prSet/>
      <dgm:spPr/>
      <dgm:t>
        <a:bodyPr/>
        <a:lstStyle/>
        <a:p>
          <a:endParaRPr lang="en-GB">
            <a:solidFill>
              <a:schemeClr val="tx1"/>
            </a:solidFill>
          </a:endParaRPr>
        </a:p>
      </dgm:t>
    </dgm:pt>
    <dgm:pt modelId="{10665D67-EF37-4B79-81E2-B3F258AA9E44}">
      <dgm:prSet/>
      <dgm:spPr>
        <a:solidFill>
          <a:schemeClr val="accent2">
            <a:lumMod val="40000"/>
            <a:lumOff val="60000"/>
          </a:schemeClr>
        </a:solidFill>
      </dgm:spPr>
      <dgm:t>
        <a:bodyPr/>
        <a:lstStyle/>
        <a:p>
          <a:pPr>
            <a:buFont typeface="Aptos" panose="020B0004020202020204" pitchFamily="34" charset="0"/>
            <a:buChar char="-"/>
          </a:pPr>
          <a:r>
            <a:rPr lang="en-GB" dirty="0"/>
            <a:t>Cared for Children and Care Leavers Committee</a:t>
          </a:r>
          <a:endParaRPr lang="en-GB" dirty="0">
            <a:solidFill>
              <a:schemeClr val="tx1"/>
            </a:solidFill>
            <a:latin typeface="Arial" panose="020B0604020202020204" pitchFamily="34" charset="0"/>
            <a:cs typeface="Arial" panose="020B0604020202020204" pitchFamily="34" charset="0"/>
          </a:endParaRPr>
        </a:p>
      </dgm:t>
    </dgm:pt>
    <dgm:pt modelId="{A67CE9E6-1A3E-4A0F-AFA9-4B4F8D3684A0}" type="parTrans" cxnId="{96AC93B0-6118-4F17-88A9-B47F904B7AC4}">
      <dgm:prSet/>
      <dgm:spPr/>
      <dgm:t>
        <a:bodyPr/>
        <a:lstStyle/>
        <a:p>
          <a:endParaRPr lang="en-GB">
            <a:solidFill>
              <a:schemeClr val="tx1"/>
            </a:solidFill>
          </a:endParaRPr>
        </a:p>
      </dgm:t>
    </dgm:pt>
    <dgm:pt modelId="{91030C21-6A51-4F27-9066-52ACF666B43A}" type="sibTrans" cxnId="{96AC93B0-6118-4F17-88A9-B47F904B7AC4}">
      <dgm:prSet/>
      <dgm:spPr/>
      <dgm:t>
        <a:bodyPr/>
        <a:lstStyle/>
        <a:p>
          <a:endParaRPr lang="en-GB">
            <a:solidFill>
              <a:schemeClr val="tx1"/>
            </a:solidFill>
          </a:endParaRPr>
        </a:p>
      </dgm:t>
    </dgm:pt>
    <dgm:pt modelId="{66A9C298-F2C8-431E-85DC-DA0E0CF7662B}">
      <dgm:prSet/>
      <dgm:spPr/>
      <dgm:t>
        <a:bodyPr/>
        <a:lstStyle/>
        <a:p>
          <a:pPr>
            <a:buFont typeface="Aptos" panose="020B0004020202020204" pitchFamily="34" charset="0"/>
            <a:buChar char="-"/>
          </a:pPr>
          <a:r>
            <a:rPr lang="en-GB" dirty="0"/>
            <a:t>Children and Families Committee</a:t>
          </a:r>
          <a:endParaRPr lang="en-GB" dirty="0">
            <a:solidFill>
              <a:schemeClr val="tx1"/>
            </a:solidFill>
          </a:endParaRPr>
        </a:p>
      </dgm:t>
    </dgm:pt>
    <dgm:pt modelId="{018A91ED-8CAC-4275-B02E-8C3A8B9CFB70}" type="parTrans" cxnId="{7F1EED2C-8BE5-4320-83F9-A092A00D81EE}">
      <dgm:prSet/>
      <dgm:spPr/>
      <dgm:t>
        <a:bodyPr/>
        <a:lstStyle/>
        <a:p>
          <a:endParaRPr lang="en-GB">
            <a:solidFill>
              <a:schemeClr val="tx1"/>
            </a:solidFill>
          </a:endParaRPr>
        </a:p>
      </dgm:t>
    </dgm:pt>
    <dgm:pt modelId="{890E6383-58BD-4C78-8502-A9730DE0863D}" type="sibTrans" cxnId="{7F1EED2C-8BE5-4320-83F9-A092A00D81EE}">
      <dgm:prSet/>
      <dgm:spPr/>
      <dgm:t>
        <a:bodyPr/>
        <a:lstStyle/>
        <a:p>
          <a:endParaRPr lang="en-GB">
            <a:solidFill>
              <a:schemeClr val="tx1"/>
            </a:solidFill>
          </a:endParaRPr>
        </a:p>
      </dgm:t>
    </dgm:pt>
    <dgm:pt modelId="{3754AC62-FFED-48C1-A0A8-EABCE85B0961}">
      <dgm:prSet phldrT="[Text]"/>
      <dgm:spPr/>
      <dgm:t>
        <a:bodyPr/>
        <a:lstStyle/>
        <a:p>
          <a:pPr>
            <a:buFont typeface="Aptos" panose="020B0004020202020204" pitchFamily="34" charset="0"/>
            <a:buChar char="-"/>
          </a:pPr>
          <a:r>
            <a:rPr lang="en-GB" dirty="0"/>
            <a:t>Care Leaver Monthly Cooking Sessions and Care Leaver Hubs</a:t>
          </a:r>
          <a:endParaRPr lang="en-GB" dirty="0">
            <a:solidFill>
              <a:schemeClr val="tx1"/>
            </a:solidFill>
          </a:endParaRPr>
        </a:p>
      </dgm:t>
    </dgm:pt>
    <dgm:pt modelId="{D8CA9825-86FA-4ABF-9A5A-EF8E9CB1B9BD}" type="parTrans" cxnId="{A247FBD2-48F1-474F-A814-4AD31FF4EFEB}">
      <dgm:prSet/>
      <dgm:spPr/>
      <dgm:t>
        <a:bodyPr/>
        <a:lstStyle/>
        <a:p>
          <a:endParaRPr lang="en-GB"/>
        </a:p>
      </dgm:t>
    </dgm:pt>
    <dgm:pt modelId="{648AC089-FB2C-489D-B6EF-DA282599818C}" type="sibTrans" cxnId="{A247FBD2-48F1-474F-A814-4AD31FF4EFEB}">
      <dgm:prSet/>
      <dgm:spPr/>
      <dgm:t>
        <a:bodyPr/>
        <a:lstStyle/>
        <a:p>
          <a:endParaRPr lang="en-GB"/>
        </a:p>
      </dgm:t>
    </dgm:pt>
    <dgm:pt modelId="{D8A0718B-5912-4494-A36E-9F8781235ADB}">
      <dgm:prSet phldrT="[Text]"/>
      <dgm:spPr/>
      <dgm:t>
        <a:bodyPr/>
        <a:lstStyle/>
        <a:p>
          <a:pPr>
            <a:buFont typeface="Aptos" panose="020B0004020202020204" pitchFamily="34" charset="0"/>
            <a:buChar char="-"/>
          </a:pPr>
          <a:r>
            <a:rPr lang="en-GB" dirty="0"/>
            <a:t>My VOICE and Junior My VOICE – Children in Care Council </a:t>
          </a:r>
          <a:endParaRPr lang="en-GB" dirty="0">
            <a:solidFill>
              <a:schemeClr val="tx1"/>
            </a:solidFill>
          </a:endParaRPr>
        </a:p>
      </dgm:t>
    </dgm:pt>
    <dgm:pt modelId="{5CC39CD5-1C7A-49B6-832F-77E27C7F3DC6}" type="parTrans" cxnId="{DB5041F2-32C4-44F5-B972-C4BCCC0E8D5C}">
      <dgm:prSet/>
      <dgm:spPr/>
      <dgm:t>
        <a:bodyPr/>
        <a:lstStyle/>
        <a:p>
          <a:endParaRPr lang="en-GB"/>
        </a:p>
      </dgm:t>
    </dgm:pt>
    <dgm:pt modelId="{AB5559C6-CE7A-4AE3-B428-16E7FE6119F9}" type="sibTrans" cxnId="{DB5041F2-32C4-44F5-B972-C4BCCC0E8D5C}">
      <dgm:prSet/>
      <dgm:spPr/>
      <dgm:t>
        <a:bodyPr/>
        <a:lstStyle/>
        <a:p>
          <a:endParaRPr lang="en-GB"/>
        </a:p>
      </dgm:t>
    </dgm:pt>
    <dgm:pt modelId="{914358C4-FCA3-4A52-A0C1-26A976A7BD52}">
      <dgm:prSet phldrT="[Text]"/>
      <dgm:spPr/>
      <dgm:t>
        <a:bodyPr/>
        <a:lstStyle/>
        <a:p>
          <a:pPr>
            <a:buFont typeface="Aptos" panose="020B0004020202020204" pitchFamily="34" charset="0"/>
            <a:buChar char="-"/>
          </a:pPr>
          <a:r>
            <a:rPr lang="en-GB" dirty="0"/>
            <a:t>Safeguarding groups in schools (SCiES) and ACT Now Conference</a:t>
          </a:r>
          <a:endParaRPr lang="en-GB" dirty="0">
            <a:solidFill>
              <a:schemeClr val="tx1"/>
            </a:solidFill>
          </a:endParaRPr>
        </a:p>
      </dgm:t>
    </dgm:pt>
    <dgm:pt modelId="{F940B73D-712E-4D1E-BA6E-B53EBF145A9D}" type="parTrans" cxnId="{1BFC9C04-7AAC-49E4-961F-3B0B1B87B76F}">
      <dgm:prSet/>
      <dgm:spPr/>
      <dgm:t>
        <a:bodyPr/>
        <a:lstStyle/>
        <a:p>
          <a:endParaRPr lang="en-GB"/>
        </a:p>
      </dgm:t>
    </dgm:pt>
    <dgm:pt modelId="{F132B892-0083-4518-9B3D-9F04473359D2}" type="sibTrans" cxnId="{1BFC9C04-7AAC-49E4-961F-3B0B1B87B76F}">
      <dgm:prSet/>
      <dgm:spPr/>
      <dgm:t>
        <a:bodyPr/>
        <a:lstStyle/>
        <a:p>
          <a:endParaRPr lang="en-GB"/>
        </a:p>
      </dgm:t>
    </dgm:pt>
    <dgm:pt modelId="{12109194-995D-4626-AF8F-F45821ACEDE8}">
      <dgm:prSet phldrT="[Text]"/>
      <dgm:spPr/>
      <dgm:t>
        <a:bodyPr/>
        <a:lstStyle/>
        <a:p>
          <a:pPr>
            <a:buFont typeface="Aptos" panose="020B0004020202020204" pitchFamily="34" charset="0"/>
            <a:buChar char="-"/>
          </a:pPr>
          <a:r>
            <a:rPr lang="en-GB"/>
            <a:t>Cheshire East Youth Council </a:t>
          </a:r>
          <a:endParaRPr lang="en-GB" dirty="0">
            <a:solidFill>
              <a:schemeClr val="tx1"/>
            </a:solidFill>
          </a:endParaRPr>
        </a:p>
      </dgm:t>
    </dgm:pt>
    <dgm:pt modelId="{FA1E5583-6723-4056-A882-272E2699E95E}" type="parTrans" cxnId="{B89E8311-0085-4E72-BC0A-B912132A20B8}">
      <dgm:prSet/>
      <dgm:spPr/>
      <dgm:t>
        <a:bodyPr/>
        <a:lstStyle/>
        <a:p>
          <a:endParaRPr lang="en-GB"/>
        </a:p>
      </dgm:t>
    </dgm:pt>
    <dgm:pt modelId="{EE5A0AD8-B6D5-4248-8F5B-163DE8F6DE93}" type="sibTrans" cxnId="{B89E8311-0085-4E72-BC0A-B912132A20B8}">
      <dgm:prSet/>
      <dgm:spPr/>
      <dgm:t>
        <a:bodyPr/>
        <a:lstStyle/>
        <a:p>
          <a:endParaRPr lang="en-GB"/>
        </a:p>
      </dgm:t>
    </dgm:pt>
    <dgm:pt modelId="{9C107EC3-3475-4401-AC1B-7D506006C215}" type="pres">
      <dgm:prSet presAssocID="{4EF00435-745F-492E-AC2B-BDC963315226}" presName="Name0" presStyleCnt="0">
        <dgm:presLayoutVars>
          <dgm:chMax val="7"/>
          <dgm:chPref val="7"/>
          <dgm:dir/>
        </dgm:presLayoutVars>
      </dgm:prSet>
      <dgm:spPr/>
    </dgm:pt>
    <dgm:pt modelId="{068CA407-75EE-495E-B8E6-DFFC23B7802C}" type="pres">
      <dgm:prSet presAssocID="{4EF00435-745F-492E-AC2B-BDC963315226}" presName="Name1" presStyleCnt="0"/>
      <dgm:spPr/>
    </dgm:pt>
    <dgm:pt modelId="{37B26671-D9A2-423A-9386-F26E43F1FDCD}" type="pres">
      <dgm:prSet presAssocID="{4EF00435-745F-492E-AC2B-BDC963315226}" presName="cycle" presStyleCnt="0"/>
      <dgm:spPr/>
    </dgm:pt>
    <dgm:pt modelId="{39DF41FA-EAC1-4D1D-BBC8-AF5E72C591BE}" type="pres">
      <dgm:prSet presAssocID="{4EF00435-745F-492E-AC2B-BDC963315226}" presName="srcNode" presStyleLbl="node1" presStyleIdx="0" presStyleCnt="7"/>
      <dgm:spPr/>
    </dgm:pt>
    <dgm:pt modelId="{C205298A-7577-413D-857D-233DFD34A261}" type="pres">
      <dgm:prSet presAssocID="{4EF00435-745F-492E-AC2B-BDC963315226}" presName="conn" presStyleLbl="parChTrans1D2" presStyleIdx="0" presStyleCnt="1"/>
      <dgm:spPr/>
    </dgm:pt>
    <dgm:pt modelId="{C2FDB216-FC0E-4805-B16F-91E62D6FF97C}" type="pres">
      <dgm:prSet presAssocID="{4EF00435-745F-492E-AC2B-BDC963315226}" presName="extraNode" presStyleLbl="node1" presStyleIdx="0" presStyleCnt="7"/>
      <dgm:spPr/>
    </dgm:pt>
    <dgm:pt modelId="{9AC674EF-DBC7-4214-88F1-6F89361BBFD1}" type="pres">
      <dgm:prSet presAssocID="{4EF00435-745F-492E-AC2B-BDC963315226}" presName="dstNode" presStyleLbl="node1" presStyleIdx="0" presStyleCnt="7"/>
      <dgm:spPr/>
    </dgm:pt>
    <dgm:pt modelId="{75C91D8C-E078-4AE9-97A9-7B3830165A90}" type="pres">
      <dgm:prSet presAssocID="{10665D67-EF37-4B79-81E2-B3F258AA9E44}" presName="text_1" presStyleLbl="node1" presStyleIdx="0" presStyleCnt="7">
        <dgm:presLayoutVars>
          <dgm:bulletEnabled val="1"/>
        </dgm:presLayoutVars>
      </dgm:prSet>
      <dgm:spPr/>
    </dgm:pt>
    <dgm:pt modelId="{91B53AAC-748E-441C-B977-E3E95D4A981B}" type="pres">
      <dgm:prSet presAssocID="{10665D67-EF37-4B79-81E2-B3F258AA9E44}" presName="accent_1" presStyleCnt="0"/>
      <dgm:spPr/>
    </dgm:pt>
    <dgm:pt modelId="{EFD4581F-5FC9-4855-B28A-8F5C190250F9}" type="pres">
      <dgm:prSet presAssocID="{10665D67-EF37-4B79-81E2-B3F258AA9E44}" presName="accentRepeatNode" presStyleLbl="solidFgAcc1" presStyleIdx="0" presStyleCnt="7"/>
      <dgm:spPr/>
    </dgm:pt>
    <dgm:pt modelId="{8EA5E6DB-2A42-4A38-9631-35589F1F0701}" type="pres">
      <dgm:prSet presAssocID="{66A9C298-F2C8-431E-85DC-DA0E0CF7662B}" presName="text_2" presStyleLbl="node1" presStyleIdx="1" presStyleCnt="7">
        <dgm:presLayoutVars>
          <dgm:bulletEnabled val="1"/>
        </dgm:presLayoutVars>
      </dgm:prSet>
      <dgm:spPr/>
    </dgm:pt>
    <dgm:pt modelId="{241749B2-900F-45F0-89B2-274BE5CBF190}" type="pres">
      <dgm:prSet presAssocID="{66A9C298-F2C8-431E-85DC-DA0E0CF7662B}" presName="accent_2" presStyleCnt="0"/>
      <dgm:spPr/>
    </dgm:pt>
    <dgm:pt modelId="{7F7EA166-D4F9-40E8-8B70-0A40B4A6C250}" type="pres">
      <dgm:prSet presAssocID="{66A9C298-F2C8-431E-85DC-DA0E0CF7662B}" presName="accentRepeatNode" presStyleLbl="solidFgAcc1" presStyleIdx="1" presStyleCnt="7"/>
      <dgm:spPr/>
    </dgm:pt>
    <dgm:pt modelId="{6D5AA36F-F1AB-4B11-B59D-CCABFE5BCA72}" type="pres">
      <dgm:prSet presAssocID="{56444FBD-179E-452C-8507-834C3CE36EB8}" presName="text_3" presStyleLbl="node1" presStyleIdx="2" presStyleCnt="7">
        <dgm:presLayoutVars>
          <dgm:bulletEnabled val="1"/>
        </dgm:presLayoutVars>
      </dgm:prSet>
      <dgm:spPr/>
    </dgm:pt>
    <dgm:pt modelId="{518F425C-7690-43C3-B5F5-036BAC3D3BDB}" type="pres">
      <dgm:prSet presAssocID="{56444FBD-179E-452C-8507-834C3CE36EB8}" presName="accent_3" presStyleCnt="0"/>
      <dgm:spPr/>
    </dgm:pt>
    <dgm:pt modelId="{26FDB157-0A6D-4024-AE50-E93104D4C0B8}" type="pres">
      <dgm:prSet presAssocID="{56444FBD-179E-452C-8507-834C3CE36EB8}" presName="accentRepeatNode" presStyleLbl="solidFgAcc1" presStyleIdx="2" presStyleCnt="7"/>
      <dgm:spPr/>
    </dgm:pt>
    <dgm:pt modelId="{3A2B1C60-EE20-404D-8CA8-4217EB00C021}" type="pres">
      <dgm:prSet presAssocID="{3754AC62-FFED-48C1-A0A8-EABCE85B0961}" presName="text_4" presStyleLbl="node1" presStyleIdx="3" presStyleCnt="7">
        <dgm:presLayoutVars>
          <dgm:bulletEnabled val="1"/>
        </dgm:presLayoutVars>
      </dgm:prSet>
      <dgm:spPr/>
    </dgm:pt>
    <dgm:pt modelId="{FE6FD658-43A8-4648-A3FA-E87FF8A54D47}" type="pres">
      <dgm:prSet presAssocID="{3754AC62-FFED-48C1-A0A8-EABCE85B0961}" presName="accent_4" presStyleCnt="0"/>
      <dgm:spPr/>
    </dgm:pt>
    <dgm:pt modelId="{F27F90C2-DA07-4ADC-9193-2CA56FF14AD2}" type="pres">
      <dgm:prSet presAssocID="{3754AC62-FFED-48C1-A0A8-EABCE85B0961}" presName="accentRepeatNode" presStyleLbl="solidFgAcc1" presStyleIdx="3" presStyleCnt="7"/>
      <dgm:spPr/>
    </dgm:pt>
    <dgm:pt modelId="{2A3DE462-F4F9-4055-B7B7-15412C6BCE5E}" type="pres">
      <dgm:prSet presAssocID="{D8A0718B-5912-4494-A36E-9F8781235ADB}" presName="text_5" presStyleLbl="node1" presStyleIdx="4" presStyleCnt="7">
        <dgm:presLayoutVars>
          <dgm:bulletEnabled val="1"/>
        </dgm:presLayoutVars>
      </dgm:prSet>
      <dgm:spPr/>
    </dgm:pt>
    <dgm:pt modelId="{A1FA4222-1B06-4D1C-A9CD-94CF4F2EF130}" type="pres">
      <dgm:prSet presAssocID="{D8A0718B-5912-4494-A36E-9F8781235ADB}" presName="accent_5" presStyleCnt="0"/>
      <dgm:spPr/>
    </dgm:pt>
    <dgm:pt modelId="{B946FC29-FAEB-4B6B-AD6E-C5E1209B673F}" type="pres">
      <dgm:prSet presAssocID="{D8A0718B-5912-4494-A36E-9F8781235ADB}" presName="accentRepeatNode" presStyleLbl="solidFgAcc1" presStyleIdx="4" presStyleCnt="7"/>
      <dgm:spPr/>
    </dgm:pt>
    <dgm:pt modelId="{E05BDF7B-E31E-441D-8263-5B8354D440BF}" type="pres">
      <dgm:prSet presAssocID="{12109194-995D-4626-AF8F-F45821ACEDE8}" presName="text_6" presStyleLbl="node1" presStyleIdx="5" presStyleCnt="7">
        <dgm:presLayoutVars>
          <dgm:bulletEnabled val="1"/>
        </dgm:presLayoutVars>
      </dgm:prSet>
      <dgm:spPr/>
    </dgm:pt>
    <dgm:pt modelId="{C4575C52-CCA7-47C8-8B8B-76FFCB06EDB1}" type="pres">
      <dgm:prSet presAssocID="{12109194-995D-4626-AF8F-F45821ACEDE8}" presName="accent_6" presStyleCnt="0"/>
      <dgm:spPr/>
    </dgm:pt>
    <dgm:pt modelId="{15D44BBE-3A59-46C9-A29F-B67645ED3ED9}" type="pres">
      <dgm:prSet presAssocID="{12109194-995D-4626-AF8F-F45821ACEDE8}" presName="accentRepeatNode" presStyleLbl="solidFgAcc1" presStyleIdx="5" presStyleCnt="7"/>
      <dgm:spPr/>
    </dgm:pt>
    <dgm:pt modelId="{F825A89D-7AE2-4191-A76D-953EDFF19430}" type="pres">
      <dgm:prSet presAssocID="{914358C4-FCA3-4A52-A0C1-26A976A7BD52}" presName="text_7" presStyleLbl="node1" presStyleIdx="6" presStyleCnt="7">
        <dgm:presLayoutVars>
          <dgm:bulletEnabled val="1"/>
        </dgm:presLayoutVars>
      </dgm:prSet>
      <dgm:spPr/>
    </dgm:pt>
    <dgm:pt modelId="{955D9793-0984-4D40-8FEA-27DD22D92806}" type="pres">
      <dgm:prSet presAssocID="{914358C4-FCA3-4A52-A0C1-26A976A7BD52}" presName="accent_7" presStyleCnt="0"/>
      <dgm:spPr/>
    </dgm:pt>
    <dgm:pt modelId="{614B2F7F-9F30-46E6-AD6F-B28DCBFE5CA9}" type="pres">
      <dgm:prSet presAssocID="{914358C4-FCA3-4A52-A0C1-26A976A7BD52}" presName="accentRepeatNode" presStyleLbl="solidFgAcc1" presStyleIdx="6" presStyleCnt="7"/>
      <dgm:spPr/>
    </dgm:pt>
  </dgm:ptLst>
  <dgm:cxnLst>
    <dgm:cxn modelId="{EC813203-A9BA-4E6F-A2C9-348752CDCA23}" type="presOf" srcId="{3754AC62-FFED-48C1-A0A8-EABCE85B0961}" destId="{3A2B1C60-EE20-404D-8CA8-4217EB00C021}" srcOrd="0" destOrd="0" presId="urn:microsoft.com/office/officeart/2008/layout/VerticalCurvedList"/>
    <dgm:cxn modelId="{87AB4103-1FC1-4C46-9584-8A38673329A3}" type="presOf" srcId="{91030C21-6A51-4F27-9066-52ACF666B43A}" destId="{C205298A-7577-413D-857D-233DFD34A261}" srcOrd="0" destOrd="0" presId="urn:microsoft.com/office/officeart/2008/layout/VerticalCurvedList"/>
    <dgm:cxn modelId="{1BFC9C04-7AAC-49E4-961F-3B0B1B87B76F}" srcId="{4EF00435-745F-492E-AC2B-BDC963315226}" destId="{914358C4-FCA3-4A52-A0C1-26A976A7BD52}" srcOrd="6" destOrd="0" parTransId="{F940B73D-712E-4D1E-BA6E-B53EBF145A9D}" sibTransId="{F132B892-0083-4518-9B3D-9F04473359D2}"/>
    <dgm:cxn modelId="{B89E8311-0085-4E72-BC0A-B912132A20B8}" srcId="{4EF00435-745F-492E-AC2B-BDC963315226}" destId="{12109194-995D-4626-AF8F-F45821ACEDE8}" srcOrd="5" destOrd="0" parTransId="{FA1E5583-6723-4056-A882-272E2699E95E}" sibTransId="{EE5A0AD8-B6D5-4248-8F5B-163DE8F6DE93}"/>
    <dgm:cxn modelId="{60A6B41D-7F37-4291-AC3D-EE324F3BFF6B}" type="presOf" srcId="{4EF00435-745F-492E-AC2B-BDC963315226}" destId="{9C107EC3-3475-4401-AC1B-7D506006C215}" srcOrd="0" destOrd="0" presId="urn:microsoft.com/office/officeart/2008/layout/VerticalCurvedList"/>
    <dgm:cxn modelId="{7F1EED2C-8BE5-4320-83F9-A092A00D81EE}" srcId="{4EF00435-745F-492E-AC2B-BDC963315226}" destId="{66A9C298-F2C8-431E-85DC-DA0E0CF7662B}" srcOrd="1" destOrd="0" parTransId="{018A91ED-8CAC-4275-B02E-8C3A8B9CFB70}" sibTransId="{890E6383-58BD-4C78-8502-A9730DE0863D}"/>
    <dgm:cxn modelId="{A261266E-2A2F-464C-B279-38A4AAC18610}" type="presOf" srcId="{D8A0718B-5912-4494-A36E-9F8781235ADB}" destId="{2A3DE462-F4F9-4055-B7B7-15412C6BCE5E}" srcOrd="0" destOrd="0" presId="urn:microsoft.com/office/officeart/2008/layout/VerticalCurvedList"/>
    <dgm:cxn modelId="{E9637689-A3FF-4066-9F5F-C7B7D5ED07B6}" type="presOf" srcId="{12109194-995D-4626-AF8F-F45821ACEDE8}" destId="{E05BDF7B-E31E-441D-8263-5B8354D440BF}" srcOrd="0" destOrd="0" presId="urn:microsoft.com/office/officeart/2008/layout/VerticalCurvedList"/>
    <dgm:cxn modelId="{A723BC91-20B1-4DE9-8719-89DBB863E167}" type="presOf" srcId="{914358C4-FCA3-4A52-A0C1-26A976A7BD52}" destId="{F825A89D-7AE2-4191-A76D-953EDFF19430}" srcOrd="0" destOrd="0" presId="urn:microsoft.com/office/officeart/2008/layout/VerticalCurvedList"/>
    <dgm:cxn modelId="{1DDDFDAC-5493-4FC6-94CB-85D73230FA72}" type="presOf" srcId="{56444FBD-179E-452C-8507-834C3CE36EB8}" destId="{6D5AA36F-F1AB-4B11-B59D-CCABFE5BCA72}" srcOrd="0" destOrd="0" presId="urn:microsoft.com/office/officeart/2008/layout/VerticalCurvedList"/>
    <dgm:cxn modelId="{96AC93B0-6118-4F17-88A9-B47F904B7AC4}" srcId="{4EF00435-745F-492E-AC2B-BDC963315226}" destId="{10665D67-EF37-4B79-81E2-B3F258AA9E44}" srcOrd="0" destOrd="0" parTransId="{A67CE9E6-1A3E-4A0F-AFA9-4B4F8D3684A0}" sibTransId="{91030C21-6A51-4F27-9066-52ACF666B43A}"/>
    <dgm:cxn modelId="{F83FE4B1-F134-40BB-ACFD-0D7E1D2436D1}" type="presOf" srcId="{10665D67-EF37-4B79-81E2-B3F258AA9E44}" destId="{75C91D8C-E078-4AE9-97A9-7B3830165A90}" srcOrd="0" destOrd="0" presId="urn:microsoft.com/office/officeart/2008/layout/VerticalCurvedList"/>
    <dgm:cxn modelId="{0EEEF4C9-C474-4910-9CC4-8E3155F0D416}" srcId="{4EF00435-745F-492E-AC2B-BDC963315226}" destId="{56444FBD-179E-452C-8507-834C3CE36EB8}" srcOrd="2" destOrd="0" parTransId="{9971ED2C-6F26-460A-B4CF-039FDB30B2AA}" sibTransId="{AD4996B8-1423-4279-BF5C-5689E8DBA623}"/>
    <dgm:cxn modelId="{A247FBD2-48F1-474F-A814-4AD31FF4EFEB}" srcId="{4EF00435-745F-492E-AC2B-BDC963315226}" destId="{3754AC62-FFED-48C1-A0A8-EABCE85B0961}" srcOrd="3" destOrd="0" parTransId="{D8CA9825-86FA-4ABF-9A5A-EF8E9CB1B9BD}" sibTransId="{648AC089-FB2C-489D-B6EF-DA282599818C}"/>
    <dgm:cxn modelId="{37115AD9-E084-4E30-90B1-745EEC391060}" type="presOf" srcId="{66A9C298-F2C8-431E-85DC-DA0E0CF7662B}" destId="{8EA5E6DB-2A42-4A38-9631-35589F1F0701}" srcOrd="0" destOrd="0" presId="urn:microsoft.com/office/officeart/2008/layout/VerticalCurvedList"/>
    <dgm:cxn modelId="{DB5041F2-32C4-44F5-B972-C4BCCC0E8D5C}" srcId="{4EF00435-745F-492E-AC2B-BDC963315226}" destId="{D8A0718B-5912-4494-A36E-9F8781235ADB}" srcOrd="4" destOrd="0" parTransId="{5CC39CD5-1C7A-49B6-832F-77E27C7F3DC6}" sibTransId="{AB5559C6-CE7A-4AE3-B428-16E7FE6119F9}"/>
    <dgm:cxn modelId="{4D5A20E8-AC06-4D45-A6D8-377BB0CD9852}" type="presParOf" srcId="{9C107EC3-3475-4401-AC1B-7D506006C215}" destId="{068CA407-75EE-495E-B8E6-DFFC23B7802C}" srcOrd="0" destOrd="0" presId="urn:microsoft.com/office/officeart/2008/layout/VerticalCurvedList"/>
    <dgm:cxn modelId="{D3D575C6-6E38-466F-A442-7D5F33351D66}" type="presParOf" srcId="{068CA407-75EE-495E-B8E6-DFFC23B7802C}" destId="{37B26671-D9A2-423A-9386-F26E43F1FDCD}" srcOrd="0" destOrd="0" presId="urn:microsoft.com/office/officeart/2008/layout/VerticalCurvedList"/>
    <dgm:cxn modelId="{E267197A-8A0D-4DE9-8020-B9448FAC5AD0}" type="presParOf" srcId="{37B26671-D9A2-423A-9386-F26E43F1FDCD}" destId="{39DF41FA-EAC1-4D1D-BBC8-AF5E72C591BE}" srcOrd="0" destOrd="0" presId="urn:microsoft.com/office/officeart/2008/layout/VerticalCurvedList"/>
    <dgm:cxn modelId="{61F722B1-2825-4520-A6DE-0ED7D54E0721}" type="presParOf" srcId="{37B26671-D9A2-423A-9386-F26E43F1FDCD}" destId="{C205298A-7577-413D-857D-233DFD34A261}" srcOrd="1" destOrd="0" presId="urn:microsoft.com/office/officeart/2008/layout/VerticalCurvedList"/>
    <dgm:cxn modelId="{ED7D7DC4-23AA-45D1-BEA7-02366A9D1327}" type="presParOf" srcId="{37B26671-D9A2-423A-9386-F26E43F1FDCD}" destId="{C2FDB216-FC0E-4805-B16F-91E62D6FF97C}" srcOrd="2" destOrd="0" presId="urn:microsoft.com/office/officeart/2008/layout/VerticalCurvedList"/>
    <dgm:cxn modelId="{E3254424-2551-4EBF-A994-9D9D75BEB31E}" type="presParOf" srcId="{37B26671-D9A2-423A-9386-F26E43F1FDCD}" destId="{9AC674EF-DBC7-4214-88F1-6F89361BBFD1}" srcOrd="3" destOrd="0" presId="urn:microsoft.com/office/officeart/2008/layout/VerticalCurvedList"/>
    <dgm:cxn modelId="{0EA3B828-A583-44BE-95FC-535753A7E161}" type="presParOf" srcId="{068CA407-75EE-495E-B8E6-DFFC23B7802C}" destId="{75C91D8C-E078-4AE9-97A9-7B3830165A90}" srcOrd="1" destOrd="0" presId="urn:microsoft.com/office/officeart/2008/layout/VerticalCurvedList"/>
    <dgm:cxn modelId="{6EB37799-15DE-4215-B68A-BADC751C3B4F}" type="presParOf" srcId="{068CA407-75EE-495E-B8E6-DFFC23B7802C}" destId="{91B53AAC-748E-441C-B977-E3E95D4A981B}" srcOrd="2" destOrd="0" presId="urn:microsoft.com/office/officeart/2008/layout/VerticalCurvedList"/>
    <dgm:cxn modelId="{35080538-4AB9-4C2F-AFA5-CBAFBBC0223E}" type="presParOf" srcId="{91B53AAC-748E-441C-B977-E3E95D4A981B}" destId="{EFD4581F-5FC9-4855-B28A-8F5C190250F9}" srcOrd="0" destOrd="0" presId="urn:microsoft.com/office/officeart/2008/layout/VerticalCurvedList"/>
    <dgm:cxn modelId="{8BEBC886-3171-465A-9E86-BA16ED12DF8E}" type="presParOf" srcId="{068CA407-75EE-495E-B8E6-DFFC23B7802C}" destId="{8EA5E6DB-2A42-4A38-9631-35589F1F0701}" srcOrd="3" destOrd="0" presId="urn:microsoft.com/office/officeart/2008/layout/VerticalCurvedList"/>
    <dgm:cxn modelId="{7731C595-C749-4651-AC22-D636F0CEA891}" type="presParOf" srcId="{068CA407-75EE-495E-B8E6-DFFC23B7802C}" destId="{241749B2-900F-45F0-89B2-274BE5CBF190}" srcOrd="4" destOrd="0" presId="urn:microsoft.com/office/officeart/2008/layout/VerticalCurvedList"/>
    <dgm:cxn modelId="{54C719F1-36E8-4078-B2C9-C6A9C0DB4D9C}" type="presParOf" srcId="{241749B2-900F-45F0-89B2-274BE5CBF190}" destId="{7F7EA166-D4F9-40E8-8B70-0A40B4A6C250}" srcOrd="0" destOrd="0" presId="urn:microsoft.com/office/officeart/2008/layout/VerticalCurvedList"/>
    <dgm:cxn modelId="{EB71F68C-D6A9-4949-870C-624DA4178A02}" type="presParOf" srcId="{068CA407-75EE-495E-B8E6-DFFC23B7802C}" destId="{6D5AA36F-F1AB-4B11-B59D-CCABFE5BCA72}" srcOrd="5" destOrd="0" presId="urn:microsoft.com/office/officeart/2008/layout/VerticalCurvedList"/>
    <dgm:cxn modelId="{A90FD233-7383-40F6-8E1A-A52860262DFB}" type="presParOf" srcId="{068CA407-75EE-495E-B8E6-DFFC23B7802C}" destId="{518F425C-7690-43C3-B5F5-036BAC3D3BDB}" srcOrd="6" destOrd="0" presId="urn:microsoft.com/office/officeart/2008/layout/VerticalCurvedList"/>
    <dgm:cxn modelId="{0E683061-8E3E-47EA-A3FD-56DE7442CD20}" type="presParOf" srcId="{518F425C-7690-43C3-B5F5-036BAC3D3BDB}" destId="{26FDB157-0A6D-4024-AE50-E93104D4C0B8}" srcOrd="0" destOrd="0" presId="urn:microsoft.com/office/officeart/2008/layout/VerticalCurvedList"/>
    <dgm:cxn modelId="{FB3A22C5-E8FC-41A5-B1FE-A873969371AB}" type="presParOf" srcId="{068CA407-75EE-495E-B8E6-DFFC23B7802C}" destId="{3A2B1C60-EE20-404D-8CA8-4217EB00C021}" srcOrd="7" destOrd="0" presId="urn:microsoft.com/office/officeart/2008/layout/VerticalCurvedList"/>
    <dgm:cxn modelId="{25C355E7-12A9-4365-998D-B89AA8244C25}" type="presParOf" srcId="{068CA407-75EE-495E-B8E6-DFFC23B7802C}" destId="{FE6FD658-43A8-4648-A3FA-E87FF8A54D47}" srcOrd="8" destOrd="0" presId="urn:microsoft.com/office/officeart/2008/layout/VerticalCurvedList"/>
    <dgm:cxn modelId="{A06E3CBB-8759-4386-BA7E-E8868F6BC64C}" type="presParOf" srcId="{FE6FD658-43A8-4648-A3FA-E87FF8A54D47}" destId="{F27F90C2-DA07-4ADC-9193-2CA56FF14AD2}" srcOrd="0" destOrd="0" presId="urn:microsoft.com/office/officeart/2008/layout/VerticalCurvedList"/>
    <dgm:cxn modelId="{64038FC0-76DC-4576-BC03-3D712DF4583C}" type="presParOf" srcId="{068CA407-75EE-495E-B8E6-DFFC23B7802C}" destId="{2A3DE462-F4F9-4055-B7B7-15412C6BCE5E}" srcOrd="9" destOrd="0" presId="urn:microsoft.com/office/officeart/2008/layout/VerticalCurvedList"/>
    <dgm:cxn modelId="{9E57504C-D84A-4044-8A4E-238B73F47C57}" type="presParOf" srcId="{068CA407-75EE-495E-B8E6-DFFC23B7802C}" destId="{A1FA4222-1B06-4D1C-A9CD-94CF4F2EF130}" srcOrd="10" destOrd="0" presId="urn:microsoft.com/office/officeart/2008/layout/VerticalCurvedList"/>
    <dgm:cxn modelId="{0F85ADA9-CDA4-4BAE-BA27-AC9CDD55E9B1}" type="presParOf" srcId="{A1FA4222-1B06-4D1C-A9CD-94CF4F2EF130}" destId="{B946FC29-FAEB-4B6B-AD6E-C5E1209B673F}" srcOrd="0" destOrd="0" presId="urn:microsoft.com/office/officeart/2008/layout/VerticalCurvedList"/>
    <dgm:cxn modelId="{D9C45B3D-895C-4589-AEEC-E5CA82B8F9A6}" type="presParOf" srcId="{068CA407-75EE-495E-B8E6-DFFC23B7802C}" destId="{E05BDF7B-E31E-441D-8263-5B8354D440BF}" srcOrd="11" destOrd="0" presId="urn:microsoft.com/office/officeart/2008/layout/VerticalCurvedList"/>
    <dgm:cxn modelId="{FB777C93-BA4E-457F-A4E5-A5F3B8A31FD1}" type="presParOf" srcId="{068CA407-75EE-495E-B8E6-DFFC23B7802C}" destId="{C4575C52-CCA7-47C8-8B8B-76FFCB06EDB1}" srcOrd="12" destOrd="0" presId="urn:microsoft.com/office/officeart/2008/layout/VerticalCurvedList"/>
    <dgm:cxn modelId="{48E958AC-B3DD-4252-B946-EEF6C6F97208}" type="presParOf" srcId="{C4575C52-CCA7-47C8-8B8B-76FFCB06EDB1}" destId="{15D44BBE-3A59-46C9-A29F-B67645ED3ED9}" srcOrd="0" destOrd="0" presId="urn:microsoft.com/office/officeart/2008/layout/VerticalCurvedList"/>
    <dgm:cxn modelId="{4458DF4A-8C18-474C-A090-496F1A62BDB6}" type="presParOf" srcId="{068CA407-75EE-495E-B8E6-DFFC23B7802C}" destId="{F825A89D-7AE2-4191-A76D-953EDFF19430}" srcOrd="13" destOrd="0" presId="urn:microsoft.com/office/officeart/2008/layout/VerticalCurvedList"/>
    <dgm:cxn modelId="{77208AB1-3B17-4FCF-9378-52AB645D06DD}" type="presParOf" srcId="{068CA407-75EE-495E-B8E6-DFFC23B7802C}" destId="{955D9793-0984-4D40-8FEA-27DD22D92806}" srcOrd="14" destOrd="0" presId="urn:microsoft.com/office/officeart/2008/layout/VerticalCurvedList"/>
    <dgm:cxn modelId="{AB416274-AE14-4198-BFF4-057D134500C4}" type="presParOf" srcId="{955D9793-0984-4D40-8FEA-27DD22D92806}" destId="{614B2F7F-9F30-46E6-AD6F-B28DCBFE5CA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8D1B86-C4F2-4800-AF3B-9CD16BD800D6}" type="doc">
      <dgm:prSet loTypeId="urn:microsoft.com/office/officeart/2008/layout/VerticalCircleList" loCatId="list" qsTypeId="urn:microsoft.com/office/officeart/2005/8/quickstyle/simple1" qsCatId="simple" csTypeId="urn:microsoft.com/office/officeart/2005/8/colors/colorful2" csCatId="colorful" phldr="1"/>
      <dgm:spPr/>
      <dgm:t>
        <a:bodyPr/>
        <a:lstStyle/>
        <a:p>
          <a:endParaRPr lang="en-GB"/>
        </a:p>
      </dgm:t>
    </dgm:pt>
    <dgm:pt modelId="{7945F226-AF7B-4C07-BD68-FAF82F2E26F7}">
      <dgm:prSet phldrT="[Text]" custT="1"/>
      <dgm:spPr/>
      <dgm:t>
        <a:bodyPr/>
        <a:lstStyle/>
        <a:p>
          <a:pPr>
            <a:buNone/>
          </a:pPr>
          <a:r>
            <a:rPr lang="en-GB" sz="1200" dirty="0"/>
            <a:t>Participation and Engagement Strategy and has committed to further embed the Lundy Model of Participation</a:t>
          </a:r>
          <a:endParaRPr lang="en-GB" sz="1200" dirty="0">
            <a:latin typeface="+mn-lt"/>
          </a:endParaRPr>
        </a:p>
      </dgm:t>
    </dgm:pt>
    <dgm:pt modelId="{E89D2757-2A82-4BBE-8E67-A3BEBDE59521}" type="parTrans" cxnId="{8D69B32A-0B74-46B2-871D-654050433C2D}">
      <dgm:prSet/>
      <dgm:spPr/>
      <dgm:t>
        <a:bodyPr/>
        <a:lstStyle/>
        <a:p>
          <a:endParaRPr lang="en-GB" sz="1200">
            <a:latin typeface="+mn-lt"/>
          </a:endParaRPr>
        </a:p>
      </dgm:t>
    </dgm:pt>
    <dgm:pt modelId="{068307B1-26B5-482B-9F8D-59D5663FE91B}" type="sibTrans" cxnId="{8D69B32A-0B74-46B2-871D-654050433C2D}">
      <dgm:prSet/>
      <dgm:spPr/>
      <dgm:t>
        <a:bodyPr/>
        <a:lstStyle/>
        <a:p>
          <a:endParaRPr lang="en-GB" sz="1200">
            <a:latin typeface="+mn-lt"/>
          </a:endParaRPr>
        </a:p>
      </dgm:t>
    </dgm:pt>
    <dgm:pt modelId="{8FB83A35-BB8D-4E9D-A584-D8D233799B44}">
      <dgm:prSet custT="1"/>
      <dgm:spPr/>
      <dgm:t>
        <a:bodyPr/>
        <a:lstStyle/>
        <a:p>
          <a:pPr>
            <a:buFont typeface="Aptos" panose="020B0004020202020204" pitchFamily="34" charset="0"/>
            <a:buChar char="-"/>
          </a:pPr>
          <a:r>
            <a:rPr lang="en-GB" sz="1200" dirty="0"/>
            <a:t>Supporting young people to be involved in shaping the Cheshire and Merseyside Threshold of Need Toolkit</a:t>
          </a:r>
          <a:endParaRPr lang="en-GB" sz="1200" dirty="0">
            <a:latin typeface="+mn-lt"/>
            <a:cs typeface="Arial" panose="020B0604020202020204" pitchFamily="34" charset="0"/>
          </a:endParaRPr>
        </a:p>
      </dgm:t>
    </dgm:pt>
    <dgm:pt modelId="{4D5C9CFE-0DBE-4F30-BFD7-6DCD698B709B}" type="parTrans" cxnId="{B1753AE9-0CED-482D-9E29-F86264253BE1}">
      <dgm:prSet/>
      <dgm:spPr/>
      <dgm:t>
        <a:bodyPr/>
        <a:lstStyle/>
        <a:p>
          <a:endParaRPr lang="en-GB" sz="1200">
            <a:latin typeface="+mn-lt"/>
          </a:endParaRPr>
        </a:p>
      </dgm:t>
    </dgm:pt>
    <dgm:pt modelId="{581D8F01-B03A-404E-9B2A-5F4156342624}" type="sibTrans" cxnId="{B1753AE9-0CED-482D-9E29-F86264253BE1}">
      <dgm:prSet/>
      <dgm:spPr/>
      <dgm:t>
        <a:bodyPr/>
        <a:lstStyle/>
        <a:p>
          <a:endParaRPr lang="en-GB" sz="1200">
            <a:latin typeface="+mn-lt"/>
          </a:endParaRPr>
        </a:p>
      </dgm:t>
    </dgm:pt>
    <dgm:pt modelId="{FDB30758-20F9-410E-B1FE-EB34C0977FB8}">
      <dgm:prSet custT="1"/>
      <dgm:spPr/>
      <dgm:t>
        <a:bodyPr/>
        <a:lstStyle/>
        <a:p>
          <a:pPr>
            <a:buFont typeface="Aptos" panose="020B0004020202020204" pitchFamily="34" charset="0"/>
            <a:buChar char="-"/>
          </a:pPr>
          <a:r>
            <a:rPr lang="en-GB" sz="1200" dirty="0"/>
            <a:t>Hosting Voice of the Child Conference, enabling space and opportunity for young people to deliver training </a:t>
          </a:r>
          <a:endParaRPr lang="en-GB" sz="1200" dirty="0">
            <a:latin typeface="+mn-lt"/>
            <a:cs typeface="Arial" panose="020B0604020202020204" pitchFamily="34" charset="0"/>
          </a:endParaRPr>
        </a:p>
      </dgm:t>
    </dgm:pt>
    <dgm:pt modelId="{369637FF-8A10-4995-8175-4B665F0E2226}" type="parTrans" cxnId="{CB4E15E8-235E-4859-AF43-D512C9FC1640}">
      <dgm:prSet/>
      <dgm:spPr/>
      <dgm:t>
        <a:bodyPr/>
        <a:lstStyle/>
        <a:p>
          <a:endParaRPr lang="en-GB" sz="1200">
            <a:latin typeface="+mn-lt"/>
          </a:endParaRPr>
        </a:p>
      </dgm:t>
    </dgm:pt>
    <dgm:pt modelId="{75800CBD-B007-4CED-8E38-A897BE7093A1}" type="sibTrans" cxnId="{CB4E15E8-235E-4859-AF43-D512C9FC1640}">
      <dgm:prSet/>
      <dgm:spPr/>
      <dgm:t>
        <a:bodyPr/>
        <a:lstStyle/>
        <a:p>
          <a:endParaRPr lang="en-GB" sz="1200">
            <a:latin typeface="+mn-lt"/>
          </a:endParaRPr>
        </a:p>
      </dgm:t>
    </dgm:pt>
    <dgm:pt modelId="{807F7374-4CCA-4701-87CF-CFCEE9E41B63}" type="pres">
      <dgm:prSet presAssocID="{C88D1B86-C4F2-4800-AF3B-9CD16BD800D6}" presName="Name0" presStyleCnt="0">
        <dgm:presLayoutVars>
          <dgm:dir/>
        </dgm:presLayoutVars>
      </dgm:prSet>
      <dgm:spPr/>
    </dgm:pt>
    <dgm:pt modelId="{CB19B19B-817E-4EC3-BEA0-912D8E5E5049}" type="pres">
      <dgm:prSet presAssocID="{7945F226-AF7B-4C07-BD68-FAF82F2E26F7}" presName="noChildren" presStyleCnt="0"/>
      <dgm:spPr/>
    </dgm:pt>
    <dgm:pt modelId="{7F154D81-2080-41BB-94A6-B949998ADED4}" type="pres">
      <dgm:prSet presAssocID="{7945F226-AF7B-4C07-BD68-FAF82F2E26F7}" presName="gap" presStyleCnt="0"/>
      <dgm:spPr/>
    </dgm:pt>
    <dgm:pt modelId="{971077EE-8B71-4B45-94D2-49489CDCE4EC}" type="pres">
      <dgm:prSet presAssocID="{7945F226-AF7B-4C07-BD68-FAF82F2E26F7}" presName="medCircle2" presStyleLbl="vennNode1" presStyleIdx="0" presStyleCnt="3" custScaleX="73651" custScaleY="74347" custLinFactNeighborX="-21259"/>
      <dgm:spPr/>
    </dgm:pt>
    <dgm:pt modelId="{1C6959CE-AB51-46A3-9A31-46EF09BD4D43}" type="pres">
      <dgm:prSet presAssocID="{7945F226-AF7B-4C07-BD68-FAF82F2E26F7}" presName="txLvlOnly1" presStyleLbl="revTx" presStyleIdx="0" presStyleCnt="3" custScaleX="86209" custLinFactNeighborX="-1991"/>
      <dgm:spPr/>
    </dgm:pt>
    <dgm:pt modelId="{3A9BC004-899B-42AA-AD9F-98CBED2E15D0}" type="pres">
      <dgm:prSet presAssocID="{FDB30758-20F9-410E-B1FE-EB34C0977FB8}" presName="noChildren" presStyleCnt="0"/>
      <dgm:spPr/>
    </dgm:pt>
    <dgm:pt modelId="{8C8F32B7-1F51-4ED2-9004-DEF66E303FC9}" type="pres">
      <dgm:prSet presAssocID="{FDB30758-20F9-410E-B1FE-EB34C0977FB8}" presName="gap" presStyleCnt="0"/>
      <dgm:spPr/>
    </dgm:pt>
    <dgm:pt modelId="{34928624-3F56-4DA3-A117-861F78C599DF}" type="pres">
      <dgm:prSet presAssocID="{FDB30758-20F9-410E-B1FE-EB34C0977FB8}" presName="medCircle2" presStyleLbl="vennNode1" presStyleIdx="1" presStyleCnt="3" custScaleX="73651" custScaleY="74347" custLinFactNeighborX="-21259"/>
      <dgm:spPr/>
    </dgm:pt>
    <dgm:pt modelId="{2C4F89CA-8B4C-45B6-9F93-B561F08E2A81}" type="pres">
      <dgm:prSet presAssocID="{FDB30758-20F9-410E-B1FE-EB34C0977FB8}" presName="txLvlOnly1" presStyleLbl="revTx" presStyleIdx="1" presStyleCnt="3" custScaleX="86209" custLinFactNeighborX="-1991"/>
      <dgm:spPr/>
    </dgm:pt>
    <dgm:pt modelId="{F2A99BA3-FA8B-45D4-8076-91EC8DB5CB5C}" type="pres">
      <dgm:prSet presAssocID="{8FB83A35-BB8D-4E9D-A584-D8D233799B44}" presName="noChildren" presStyleCnt="0"/>
      <dgm:spPr/>
    </dgm:pt>
    <dgm:pt modelId="{190B8DC2-3354-435C-B83E-FC4190FCD09F}" type="pres">
      <dgm:prSet presAssocID="{8FB83A35-BB8D-4E9D-A584-D8D233799B44}" presName="gap" presStyleCnt="0"/>
      <dgm:spPr/>
    </dgm:pt>
    <dgm:pt modelId="{482266DD-EBE0-41FD-B687-62DF42F0D684}" type="pres">
      <dgm:prSet presAssocID="{8FB83A35-BB8D-4E9D-A584-D8D233799B44}" presName="medCircle2" presStyleLbl="vennNode1" presStyleIdx="2" presStyleCnt="3" custScaleX="73651" custScaleY="74347" custLinFactNeighborX="-21259"/>
      <dgm:spPr/>
    </dgm:pt>
    <dgm:pt modelId="{C5F01ABB-B513-47DC-A385-9D831814AC2B}" type="pres">
      <dgm:prSet presAssocID="{8FB83A35-BB8D-4E9D-A584-D8D233799B44}" presName="txLvlOnly1" presStyleLbl="revTx" presStyleIdx="2" presStyleCnt="3" custScaleX="86209" custLinFactNeighborX="-1991"/>
      <dgm:spPr/>
    </dgm:pt>
  </dgm:ptLst>
  <dgm:cxnLst>
    <dgm:cxn modelId="{8D69B32A-0B74-46B2-871D-654050433C2D}" srcId="{C88D1B86-C4F2-4800-AF3B-9CD16BD800D6}" destId="{7945F226-AF7B-4C07-BD68-FAF82F2E26F7}" srcOrd="0" destOrd="0" parTransId="{E89D2757-2A82-4BBE-8E67-A3BEBDE59521}" sibTransId="{068307B1-26B5-482B-9F8D-59D5663FE91B}"/>
    <dgm:cxn modelId="{C58F9143-8E7F-4861-BCBF-CB95851B2A42}" type="presOf" srcId="{C88D1B86-C4F2-4800-AF3B-9CD16BD800D6}" destId="{807F7374-4CCA-4701-87CF-CFCEE9E41B63}" srcOrd="0" destOrd="0" presId="urn:microsoft.com/office/officeart/2008/layout/VerticalCircleList"/>
    <dgm:cxn modelId="{6E440C4A-0D6D-4871-929F-E2A868C5379C}" type="presOf" srcId="{7945F226-AF7B-4C07-BD68-FAF82F2E26F7}" destId="{1C6959CE-AB51-46A3-9A31-46EF09BD4D43}" srcOrd="0" destOrd="0" presId="urn:microsoft.com/office/officeart/2008/layout/VerticalCircleList"/>
    <dgm:cxn modelId="{17791DBA-47C6-4CA9-9BB7-096BA28FDFA5}" type="presOf" srcId="{8FB83A35-BB8D-4E9D-A584-D8D233799B44}" destId="{C5F01ABB-B513-47DC-A385-9D831814AC2B}" srcOrd="0" destOrd="0" presId="urn:microsoft.com/office/officeart/2008/layout/VerticalCircleList"/>
    <dgm:cxn modelId="{3EF973C7-38B2-4F12-A5EE-08C44DBA1441}" type="presOf" srcId="{FDB30758-20F9-410E-B1FE-EB34C0977FB8}" destId="{2C4F89CA-8B4C-45B6-9F93-B561F08E2A81}" srcOrd="0" destOrd="0" presId="urn:microsoft.com/office/officeart/2008/layout/VerticalCircleList"/>
    <dgm:cxn modelId="{CB4E15E8-235E-4859-AF43-D512C9FC1640}" srcId="{C88D1B86-C4F2-4800-AF3B-9CD16BD800D6}" destId="{FDB30758-20F9-410E-B1FE-EB34C0977FB8}" srcOrd="1" destOrd="0" parTransId="{369637FF-8A10-4995-8175-4B665F0E2226}" sibTransId="{75800CBD-B007-4CED-8E38-A897BE7093A1}"/>
    <dgm:cxn modelId="{B1753AE9-0CED-482D-9E29-F86264253BE1}" srcId="{C88D1B86-C4F2-4800-AF3B-9CD16BD800D6}" destId="{8FB83A35-BB8D-4E9D-A584-D8D233799B44}" srcOrd="2" destOrd="0" parTransId="{4D5C9CFE-0DBE-4F30-BFD7-6DCD698B709B}" sibTransId="{581D8F01-B03A-404E-9B2A-5F4156342624}"/>
    <dgm:cxn modelId="{44CED1B7-A9DB-4F7D-852A-88AD5A04E074}" type="presParOf" srcId="{807F7374-4CCA-4701-87CF-CFCEE9E41B63}" destId="{CB19B19B-817E-4EC3-BEA0-912D8E5E5049}" srcOrd="0" destOrd="0" presId="urn:microsoft.com/office/officeart/2008/layout/VerticalCircleList"/>
    <dgm:cxn modelId="{AD5A3D21-C1A7-4FF3-804D-C6FFD8BFCF25}" type="presParOf" srcId="{CB19B19B-817E-4EC3-BEA0-912D8E5E5049}" destId="{7F154D81-2080-41BB-94A6-B949998ADED4}" srcOrd="0" destOrd="0" presId="urn:microsoft.com/office/officeart/2008/layout/VerticalCircleList"/>
    <dgm:cxn modelId="{6FEACF4C-8742-4093-9900-2D1B13387F92}" type="presParOf" srcId="{CB19B19B-817E-4EC3-BEA0-912D8E5E5049}" destId="{971077EE-8B71-4B45-94D2-49489CDCE4EC}" srcOrd="1" destOrd="0" presId="urn:microsoft.com/office/officeart/2008/layout/VerticalCircleList"/>
    <dgm:cxn modelId="{7B5CCB07-E89B-421E-812D-460F8005AE0D}" type="presParOf" srcId="{CB19B19B-817E-4EC3-BEA0-912D8E5E5049}" destId="{1C6959CE-AB51-46A3-9A31-46EF09BD4D43}" srcOrd="2" destOrd="0" presId="urn:microsoft.com/office/officeart/2008/layout/VerticalCircleList"/>
    <dgm:cxn modelId="{5D5F828F-4D24-4501-A89D-427CFDD49064}" type="presParOf" srcId="{807F7374-4CCA-4701-87CF-CFCEE9E41B63}" destId="{3A9BC004-899B-42AA-AD9F-98CBED2E15D0}" srcOrd="1" destOrd="0" presId="urn:microsoft.com/office/officeart/2008/layout/VerticalCircleList"/>
    <dgm:cxn modelId="{26C5F39B-837E-4960-B940-D715174A5643}" type="presParOf" srcId="{3A9BC004-899B-42AA-AD9F-98CBED2E15D0}" destId="{8C8F32B7-1F51-4ED2-9004-DEF66E303FC9}" srcOrd="0" destOrd="0" presId="urn:microsoft.com/office/officeart/2008/layout/VerticalCircleList"/>
    <dgm:cxn modelId="{0CC1735C-55B2-4E81-A993-F636D92FADB1}" type="presParOf" srcId="{3A9BC004-899B-42AA-AD9F-98CBED2E15D0}" destId="{34928624-3F56-4DA3-A117-861F78C599DF}" srcOrd="1" destOrd="0" presId="urn:microsoft.com/office/officeart/2008/layout/VerticalCircleList"/>
    <dgm:cxn modelId="{080BC711-9CBC-4150-A91F-AA0C89ACB04C}" type="presParOf" srcId="{3A9BC004-899B-42AA-AD9F-98CBED2E15D0}" destId="{2C4F89CA-8B4C-45B6-9F93-B561F08E2A81}" srcOrd="2" destOrd="0" presId="urn:microsoft.com/office/officeart/2008/layout/VerticalCircleList"/>
    <dgm:cxn modelId="{2E0D6B34-0BC6-422D-9B9F-E93B66545492}" type="presParOf" srcId="{807F7374-4CCA-4701-87CF-CFCEE9E41B63}" destId="{F2A99BA3-FA8B-45D4-8076-91EC8DB5CB5C}" srcOrd="2" destOrd="0" presId="urn:microsoft.com/office/officeart/2008/layout/VerticalCircleList"/>
    <dgm:cxn modelId="{F7879929-3543-4F7D-ADDC-16675ADF3CF4}" type="presParOf" srcId="{F2A99BA3-FA8B-45D4-8076-91EC8DB5CB5C}" destId="{190B8DC2-3354-435C-B83E-FC4190FCD09F}" srcOrd="0" destOrd="0" presId="urn:microsoft.com/office/officeart/2008/layout/VerticalCircleList"/>
    <dgm:cxn modelId="{6A08D11C-E764-4B07-B1DD-664FF26EB8C5}" type="presParOf" srcId="{F2A99BA3-FA8B-45D4-8076-91EC8DB5CB5C}" destId="{482266DD-EBE0-41FD-B687-62DF42F0D684}" srcOrd="1" destOrd="0" presId="urn:microsoft.com/office/officeart/2008/layout/VerticalCircleList"/>
    <dgm:cxn modelId="{AD2B2BD0-1EA7-4B9E-897A-2E4D68A9C698}" type="presParOf" srcId="{F2A99BA3-FA8B-45D4-8076-91EC8DB5CB5C}" destId="{C5F01ABB-B513-47DC-A385-9D831814AC2B}"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8D1B86-C4F2-4800-AF3B-9CD16BD800D6}"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273B8927-E586-4ACF-8E98-1DFCA14DB252}">
      <dgm:prSet phldrT="[Text]" custT="1"/>
      <dgm:spPr/>
      <dgm:t>
        <a:bodyPr/>
        <a:lstStyle/>
        <a:p>
          <a:pPr>
            <a:buFont typeface="Wingdings" panose="05000000000000000000" pitchFamily="2" charset="2"/>
            <a:buChar char="§"/>
          </a:pPr>
          <a:r>
            <a:rPr lang="en-GB" sz="1200" dirty="0"/>
            <a:t>Involved in the North-West Safeguarding Improvement Pilot e.g. train the trainer on the Lundy Model </a:t>
          </a:r>
          <a:endParaRPr lang="en-GB" sz="1200" dirty="0">
            <a:latin typeface="+mn-lt"/>
          </a:endParaRPr>
        </a:p>
      </dgm:t>
    </dgm:pt>
    <dgm:pt modelId="{D6BEA6C1-EF77-464B-B6DC-E5DA970FE13A}" type="parTrans" cxnId="{2FDA4869-AED5-408C-9088-942FE38F87EB}">
      <dgm:prSet/>
      <dgm:spPr/>
      <dgm:t>
        <a:bodyPr/>
        <a:lstStyle/>
        <a:p>
          <a:endParaRPr lang="en-GB" sz="1200">
            <a:latin typeface="+mn-lt"/>
          </a:endParaRPr>
        </a:p>
      </dgm:t>
    </dgm:pt>
    <dgm:pt modelId="{9B4CCEB6-F2A5-49AE-89AE-BAEF627742E5}" type="sibTrans" cxnId="{2FDA4869-AED5-408C-9088-942FE38F87EB}">
      <dgm:prSet/>
      <dgm:spPr/>
      <dgm:t>
        <a:bodyPr/>
        <a:lstStyle/>
        <a:p>
          <a:endParaRPr lang="en-GB" sz="1200">
            <a:latin typeface="+mn-lt"/>
          </a:endParaRPr>
        </a:p>
      </dgm:t>
    </dgm:pt>
    <dgm:pt modelId="{3C230357-EB4D-4BDB-969F-58DD24E49E7C}">
      <dgm:prSet custT="1"/>
      <dgm:spPr/>
      <dgm:t>
        <a:bodyPr/>
        <a:lstStyle/>
        <a:p>
          <a:pPr>
            <a:buFont typeface="Aptos" panose="020B0004020202020204" pitchFamily="34" charset="0"/>
            <a:buChar char="-"/>
          </a:pPr>
          <a:r>
            <a:rPr lang="en-GB" sz="1200" dirty="0"/>
            <a:t>Involved young people in shaping website content </a:t>
          </a:r>
          <a:endParaRPr lang="en-GB" sz="1200" dirty="0">
            <a:latin typeface="+mn-lt"/>
            <a:cs typeface="Arial" panose="020B0604020202020204" pitchFamily="34" charset="0"/>
          </a:endParaRPr>
        </a:p>
      </dgm:t>
    </dgm:pt>
    <dgm:pt modelId="{445CBB98-DC22-4B19-B4D4-E14743E78C2D}" type="parTrans" cxnId="{0654D753-3EBE-4BCA-99F5-6AAA4D3C1D48}">
      <dgm:prSet/>
      <dgm:spPr/>
      <dgm:t>
        <a:bodyPr/>
        <a:lstStyle/>
        <a:p>
          <a:endParaRPr lang="en-GB" sz="1200">
            <a:latin typeface="+mn-lt"/>
          </a:endParaRPr>
        </a:p>
      </dgm:t>
    </dgm:pt>
    <dgm:pt modelId="{07ED351E-D601-4FC5-9205-FBB966ACA0D9}" type="sibTrans" cxnId="{0654D753-3EBE-4BCA-99F5-6AAA4D3C1D48}">
      <dgm:prSet/>
      <dgm:spPr/>
      <dgm:t>
        <a:bodyPr/>
        <a:lstStyle/>
        <a:p>
          <a:endParaRPr lang="en-GB" sz="1200">
            <a:latin typeface="+mn-lt"/>
          </a:endParaRPr>
        </a:p>
      </dgm:t>
    </dgm:pt>
    <dgm:pt modelId="{C6034571-311B-47DD-B38D-B9708F593D35}">
      <dgm:prSet custT="1"/>
      <dgm:spPr/>
      <dgm:t>
        <a:bodyPr/>
        <a:lstStyle/>
        <a:p>
          <a:pPr>
            <a:buNone/>
          </a:pPr>
          <a:r>
            <a:rPr lang="en-GB" sz="1200" dirty="0"/>
            <a:t>Since the launch of the guidance on how to capture the voice and lived experiences of children and young people, there have been opportunities for professionals to access training to support improving their practice and confidence when working with children and young people</a:t>
          </a:r>
          <a:endParaRPr lang="en-GB" sz="1200" dirty="0">
            <a:latin typeface="+mn-lt"/>
            <a:cs typeface="Arial" panose="020B0604020202020204" pitchFamily="34" charset="0"/>
          </a:endParaRPr>
        </a:p>
      </dgm:t>
    </dgm:pt>
    <dgm:pt modelId="{F62484BC-71CB-4E60-B967-F323BD75D5D6}" type="parTrans" cxnId="{45926699-6E6F-4B79-BA28-CD2B345882E9}">
      <dgm:prSet/>
      <dgm:spPr/>
      <dgm:t>
        <a:bodyPr/>
        <a:lstStyle/>
        <a:p>
          <a:endParaRPr lang="en-GB" sz="1200">
            <a:latin typeface="+mn-lt"/>
          </a:endParaRPr>
        </a:p>
      </dgm:t>
    </dgm:pt>
    <dgm:pt modelId="{3CCACCC5-4DD5-4E5E-8579-87E647E9B1A6}" type="sibTrans" cxnId="{45926699-6E6F-4B79-BA28-CD2B345882E9}">
      <dgm:prSet/>
      <dgm:spPr/>
      <dgm:t>
        <a:bodyPr/>
        <a:lstStyle/>
        <a:p>
          <a:endParaRPr lang="en-GB" sz="1200">
            <a:latin typeface="+mn-lt"/>
          </a:endParaRPr>
        </a:p>
      </dgm:t>
    </dgm:pt>
    <dgm:pt modelId="{19CFBD7F-4049-42E0-A19D-8CBDA9A1A216}" type="pres">
      <dgm:prSet presAssocID="{C88D1B86-C4F2-4800-AF3B-9CD16BD800D6}" presName="Name0" presStyleCnt="0">
        <dgm:presLayoutVars>
          <dgm:dir/>
        </dgm:presLayoutVars>
      </dgm:prSet>
      <dgm:spPr/>
    </dgm:pt>
    <dgm:pt modelId="{980A8D09-51A5-4933-8A9C-5A3C7F7FFCE3}" type="pres">
      <dgm:prSet presAssocID="{273B8927-E586-4ACF-8E98-1DFCA14DB252}" presName="noChildren" presStyleCnt="0"/>
      <dgm:spPr/>
    </dgm:pt>
    <dgm:pt modelId="{A9BF9F9A-4CC4-4656-AA14-E44E250F2586}" type="pres">
      <dgm:prSet presAssocID="{273B8927-E586-4ACF-8E98-1DFCA14DB252}" presName="gap" presStyleCnt="0"/>
      <dgm:spPr/>
    </dgm:pt>
    <dgm:pt modelId="{5E871BB4-DC9B-4D04-B5D1-6CA5D1AC9052}" type="pres">
      <dgm:prSet presAssocID="{273B8927-E586-4ACF-8E98-1DFCA14DB252}" presName="medCircle2" presStyleLbl="vennNode1" presStyleIdx="0" presStyleCnt="3" custScaleX="79406" custScaleY="79941" custLinFactNeighborX="-33120"/>
      <dgm:spPr/>
    </dgm:pt>
    <dgm:pt modelId="{35E81115-B294-4054-A917-0F07EF86868C}" type="pres">
      <dgm:prSet presAssocID="{273B8927-E586-4ACF-8E98-1DFCA14DB252}" presName="txLvlOnly1" presStyleLbl="revTx" presStyleIdx="0" presStyleCnt="3" custScaleX="97119"/>
      <dgm:spPr/>
    </dgm:pt>
    <dgm:pt modelId="{C0FA10E0-22DC-4993-B23E-300EE70A0B68}" type="pres">
      <dgm:prSet presAssocID="{3C230357-EB4D-4BDB-969F-58DD24E49E7C}" presName="noChildren" presStyleCnt="0"/>
      <dgm:spPr/>
    </dgm:pt>
    <dgm:pt modelId="{A6E9832A-B695-4E4B-9082-59FFDAB081C6}" type="pres">
      <dgm:prSet presAssocID="{3C230357-EB4D-4BDB-969F-58DD24E49E7C}" presName="gap" presStyleCnt="0"/>
      <dgm:spPr/>
    </dgm:pt>
    <dgm:pt modelId="{7BF9C517-B32E-4B78-8BD4-32F83820E825}" type="pres">
      <dgm:prSet presAssocID="{3C230357-EB4D-4BDB-969F-58DD24E49E7C}" presName="medCircle2" presStyleLbl="vennNode1" presStyleIdx="1" presStyleCnt="3" custScaleX="79406" custScaleY="79941" custLinFactNeighborX="-33120"/>
      <dgm:spPr/>
    </dgm:pt>
    <dgm:pt modelId="{130974AA-EB99-447C-8CBF-8D8688D3E3D8}" type="pres">
      <dgm:prSet presAssocID="{3C230357-EB4D-4BDB-969F-58DD24E49E7C}" presName="txLvlOnly1" presStyleLbl="revTx" presStyleIdx="1" presStyleCnt="3" custScaleX="97119"/>
      <dgm:spPr/>
    </dgm:pt>
    <dgm:pt modelId="{4FF80B84-24F8-4419-93D1-00B42CBD0A60}" type="pres">
      <dgm:prSet presAssocID="{C6034571-311B-47DD-B38D-B9708F593D35}" presName="noChildren" presStyleCnt="0"/>
      <dgm:spPr/>
    </dgm:pt>
    <dgm:pt modelId="{8B23905B-2F6B-49AE-8DAF-5BBE572D9518}" type="pres">
      <dgm:prSet presAssocID="{C6034571-311B-47DD-B38D-B9708F593D35}" presName="gap" presStyleCnt="0"/>
      <dgm:spPr/>
    </dgm:pt>
    <dgm:pt modelId="{68F1ADBA-CF65-4BB1-B765-85AF46F0622D}" type="pres">
      <dgm:prSet presAssocID="{C6034571-311B-47DD-B38D-B9708F593D35}" presName="medCircle2" presStyleLbl="vennNode1" presStyleIdx="2" presStyleCnt="3" custScaleX="79406" custScaleY="79941" custLinFactNeighborX="-33120"/>
      <dgm:spPr/>
    </dgm:pt>
    <dgm:pt modelId="{42410363-54FE-4D4E-A481-3FB74E7564F9}" type="pres">
      <dgm:prSet presAssocID="{C6034571-311B-47DD-B38D-B9708F593D35}" presName="txLvlOnly1" presStyleLbl="revTx" presStyleIdx="2" presStyleCnt="3" custScaleX="97119"/>
      <dgm:spPr/>
    </dgm:pt>
  </dgm:ptLst>
  <dgm:cxnLst>
    <dgm:cxn modelId="{FDDFBD2E-8376-47C4-85D3-4465BBFD99BC}" type="presOf" srcId="{C88D1B86-C4F2-4800-AF3B-9CD16BD800D6}" destId="{19CFBD7F-4049-42E0-A19D-8CBDA9A1A216}" srcOrd="0" destOrd="0" presId="urn:microsoft.com/office/officeart/2008/layout/VerticalCircleList"/>
    <dgm:cxn modelId="{2FDA4869-AED5-408C-9088-942FE38F87EB}" srcId="{C88D1B86-C4F2-4800-AF3B-9CD16BD800D6}" destId="{273B8927-E586-4ACF-8E98-1DFCA14DB252}" srcOrd="0" destOrd="0" parTransId="{D6BEA6C1-EF77-464B-B6DC-E5DA970FE13A}" sibTransId="{9B4CCEB6-F2A5-49AE-89AE-BAEF627742E5}"/>
    <dgm:cxn modelId="{AD8EF94B-5199-4B67-BBAD-09143B116E13}" type="presOf" srcId="{3C230357-EB4D-4BDB-969F-58DD24E49E7C}" destId="{130974AA-EB99-447C-8CBF-8D8688D3E3D8}" srcOrd="0" destOrd="0" presId="urn:microsoft.com/office/officeart/2008/layout/VerticalCircleList"/>
    <dgm:cxn modelId="{0654D753-3EBE-4BCA-99F5-6AAA4D3C1D48}" srcId="{C88D1B86-C4F2-4800-AF3B-9CD16BD800D6}" destId="{3C230357-EB4D-4BDB-969F-58DD24E49E7C}" srcOrd="1" destOrd="0" parTransId="{445CBB98-DC22-4B19-B4D4-E14743E78C2D}" sibTransId="{07ED351E-D601-4FC5-9205-FBB966ACA0D9}"/>
    <dgm:cxn modelId="{45926699-6E6F-4B79-BA28-CD2B345882E9}" srcId="{C88D1B86-C4F2-4800-AF3B-9CD16BD800D6}" destId="{C6034571-311B-47DD-B38D-B9708F593D35}" srcOrd="2" destOrd="0" parTransId="{F62484BC-71CB-4E60-B967-F323BD75D5D6}" sibTransId="{3CCACCC5-4DD5-4E5E-8579-87E647E9B1A6}"/>
    <dgm:cxn modelId="{47564EA0-EBA7-4741-AE7E-9FB560C69798}" type="presOf" srcId="{C6034571-311B-47DD-B38D-B9708F593D35}" destId="{42410363-54FE-4D4E-A481-3FB74E7564F9}" srcOrd="0" destOrd="0" presId="urn:microsoft.com/office/officeart/2008/layout/VerticalCircleList"/>
    <dgm:cxn modelId="{8C4D06EE-0D07-46B8-BCCD-B3BAE07EB2BC}" type="presOf" srcId="{273B8927-E586-4ACF-8E98-1DFCA14DB252}" destId="{35E81115-B294-4054-A917-0F07EF86868C}" srcOrd="0" destOrd="0" presId="urn:microsoft.com/office/officeart/2008/layout/VerticalCircleList"/>
    <dgm:cxn modelId="{037A1E71-7928-43A2-96BA-47CE56C3DBD7}" type="presParOf" srcId="{19CFBD7F-4049-42E0-A19D-8CBDA9A1A216}" destId="{980A8D09-51A5-4933-8A9C-5A3C7F7FFCE3}" srcOrd="0" destOrd="0" presId="urn:microsoft.com/office/officeart/2008/layout/VerticalCircleList"/>
    <dgm:cxn modelId="{0D05AE99-BF3B-43A5-AC23-3C9B76431BD9}" type="presParOf" srcId="{980A8D09-51A5-4933-8A9C-5A3C7F7FFCE3}" destId="{A9BF9F9A-4CC4-4656-AA14-E44E250F2586}" srcOrd="0" destOrd="0" presId="urn:microsoft.com/office/officeart/2008/layout/VerticalCircleList"/>
    <dgm:cxn modelId="{EF9CC473-BCF5-4A80-80F4-4298E2D6FA67}" type="presParOf" srcId="{980A8D09-51A5-4933-8A9C-5A3C7F7FFCE3}" destId="{5E871BB4-DC9B-4D04-B5D1-6CA5D1AC9052}" srcOrd="1" destOrd="0" presId="urn:microsoft.com/office/officeart/2008/layout/VerticalCircleList"/>
    <dgm:cxn modelId="{B8C7EDC0-80A5-412C-8B15-A7C403A79CCE}" type="presParOf" srcId="{980A8D09-51A5-4933-8A9C-5A3C7F7FFCE3}" destId="{35E81115-B294-4054-A917-0F07EF86868C}" srcOrd="2" destOrd="0" presId="urn:microsoft.com/office/officeart/2008/layout/VerticalCircleList"/>
    <dgm:cxn modelId="{AAEF29CF-0C7F-4D3C-803F-DAEEAD0BC9D3}" type="presParOf" srcId="{19CFBD7F-4049-42E0-A19D-8CBDA9A1A216}" destId="{C0FA10E0-22DC-4993-B23E-300EE70A0B68}" srcOrd="1" destOrd="0" presId="urn:microsoft.com/office/officeart/2008/layout/VerticalCircleList"/>
    <dgm:cxn modelId="{690DE4DC-2151-4E52-BC31-4BA5E76B7F0A}" type="presParOf" srcId="{C0FA10E0-22DC-4993-B23E-300EE70A0B68}" destId="{A6E9832A-B695-4E4B-9082-59FFDAB081C6}" srcOrd="0" destOrd="0" presId="urn:microsoft.com/office/officeart/2008/layout/VerticalCircleList"/>
    <dgm:cxn modelId="{016DA723-1A63-4E08-AF13-6D292A3A4811}" type="presParOf" srcId="{C0FA10E0-22DC-4993-B23E-300EE70A0B68}" destId="{7BF9C517-B32E-4B78-8BD4-32F83820E825}" srcOrd="1" destOrd="0" presId="urn:microsoft.com/office/officeart/2008/layout/VerticalCircleList"/>
    <dgm:cxn modelId="{4EF5CFA3-6832-4C90-A144-D7CB1610A311}" type="presParOf" srcId="{C0FA10E0-22DC-4993-B23E-300EE70A0B68}" destId="{130974AA-EB99-447C-8CBF-8D8688D3E3D8}" srcOrd="2" destOrd="0" presId="urn:microsoft.com/office/officeart/2008/layout/VerticalCircleList"/>
    <dgm:cxn modelId="{682527A5-79A1-42DC-9311-76BD7DE3CEA9}" type="presParOf" srcId="{19CFBD7F-4049-42E0-A19D-8CBDA9A1A216}" destId="{4FF80B84-24F8-4419-93D1-00B42CBD0A60}" srcOrd="2" destOrd="0" presId="urn:microsoft.com/office/officeart/2008/layout/VerticalCircleList"/>
    <dgm:cxn modelId="{1C2580A2-C69D-4CF7-B138-8513C06F5435}" type="presParOf" srcId="{4FF80B84-24F8-4419-93D1-00B42CBD0A60}" destId="{8B23905B-2F6B-49AE-8DAF-5BBE572D9518}" srcOrd="0" destOrd="0" presId="urn:microsoft.com/office/officeart/2008/layout/VerticalCircleList"/>
    <dgm:cxn modelId="{0597F2E8-76EA-479E-802F-E01A466CA56F}" type="presParOf" srcId="{4FF80B84-24F8-4419-93D1-00B42CBD0A60}" destId="{68F1ADBA-CF65-4BB1-B765-85AF46F0622D}" srcOrd="1" destOrd="0" presId="urn:microsoft.com/office/officeart/2008/layout/VerticalCircleList"/>
    <dgm:cxn modelId="{82C0E116-9E1D-434A-85A5-EC7C227BB0B7}" type="presParOf" srcId="{4FF80B84-24F8-4419-93D1-00B42CBD0A60}" destId="{42410363-54FE-4D4E-A481-3FB74E7564F9}" srcOrd="2" destOrd="0" presId="urn:microsoft.com/office/officeart/2008/layout/VerticalCircle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5AC54B-ABF7-4D2D-B40E-72AD63AE826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GB"/>
        </a:p>
      </dgm:t>
    </dgm:pt>
    <dgm:pt modelId="{03326213-308D-447B-BF3F-C1CCEC7CE388}">
      <dgm:prSet phldrT="[Text]"/>
      <dgm:spPr>
        <a:solidFill>
          <a:schemeClr val="accent2">
            <a:lumMod val="40000"/>
            <a:lumOff val="60000"/>
          </a:schemeClr>
        </a:solidFill>
      </dgm:spPr>
      <dgm:t>
        <a:bodyPr/>
        <a:lstStyle/>
        <a:p>
          <a:r>
            <a:rPr lang="en-GB">
              <a:solidFill>
                <a:schemeClr val="tx1"/>
              </a:solidFill>
            </a:rPr>
            <a:t>1. Contextual Safeguarding</a:t>
          </a:r>
        </a:p>
      </dgm:t>
    </dgm:pt>
    <dgm:pt modelId="{57AA92F9-5B1E-444E-A2EA-67FC26F21DCA}" type="parTrans" cxnId="{976B857F-127D-4F1E-8637-D76019C32775}">
      <dgm:prSet/>
      <dgm:spPr/>
      <dgm:t>
        <a:bodyPr/>
        <a:lstStyle/>
        <a:p>
          <a:endParaRPr lang="en-GB">
            <a:solidFill>
              <a:schemeClr val="tx1"/>
            </a:solidFill>
          </a:endParaRPr>
        </a:p>
      </dgm:t>
    </dgm:pt>
    <dgm:pt modelId="{61F235C6-A544-43BD-94FB-750572BAE8E2}" type="sibTrans" cxnId="{976B857F-127D-4F1E-8637-D76019C32775}">
      <dgm:prSet/>
      <dgm:spPr/>
      <dgm:t>
        <a:bodyPr/>
        <a:lstStyle/>
        <a:p>
          <a:endParaRPr lang="en-GB">
            <a:solidFill>
              <a:schemeClr val="tx1"/>
            </a:solidFill>
          </a:endParaRPr>
        </a:p>
      </dgm:t>
    </dgm:pt>
    <dgm:pt modelId="{AE336104-6500-420B-AEAD-92D455337575}">
      <dgm:prSet phldrT="[Text]"/>
      <dgm:spPr>
        <a:solidFill>
          <a:schemeClr val="accent3">
            <a:lumMod val="40000"/>
            <a:lumOff val="60000"/>
          </a:schemeClr>
        </a:solidFill>
      </dgm:spPr>
      <dgm:t>
        <a:bodyPr/>
        <a:lstStyle/>
        <a:p>
          <a:r>
            <a:rPr lang="en-GB" dirty="0">
              <a:solidFill>
                <a:schemeClr val="tx1"/>
              </a:solidFill>
            </a:rPr>
            <a:t>2. Child Sexual Abuse</a:t>
          </a:r>
        </a:p>
      </dgm:t>
    </dgm:pt>
    <dgm:pt modelId="{969E95A8-236A-448A-B155-D779BDB31CC5}" type="parTrans" cxnId="{EDF6016A-F507-4229-A652-5C005F38FCD5}">
      <dgm:prSet/>
      <dgm:spPr/>
      <dgm:t>
        <a:bodyPr/>
        <a:lstStyle/>
        <a:p>
          <a:endParaRPr lang="en-GB">
            <a:solidFill>
              <a:schemeClr val="tx1"/>
            </a:solidFill>
          </a:endParaRPr>
        </a:p>
      </dgm:t>
    </dgm:pt>
    <dgm:pt modelId="{6F6888C7-896E-4CEB-B0CC-E4598FB0866E}" type="sibTrans" cxnId="{EDF6016A-F507-4229-A652-5C005F38FCD5}">
      <dgm:prSet/>
      <dgm:spPr/>
      <dgm:t>
        <a:bodyPr/>
        <a:lstStyle/>
        <a:p>
          <a:endParaRPr lang="en-GB">
            <a:solidFill>
              <a:schemeClr val="tx1"/>
            </a:solidFill>
          </a:endParaRPr>
        </a:p>
      </dgm:t>
    </dgm:pt>
    <dgm:pt modelId="{4485AA27-4A54-42DE-906B-1C5B9D8C4D8D}">
      <dgm:prSet phldrT="[Text]"/>
      <dgm:spPr>
        <a:solidFill>
          <a:schemeClr val="accent4">
            <a:lumMod val="40000"/>
            <a:lumOff val="60000"/>
          </a:schemeClr>
        </a:solidFill>
      </dgm:spPr>
      <dgm:t>
        <a:bodyPr/>
        <a:lstStyle/>
        <a:p>
          <a:r>
            <a:rPr lang="en-GB">
              <a:solidFill>
                <a:schemeClr val="tx1"/>
              </a:solidFill>
            </a:rPr>
            <a:t>3. Education as a Protective Factor</a:t>
          </a:r>
        </a:p>
      </dgm:t>
    </dgm:pt>
    <dgm:pt modelId="{02ECA7FB-A11B-49F8-84C8-3B2636573F5B}" type="parTrans" cxnId="{0AD413CD-0A5F-4011-97AA-5F4500463137}">
      <dgm:prSet/>
      <dgm:spPr/>
      <dgm:t>
        <a:bodyPr/>
        <a:lstStyle/>
        <a:p>
          <a:endParaRPr lang="en-GB">
            <a:solidFill>
              <a:schemeClr val="tx1"/>
            </a:solidFill>
          </a:endParaRPr>
        </a:p>
      </dgm:t>
    </dgm:pt>
    <dgm:pt modelId="{9607F65E-FA62-4901-ABC7-D1A2B01520B7}" type="sibTrans" cxnId="{0AD413CD-0A5F-4011-97AA-5F4500463137}">
      <dgm:prSet/>
      <dgm:spPr/>
      <dgm:t>
        <a:bodyPr/>
        <a:lstStyle/>
        <a:p>
          <a:endParaRPr lang="en-GB">
            <a:solidFill>
              <a:schemeClr val="tx1"/>
            </a:solidFill>
          </a:endParaRPr>
        </a:p>
      </dgm:t>
    </dgm:pt>
    <dgm:pt modelId="{6A1704C8-96AB-4EF8-A768-0043C26E68DF}">
      <dgm:prSet phldrT="[Text]"/>
      <dgm:spPr>
        <a:solidFill>
          <a:schemeClr val="accent5">
            <a:lumMod val="40000"/>
            <a:lumOff val="60000"/>
          </a:schemeClr>
        </a:solidFill>
      </dgm:spPr>
      <dgm:t>
        <a:bodyPr/>
        <a:lstStyle/>
        <a:p>
          <a:r>
            <a:rPr lang="en-GB" dirty="0">
              <a:solidFill>
                <a:schemeClr val="tx1"/>
              </a:solidFill>
            </a:rPr>
            <a:t>4. Child Neglect</a:t>
          </a:r>
        </a:p>
      </dgm:t>
    </dgm:pt>
    <dgm:pt modelId="{5C6E2863-B1DC-4B90-AD3A-B9058A171534}" type="parTrans" cxnId="{8C8308A4-9CAE-46B2-B259-8CDFA25D47A1}">
      <dgm:prSet/>
      <dgm:spPr/>
      <dgm:t>
        <a:bodyPr/>
        <a:lstStyle/>
        <a:p>
          <a:endParaRPr lang="en-GB">
            <a:solidFill>
              <a:schemeClr val="tx1"/>
            </a:solidFill>
          </a:endParaRPr>
        </a:p>
      </dgm:t>
    </dgm:pt>
    <dgm:pt modelId="{660A2226-3FC3-4215-AA46-B9A291E2B096}" type="sibTrans" cxnId="{8C8308A4-9CAE-46B2-B259-8CDFA25D47A1}">
      <dgm:prSet/>
      <dgm:spPr/>
      <dgm:t>
        <a:bodyPr/>
        <a:lstStyle/>
        <a:p>
          <a:endParaRPr lang="en-GB">
            <a:solidFill>
              <a:schemeClr val="tx1"/>
            </a:solidFill>
          </a:endParaRPr>
        </a:p>
      </dgm:t>
    </dgm:pt>
    <dgm:pt modelId="{62BEB1DE-AEC2-41FA-8419-658EEA0688C2}" type="pres">
      <dgm:prSet presAssocID="{F35AC54B-ABF7-4D2D-B40E-72AD63AE8266}" presName="linear" presStyleCnt="0">
        <dgm:presLayoutVars>
          <dgm:animLvl val="lvl"/>
          <dgm:resizeHandles val="exact"/>
        </dgm:presLayoutVars>
      </dgm:prSet>
      <dgm:spPr/>
    </dgm:pt>
    <dgm:pt modelId="{6F4756E8-9897-4EE1-A84A-C8FDD5132F5B}" type="pres">
      <dgm:prSet presAssocID="{03326213-308D-447B-BF3F-C1CCEC7CE388}" presName="parentText" presStyleLbl="node1" presStyleIdx="0" presStyleCnt="4">
        <dgm:presLayoutVars>
          <dgm:chMax val="0"/>
          <dgm:bulletEnabled val="1"/>
        </dgm:presLayoutVars>
      </dgm:prSet>
      <dgm:spPr/>
    </dgm:pt>
    <dgm:pt modelId="{6F435D15-AA7A-47F4-93EA-FE2F67DACD30}" type="pres">
      <dgm:prSet presAssocID="{61F235C6-A544-43BD-94FB-750572BAE8E2}" presName="spacer" presStyleCnt="0"/>
      <dgm:spPr/>
    </dgm:pt>
    <dgm:pt modelId="{CC3B2C6A-8019-482F-8C4E-03C457F4BA97}" type="pres">
      <dgm:prSet presAssocID="{AE336104-6500-420B-AEAD-92D455337575}" presName="parentText" presStyleLbl="node1" presStyleIdx="1" presStyleCnt="4">
        <dgm:presLayoutVars>
          <dgm:chMax val="0"/>
          <dgm:bulletEnabled val="1"/>
        </dgm:presLayoutVars>
      </dgm:prSet>
      <dgm:spPr/>
    </dgm:pt>
    <dgm:pt modelId="{49F080BB-8D60-4F4F-90FA-0186522E8492}" type="pres">
      <dgm:prSet presAssocID="{6F6888C7-896E-4CEB-B0CC-E4598FB0866E}" presName="spacer" presStyleCnt="0"/>
      <dgm:spPr/>
    </dgm:pt>
    <dgm:pt modelId="{075D93B6-1F7D-4A8E-99CE-24F2748BA2FD}" type="pres">
      <dgm:prSet presAssocID="{4485AA27-4A54-42DE-906B-1C5B9D8C4D8D}" presName="parentText" presStyleLbl="node1" presStyleIdx="2" presStyleCnt="4">
        <dgm:presLayoutVars>
          <dgm:chMax val="0"/>
          <dgm:bulletEnabled val="1"/>
        </dgm:presLayoutVars>
      </dgm:prSet>
      <dgm:spPr/>
    </dgm:pt>
    <dgm:pt modelId="{451119DC-DD00-42AA-8ED2-6A8D000E9570}" type="pres">
      <dgm:prSet presAssocID="{9607F65E-FA62-4901-ABC7-D1A2B01520B7}" presName="spacer" presStyleCnt="0"/>
      <dgm:spPr/>
    </dgm:pt>
    <dgm:pt modelId="{078D4DE0-5A50-42D2-99E2-79F04A965305}" type="pres">
      <dgm:prSet presAssocID="{6A1704C8-96AB-4EF8-A768-0043C26E68DF}" presName="parentText" presStyleLbl="node1" presStyleIdx="3" presStyleCnt="4">
        <dgm:presLayoutVars>
          <dgm:chMax val="0"/>
          <dgm:bulletEnabled val="1"/>
        </dgm:presLayoutVars>
      </dgm:prSet>
      <dgm:spPr/>
    </dgm:pt>
  </dgm:ptLst>
  <dgm:cxnLst>
    <dgm:cxn modelId="{BEF30825-E578-491E-B7A2-F6C6A596CC15}" type="presOf" srcId="{4485AA27-4A54-42DE-906B-1C5B9D8C4D8D}" destId="{075D93B6-1F7D-4A8E-99CE-24F2748BA2FD}" srcOrd="0" destOrd="0" presId="urn:microsoft.com/office/officeart/2005/8/layout/vList2"/>
    <dgm:cxn modelId="{554FD636-1B94-4FD1-8E79-F935B14D1F6B}" type="presOf" srcId="{03326213-308D-447B-BF3F-C1CCEC7CE388}" destId="{6F4756E8-9897-4EE1-A84A-C8FDD5132F5B}" srcOrd="0" destOrd="0" presId="urn:microsoft.com/office/officeart/2005/8/layout/vList2"/>
    <dgm:cxn modelId="{EDF6016A-F507-4229-A652-5C005F38FCD5}" srcId="{F35AC54B-ABF7-4D2D-B40E-72AD63AE8266}" destId="{AE336104-6500-420B-AEAD-92D455337575}" srcOrd="1" destOrd="0" parTransId="{969E95A8-236A-448A-B155-D779BDB31CC5}" sibTransId="{6F6888C7-896E-4CEB-B0CC-E4598FB0866E}"/>
    <dgm:cxn modelId="{976B857F-127D-4F1E-8637-D76019C32775}" srcId="{F35AC54B-ABF7-4D2D-B40E-72AD63AE8266}" destId="{03326213-308D-447B-BF3F-C1CCEC7CE388}" srcOrd="0" destOrd="0" parTransId="{57AA92F9-5B1E-444E-A2EA-67FC26F21DCA}" sibTransId="{61F235C6-A544-43BD-94FB-750572BAE8E2}"/>
    <dgm:cxn modelId="{7A949F9D-E1AA-43D8-93F2-13890BD36906}" type="presOf" srcId="{6A1704C8-96AB-4EF8-A768-0043C26E68DF}" destId="{078D4DE0-5A50-42D2-99E2-79F04A965305}" srcOrd="0" destOrd="0" presId="urn:microsoft.com/office/officeart/2005/8/layout/vList2"/>
    <dgm:cxn modelId="{8C8308A4-9CAE-46B2-B259-8CDFA25D47A1}" srcId="{F35AC54B-ABF7-4D2D-B40E-72AD63AE8266}" destId="{6A1704C8-96AB-4EF8-A768-0043C26E68DF}" srcOrd="3" destOrd="0" parTransId="{5C6E2863-B1DC-4B90-AD3A-B9058A171534}" sibTransId="{660A2226-3FC3-4215-AA46-B9A291E2B096}"/>
    <dgm:cxn modelId="{38271FCC-2530-4B52-923D-EFACC0F9A193}" type="presOf" srcId="{AE336104-6500-420B-AEAD-92D455337575}" destId="{CC3B2C6A-8019-482F-8C4E-03C457F4BA97}" srcOrd="0" destOrd="0" presId="urn:microsoft.com/office/officeart/2005/8/layout/vList2"/>
    <dgm:cxn modelId="{0AD413CD-0A5F-4011-97AA-5F4500463137}" srcId="{F35AC54B-ABF7-4D2D-B40E-72AD63AE8266}" destId="{4485AA27-4A54-42DE-906B-1C5B9D8C4D8D}" srcOrd="2" destOrd="0" parTransId="{02ECA7FB-A11B-49F8-84C8-3B2636573F5B}" sibTransId="{9607F65E-FA62-4901-ABC7-D1A2B01520B7}"/>
    <dgm:cxn modelId="{797D52D7-B28A-4918-A6A2-3051BDD42189}" type="presOf" srcId="{F35AC54B-ABF7-4D2D-B40E-72AD63AE8266}" destId="{62BEB1DE-AEC2-41FA-8419-658EEA0688C2}" srcOrd="0" destOrd="0" presId="urn:microsoft.com/office/officeart/2005/8/layout/vList2"/>
    <dgm:cxn modelId="{DD37503D-0454-4C68-885B-C76193518DD1}" type="presParOf" srcId="{62BEB1DE-AEC2-41FA-8419-658EEA0688C2}" destId="{6F4756E8-9897-4EE1-A84A-C8FDD5132F5B}" srcOrd="0" destOrd="0" presId="urn:microsoft.com/office/officeart/2005/8/layout/vList2"/>
    <dgm:cxn modelId="{25BE8A1C-98D6-435F-9989-B812D49411A9}" type="presParOf" srcId="{62BEB1DE-AEC2-41FA-8419-658EEA0688C2}" destId="{6F435D15-AA7A-47F4-93EA-FE2F67DACD30}" srcOrd="1" destOrd="0" presId="urn:microsoft.com/office/officeart/2005/8/layout/vList2"/>
    <dgm:cxn modelId="{DA0BDDA6-5BC7-414F-9FAF-034AFA23A344}" type="presParOf" srcId="{62BEB1DE-AEC2-41FA-8419-658EEA0688C2}" destId="{CC3B2C6A-8019-482F-8C4E-03C457F4BA97}" srcOrd="2" destOrd="0" presId="urn:microsoft.com/office/officeart/2005/8/layout/vList2"/>
    <dgm:cxn modelId="{F171F579-B043-4ABB-8B2B-61F2198DA579}" type="presParOf" srcId="{62BEB1DE-AEC2-41FA-8419-658EEA0688C2}" destId="{49F080BB-8D60-4F4F-90FA-0186522E8492}" srcOrd="3" destOrd="0" presId="urn:microsoft.com/office/officeart/2005/8/layout/vList2"/>
    <dgm:cxn modelId="{34F13D4A-0100-402A-B26D-DDC5D4C02AFD}" type="presParOf" srcId="{62BEB1DE-AEC2-41FA-8419-658EEA0688C2}" destId="{075D93B6-1F7D-4A8E-99CE-24F2748BA2FD}" srcOrd="4" destOrd="0" presId="urn:microsoft.com/office/officeart/2005/8/layout/vList2"/>
    <dgm:cxn modelId="{4997E243-7C31-40B4-9D22-66E46DD5A72C}" type="presParOf" srcId="{62BEB1DE-AEC2-41FA-8419-658EEA0688C2}" destId="{451119DC-DD00-42AA-8ED2-6A8D000E9570}" srcOrd="5" destOrd="0" presId="urn:microsoft.com/office/officeart/2005/8/layout/vList2"/>
    <dgm:cxn modelId="{2C8E0933-439E-49AA-B4C5-9547F7222932}" type="presParOf" srcId="{62BEB1DE-AEC2-41FA-8419-658EEA0688C2}" destId="{078D4DE0-5A50-42D2-99E2-79F04A96530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BB458B-82A2-4FD4-9EF7-CF4CC2609940}"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GB"/>
        </a:p>
      </dgm:t>
    </dgm:pt>
    <dgm:pt modelId="{B1C38972-0C0D-4220-9FA8-C8857953A2EF}">
      <dgm:prSet phldrT="[Text]" custT="1"/>
      <dgm:spPr>
        <a:solidFill>
          <a:schemeClr val="accent2">
            <a:lumMod val="20000"/>
            <a:lumOff val="80000"/>
          </a:schemeClr>
        </a:solidFill>
      </dgm:spPr>
      <dgm:t>
        <a:bodyPr/>
        <a:lstStyle/>
        <a:p>
          <a:pPr>
            <a:buNone/>
          </a:pPr>
          <a:r>
            <a:rPr lang="en-GB" sz="1100" dirty="0">
              <a:solidFill>
                <a:schemeClr val="tx1"/>
              </a:solidFill>
              <a:latin typeface="Aptos" panose="020B0004020202020204" pitchFamily="34" charset="0"/>
            </a:rPr>
            <a:t>Analysis of audit, scrutiny and partnership learning provides a consistent picture of system strengths alongside significant ongoing challenges</a:t>
          </a:r>
          <a:r>
            <a:rPr lang="en-GB" sz="1100" dirty="0">
              <a:solidFill>
                <a:schemeClr val="tx1"/>
              </a:solidFill>
            </a:rPr>
            <a:t>.</a:t>
          </a:r>
        </a:p>
      </dgm:t>
    </dgm:pt>
    <dgm:pt modelId="{4E7E405F-E9B3-4E18-A842-1506E3166DDF}" type="parTrans" cxnId="{A5A2B6B2-A380-47E1-9963-C61EBDC06EBE}">
      <dgm:prSet/>
      <dgm:spPr/>
      <dgm:t>
        <a:bodyPr/>
        <a:lstStyle/>
        <a:p>
          <a:endParaRPr lang="en-GB" sz="1100">
            <a:solidFill>
              <a:schemeClr val="tx1"/>
            </a:solidFill>
          </a:endParaRPr>
        </a:p>
      </dgm:t>
    </dgm:pt>
    <dgm:pt modelId="{2FA517F9-75AE-4EDF-9038-8B053D096EA8}" type="sibTrans" cxnId="{A5A2B6B2-A380-47E1-9963-C61EBDC06EBE}">
      <dgm:prSet/>
      <dgm:spPr/>
      <dgm:t>
        <a:bodyPr/>
        <a:lstStyle/>
        <a:p>
          <a:endParaRPr lang="en-GB" sz="1100">
            <a:solidFill>
              <a:schemeClr val="tx1"/>
            </a:solidFill>
          </a:endParaRPr>
        </a:p>
      </dgm:t>
    </dgm:pt>
    <dgm:pt modelId="{3239EB92-3E5E-4A2F-9CF6-A155333138F0}">
      <dgm:prSet custT="1"/>
      <dgm:spPr>
        <a:solidFill>
          <a:schemeClr val="accent3">
            <a:lumMod val="20000"/>
            <a:lumOff val="80000"/>
          </a:schemeClr>
        </a:solidFill>
      </dgm:spPr>
      <dgm:t>
        <a:bodyPr/>
        <a:lstStyle/>
        <a:p>
          <a:pPr>
            <a:buNone/>
          </a:pPr>
          <a:r>
            <a:rPr lang="en-GB" sz="900" dirty="0">
              <a:solidFill>
                <a:schemeClr val="tx1"/>
              </a:solidFill>
              <a:latin typeface="Aptos" panose="020B0004020202020204" pitchFamily="34" charset="0"/>
            </a:rPr>
            <a:t>Children experiencing harm outside the home present with multiple, overlapping and cumulative vulnerabilities, including disrupted education, poor mental health, missing episodes, harmful peer associations and exposure to unsafe environments. These vulnerabilities are interconnected and reflect adolescent development within high-risk contexts.</a:t>
          </a:r>
        </a:p>
      </dgm:t>
    </dgm:pt>
    <dgm:pt modelId="{08DAD783-D77D-456D-A752-2D3AECD132ED}" type="parTrans" cxnId="{EA18FBF3-F95C-43AC-B115-52A638E3C300}">
      <dgm:prSet/>
      <dgm:spPr/>
      <dgm:t>
        <a:bodyPr/>
        <a:lstStyle/>
        <a:p>
          <a:endParaRPr lang="en-GB" sz="1100">
            <a:solidFill>
              <a:schemeClr val="tx1"/>
            </a:solidFill>
          </a:endParaRPr>
        </a:p>
      </dgm:t>
    </dgm:pt>
    <dgm:pt modelId="{D8631643-ADE3-497C-964E-E7AF207E354A}" type="sibTrans" cxnId="{EA18FBF3-F95C-43AC-B115-52A638E3C300}">
      <dgm:prSet/>
      <dgm:spPr/>
      <dgm:t>
        <a:bodyPr/>
        <a:lstStyle/>
        <a:p>
          <a:endParaRPr lang="en-GB" sz="1100">
            <a:solidFill>
              <a:schemeClr val="tx1"/>
            </a:solidFill>
          </a:endParaRPr>
        </a:p>
      </dgm:t>
    </dgm:pt>
    <dgm:pt modelId="{3538C4FC-C7D1-4C0C-9A2B-A660B9FF9C6F}">
      <dgm:prSet custT="1"/>
      <dgm:spPr>
        <a:solidFill>
          <a:schemeClr val="accent4">
            <a:lumMod val="20000"/>
            <a:lumOff val="80000"/>
          </a:schemeClr>
        </a:solidFill>
      </dgm:spPr>
      <dgm:t>
        <a:bodyPr/>
        <a:lstStyle/>
        <a:p>
          <a:pPr>
            <a:buNone/>
          </a:pPr>
          <a:r>
            <a:rPr lang="en-GB" sz="1100" dirty="0">
              <a:solidFill>
                <a:schemeClr val="tx1"/>
              </a:solidFill>
              <a:latin typeface="Aptos" panose="020B0004020202020204" pitchFamily="34" charset="0"/>
            </a:rPr>
            <a:t>Despite strong professional engagement and high levels of activity, the partnership has identified that this is not yet consistently translating into reduced harm for children.</a:t>
          </a:r>
        </a:p>
      </dgm:t>
    </dgm:pt>
    <dgm:pt modelId="{F4B6B42E-F429-4D4D-B2A9-5D0C1973D20A}" type="parTrans" cxnId="{048C8136-8380-4C79-A97B-810252C763D9}">
      <dgm:prSet/>
      <dgm:spPr/>
      <dgm:t>
        <a:bodyPr/>
        <a:lstStyle/>
        <a:p>
          <a:endParaRPr lang="en-GB" sz="1100">
            <a:solidFill>
              <a:schemeClr val="tx1"/>
            </a:solidFill>
          </a:endParaRPr>
        </a:p>
      </dgm:t>
    </dgm:pt>
    <dgm:pt modelId="{D278A709-6E95-4FAD-AA41-EEDDAB9CE249}" type="sibTrans" cxnId="{048C8136-8380-4C79-A97B-810252C763D9}">
      <dgm:prSet/>
      <dgm:spPr/>
      <dgm:t>
        <a:bodyPr/>
        <a:lstStyle/>
        <a:p>
          <a:endParaRPr lang="en-GB" sz="1100">
            <a:solidFill>
              <a:schemeClr val="tx1"/>
            </a:solidFill>
          </a:endParaRPr>
        </a:p>
      </dgm:t>
    </dgm:pt>
    <dgm:pt modelId="{CD999E35-7D01-4477-86C4-5FFEB6433D47}" type="pres">
      <dgm:prSet presAssocID="{01BB458B-82A2-4FD4-9EF7-CF4CC2609940}" presName="Name0" presStyleCnt="0">
        <dgm:presLayoutVars>
          <dgm:chMax val="7"/>
          <dgm:chPref val="7"/>
          <dgm:dir/>
        </dgm:presLayoutVars>
      </dgm:prSet>
      <dgm:spPr/>
    </dgm:pt>
    <dgm:pt modelId="{EFB12FAC-D9A9-4E52-AAEF-500CC20C764F}" type="pres">
      <dgm:prSet presAssocID="{01BB458B-82A2-4FD4-9EF7-CF4CC2609940}" presName="Name1" presStyleCnt="0"/>
      <dgm:spPr/>
    </dgm:pt>
    <dgm:pt modelId="{81A2416D-1A90-4274-9CFF-DA21D1A566F8}" type="pres">
      <dgm:prSet presAssocID="{01BB458B-82A2-4FD4-9EF7-CF4CC2609940}" presName="cycle" presStyleCnt="0"/>
      <dgm:spPr/>
    </dgm:pt>
    <dgm:pt modelId="{5D194F0C-9B15-4BFE-B64F-4238BCBDE4FF}" type="pres">
      <dgm:prSet presAssocID="{01BB458B-82A2-4FD4-9EF7-CF4CC2609940}" presName="srcNode" presStyleLbl="node1" presStyleIdx="0" presStyleCnt="3"/>
      <dgm:spPr/>
    </dgm:pt>
    <dgm:pt modelId="{01242EE7-B6C4-4331-898E-F858B0DC0325}" type="pres">
      <dgm:prSet presAssocID="{01BB458B-82A2-4FD4-9EF7-CF4CC2609940}" presName="conn" presStyleLbl="parChTrans1D2" presStyleIdx="0" presStyleCnt="1"/>
      <dgm:spPr/>
    </dgm:pt>
    <dgm:pt modelId="{67E0A9D1-5ED0-4F0B-9FD8-928A4D45EAD4}" type="pres">
      <dgm:prSet presAssocID="{01BB458B-82A2-4FD4-9EF7-CF4CC2609940}" presName="extraNode" presStyleLbl="node1" presStyleIdx="0" presStyleCnt="3"/>
      <dgm:spPr/>
    </dgm:pt>
    <dgm:pt modelId="{218C8E96-90BE-4C83-819C-8F7C3EAB5338}" type="pres">
      <dgm:prSet presAssocID="{01BB458B-82A2-4FD4-9EF7-CF4CC2609940}" presName="dstNode" presStyleLbl="node1" presStyleIdx="0" presStyleCnt="3"/>
      <dgm:spPr/>
    </dgm:pt>
    <dgm:pt modelId="{8D32F3B9-FA6D-4149-9FE0-8A66C569CD86}" type="pres">
      <dgm:prSet presAssocID="{B1C38972-0C0D-4220-9FA8-C8857953A2EF}" presName="text_1" presStyleLbl="node1" presStyleIdx="0" presStyleCnt="3" custScaleY="131213">
        <dgm:presLayoutVars>
          <dgm:bulletEnabled val="1"/>
        </dgm:presLayoutVars>
      </dgm:prSet>
      <dgm:spPr/>
    </dgm:pt>
    <dgm:pt modelId="{C1F21225-576D-475B-967C-8EB22B576F64}" type="pres">
      <dgm:prSet presAssocID="{B1C38972-0C0D-4220-9FA8-C8857953A2EF}" presName="accent_1" presStyleCnt="0"/>
      <dgm:spPr/>
    </dgm:pt>
    <dgm:pt modelId="{F6EB7586-7842-4744-8E2D-C7C4F0E3ECD6}" type="pres">
      <dgm:prSet presAssocID="{B1C38972-0C0D-4220-9FA8-C8857953A2EF}" presName="accentRepeatNode" presStyleLbl="solidFgAcc1" presStyleIdx="0" presStyleCnt="3"/>
      <dgm:spPr/>
    </dgm:pt>
    <dgm:pt modelId="{A5319189-2E07-4549-B89F-57DFB4F280E4}" type="pres">
      <dgm:prSet presAssocID="{3239EB92-3E5E-4A2F-9CF6-A155333138F0}" presName="text_2" presStyleLbl="node1" presStyleIdx="1" presStyleCnt="3">
        <dgm:presLayoutVars>
          <dgm:bulletEnabled val="1"/>
        </dgm:presLayoutVars>
      </dgm:prSet>
      <dgm:spPr/>
    </dgm:pt>
    <dgm:pt modelId="{C93F82AD-7C0E-483E-884C-7992D6A06210}" type="pres">
      <dgm:prSet presAssocID="{3239EB92-3E5E-4A2F-9CF6-A155333138F0}" presName="accent_2" presStyleCnt="0"/>
      <dgm:spPr/>
    </dgm:pt>
    <dgm:pt modelId="{48AA30EB-F72D-4D0D-8B12-9A0ABE7D5B62}" type="pres">
      <dgm:prSet presAssocID="{3239EB92-3E5E-4A2F-9CF6-A155333138F0}" presName="accentRepeatNode" presStyleLbl="solidFgAcc1" presStyleIdx="1" presStyleCnt="3"/>
      <dgm:spPr/>
    </dgm:pt>
    <dgm:pt modelId="{2B7DAC6A-2426-45D5-BE7D-63AAB626EFAA}" type="pres">
      <dgm:prSet presAssocID="{3538C4FC-C7D1-4C0C-9A2B-A660B9FF9C6F}" presName="text_3" presStyleLbl="node1" presStyleIdx="2" presStyleCnt="3">
        <dgm:presLayoutVars>
          <dgm:bulletEnabled val="1"/>
        </dgm:presLayoutVars>
      </dgm:prSet>
      <dgm:spPr/>
    </dgm:pt>
    <dgm:pt modelId="{5EE60800-9893-4887-8C4C-31D155FEB0A3}" type="pres">
      <dgm:prSet presAssocID="{3538C4FC-C7D1-4C0C-9A2B-A660B9FF9C6F}" presName="accent_3" presStyleCnt="0"/>
      <dgm:spPr/>
    </dgm:pt>
    <dgm:pt modelId="{90BAA27C-FBE7-42CD-A02A-A0846B97E2D0}" type="pres">
      <dgm:prSet presAssocID="{3538C4FC-C7D1-4C0C-9A2B-A660B9FF9C6F}" presName="accentRepeatNode" presStyleLbl="solidFgAcc1" presStyleIdx="2" presStyleCnt="3"/>
      <dgm:spPr/>
    </dgm:pt>
  </dgm:ptLst>
  <dgm:cxnLst>
    <dgm:cxn modelId="{048C8136-8380-4C79-A97B-810252C763D9}" srcId="{01BB458B-82A2-4FD4-9EF7-CF4CC2609940}" destId="{3538C4FC-C7D1-4C0C-9A2B-A660B9FF9C6F}" srcOrd="2" destOrd="0" parTransId="{F4B6B42E-F429-4D4D-B2A9-5D0C1973D20A}" sibTransId="{D278A709-6E95-4FAD-AA41-EEDDAB9CE249}"/>
    <dgm:cxn modelId="{E2EF9745-CDE5-451B-B8AF-EAAEB0DD1E6E}" type="presOf" srcId="{B1C38972-0C0D-4220-9FA8-C8857953A2EF}" destId="{8D32F3B9-FA6D-4149-9FE0-8A66C569CD86}" srcOrd="0" destOrd="0" presId="urn:microsoft.com/office/officeart/2008/layout/VerticalCurvedList"/>
    <dgm:cxn modelId="{90B828AD-121B-42D1-8AD9-63172FDC091E}" type="presOf" srcId="{2FA517F9-75AE-4EDF-9038-8B053D096EA8}" destId="{01242EE7-B6C4-4331-898E-F858B0DC0325}" srcOrd="0" destOrd="0" presId="urn:microsoft.com/office/officeart/2008/layout/VerticalCurvedList"/>
    <dgm:cxn modelId="{A5A2B6B2-A380-47E1-9963-C61EBDC06EBE}" srcId="{01BB458B-82A2-4FD4-9EF7-CF4CC2609940}" destId="{B1C38972-0C0D-4220-9FA8-C8857953A2EF}" srcOrd="0" destOrd="0" parTransId="{4E7E405F-E9B3-4E18-A842-1506E3166DDF}" sibTransId="{2FA517F9-75AE-4EDF-9038-8B053D096EA8}"/>
    <dgm:cxn modelId="{7E5C6ED8-1809-41F8-BA62-334A00D4C145}" type="presOf" srcId="{3239EB92-3E5E-4A2F-9CF6-A155333138F0}" destId="{A5319189-2E07-4549-B89F-57DFB4F280E4}" srcOrd="0" destOrd="0" presId="urn:microsoft.com/office/officeart/2008/layout/VerticalCurvedList"/>
    <dgm:cxn modelId="{F80F1EDD-D7B5-431B-9F2B-DFA3865D9CEF}" type="presOf" srcId="{01BB458B-82A2-4FD4-9EF7-CF4CC2609940}" destId="{CD999E35-7D01-4477-86C4-5FFEB6433D47}" srcOrd="0" destOrd="0" presId="urn:microsoft.com/office/officeart/2008/layout/VerticalCurvedList"/>
    <dgm:cxn modelId="{7785ACE9-290A-448C-BA23-CE8CF22CDD97}" type="presOf" srcId="{3538C4FC-C7D1-4C0C-9A2B-A660B9FF9C6F}" destId="{2B7DAC6A-2426-45D5-BE7D-63AAB626EFAA}" srcOrd="0" destOrd="0" presId="urn:microsoft.com/office/officeart/2008/layout/VerticalCurvedList"/>
    <dgm:cxn modelId="{EA18FBF3-F95C-43AC-B115-52A638E3C300}" srcId="{01BB458B-82A2-4FD4-9EF7-CF4CC2609940}" destId="{3239EB92-3E5E-4A2F-9CF6-A155333138F0}" srcOrd="1" destOrd="0" parTransId="{08DAD783-D77D-456D-A752-2D3AECD132ED}" sibTransId="{D8631643-ADE3-497C-964E-E7AF207E354A}"/>
    <dgm:cxn modelId="{8F19E65B-0F12-42B6-9A63-672BF685A926}" type="presParOf" srcId="{CD999E35-7D01-4477-86C4-5FFEB6433D47}" destId="{EFB12FAC-D9A9-4E52-AAEF-500CC20C764F}" srcOrd="0" destOrd="0" presId="urn:microsoft.com/office/officeart/2008/layout/VerticalCurvedList"/>
    <dgm:cxn modelId="{BEDA3C6B-DDC7-4F1D-A8C3-95E6DB2988D3}" type="presParOf" srcId="{EFB12FAC-D9A9-4E52-AAEF-500CC20C764F}" destId="{81A2416D-1A90-4274-9CFF-DA21D1A566F8}" srcOrd="0" destOrd="0" presId="urn:microsoft.com/office/officeart/2008/layout/VerticalCurvedList"/>
    <dgm:cxn modelId="{38877D89-55D3-46DB-8D95-251AC63448B0}" type="presParOf" srcId="{81A2416D-1A90-4274-9CFF-DA21D1A566F8}" destId="{5D194F0C-9B15-4BFE-B64F-4238BCBDE4FF}" srcOrd="0" destOrd="0" presId="urn:microsoft.com/office/officeart/2008/layout/VerticalCurvedList"/>
    <dgm:cxn modelId="{F460B02D-A837-4DE8-BEB4-4D464D812131}" type="presParOf" srcId="{81A2416D-1A90-4274-9CFF-DA21D1A566F8}" destId="{01242EE7-B6C4-4331-898E-F858B0DC0325}" srcOrd="1" destOrd="0" presId="urn:microsoft.com/office/officeart/2008/layout/VerticalCurvedList"/>
    <dgm:cxn modelId="{F6D96680-0DA2-4910-846B-B3055D430CD4}" type="presParOf" srcId="{81A2416D-1A90-4274-9CFF-DA21D1A566F8}" destId="{67E0A9D1-5ED0-4F0B-9FD8-928A4D45EAD4}" srcOrd="2" destOrd="0" presId="urn:microsoft.com/office/officeart/2008/layout/VerticalCurvedList"/>
    <dgm:cxn modelId="{51B6E747-F46B-4D0F-8781-01FBF4A02DA0}" type="presParOf" srcId="{81A2416D-1A90-4274-9CFF-DA21D1A566F8}" destId="{218C8E96-90BE-4C83-819C-8F7C3EAB5338}" srcOrd="3" destOrd="0" presId="urn:microsoft.com/office/officeart/2008/layout/VerticalCurvedList"/>
    <dgm:cxn modelId="{F3FF6DC0-2C97-4CED-8BED-C04E605C2BA6}" type="presParOf" srcId="{EFB12FAC-D9A9-4E52-AAEF-500CC20C764F}" destId="{8D32F3B9-FA6D-4149-9FE0-8A66C569CD86}" srcOrd="1" destOrd="0" presId="urn:microsoft.com/office/officeart/2008/layout/VerticalCurvedList"/>
    <dgm:cxn modelId="{8F7C674A-DCF2-4A0C-9F1A-4A8FF205016D}" type="presParOf" srcId="{EFB12FAC-D9A9-4E52-AAEF-500CC20C764F}" destId="{C1F21225-576D-475B-967C-8EB22B576F64}" srcOrd="2" destOrd="0" presId="urn:microsoft.com/office/officeart/2008/layout/VerticalCurvedList"/>
    <dgm:cxn modelId="{2DA6919F-6272-460F-AF4E-17505C475287}" type="presParOf" srcId="{C1F21225-576D-475B-967C-8EB22B576F64}" destId="{F6EB7586-7842-4744-8E2D-C7C4F0E3ECD6}" srcOrd="0" destOrd="0" presId="urn:microsoft.com/office/officeart/2008/layout/VerticalCurvedList"/>
    <dgm:cxn modelId="{885DC9F8-A5D1-4808-983C-DF0FF281E351}" type="presParOf" srcId="{EFB12FAC-D9A9-4E52-AAEF-500CC20C764F}" destId="{A5319189-2E07-4549-B89F-57DFB4F280E4}" srcOrd="3" destOrd="0" presId="urn:microsoft.com/office/officeart/2008/layout/VerticalCurvedList"/>
    <dgm:cxn modelId="{CC189B14-448F-41F0-951B-9E32B0641591}" type="presParOf" srcId="{EFB12FAC-D9A9-4E52-AAEF-500CC20C764F}" destId="{C93F82AD-7C0E-483E-884C-7992D6A06210}" srcOrd="4" destOrd="0" presId="urn:microsoft.com/office/officeart/2008/layout/VerticalCurvedList"/>
    <dgm:cxn modelId="{7033ADDA-47AD-4EC7-93A5-428477F4A026}" type="presParOf" srcId="{C93F82AD-7C0E-483E-884C-7992D6A06210}" destId="{48AA30EB-F72D-4D0D-8B12-9A0ABE7D5B62}" srcOrd="0" destOrd="0" presId="urn:microsoft.com/office/officeart/2008/layout/VerticalCurvedList"/>
    <dgm:cxn modelId="{4D306A5D-47B8-4C6D-A5F0-A4CC4C539999}" type="presParOf" srcId="{EFB12FAC-D9A9-4E52-AAEF-500CC20C764F}" destId="{2B7DAC6A-2426-45D5-BE7D-63AAB626EFAA}" srcOrd="5" destOrd="0" presId="urn:microsoft.com/office/officeart/2008/layout/VerticalCurvedList"/>
    <dgm:cxn modelId="{3814286D-3EF8-4653-87B9-84608A14334C}" type="presParOf" srcId="{EFB12FAC-D9A9-4E52-AAEF-500CC20C764F}" destId="{5EE60800-9893-4887-8C4C-31D155FEB0A3}" srcOrd="6" destOrd="0" presId="urn:microsoft.com/office/officeart/2008/layout/VerticalCurvedList"/>
    <dgm:cxn modelId="{EE90A8E5-132B-4E04-A7DA-FAFFFFD3BD0E}" type="presParOf" srcId="{5EE60800-9893-4887-8C4C-31D155FEB0A3}" destId="{90BAA27C-FBE7-42CD-A02A-A0846B97E2D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0444F6D-CA54-4462-BFE8-6515F69CE4D8}" type="doc">
      <dgm:prSet loTypeId="urn:microsoft.com/office/officeart/2008/layout/VerticalCurvedList" loCatId="list" qsTypeId="urn:microsoft.com/office/officeart/2005/8/quickstyle/simple2" qsCatId="simple" csTypeId="urn:microsoft.com/office/officeart/2005/8/colors/colorful1" csCatId="colorful" phldr="1"/>
      <dgm:spPr/>
      <dgm:t>
        <a:bodyPr/>
        <a:lstStyle/>
        <a:p>
          <a:endParaRPr lang="en-GB"/>
        </a:p>
      </dgm:t>
    </dgm:pt>
    <dgm:pt modelId="{BF2714C8-1868-4AC6-96BF-0A0174353BB0}">
      <dgm:prSet phldrT="[Text]" custT="1"/>
      <dgm:spPr>
        <a:solidFill>
          <a:schemeClr val="accent2">
            <a:lumMod val="20000"/>
            <a:lumOff val="80000"/>
          </a:schemeClr>
        </a:solidFill>
      </dgm:spPr>
      <dgm:t>
        <a:bodyPr/>
        <a:lstStyle/>
        <a:p>
          <a:pPr>
            <a:buNone/>
          </a:pPr>
          <a:r>
            <a:rPr lang="en-GB" sz="1400" dirty="0">
              <a:solidFill>
                <a:schemeClr val="tx1"/>
              </a:solidFill>
              <a:latin typeface="Aptos" panose="020B0004020202020204" pitchFamily="34" charset="0"/>
            </a:rPr>
            <a:t>In 2024/25, the </a:t>
          </a:r>
          <a:r>
            <a:rPr lang="en-GB" sz="1400" b="1" dirty="0">
              <a:solidFill>
                <a:schemeClr val="tx1"/>
              </a:solidFill>
              <a:latin typeface="Aptos" panose="020B0004020202020204" pitchFamily="34" charset="0"/>
            </a:rPr>
            <a:t>NSPCC to undertook a Snapshot Assessment</a:t>
          </a:r>
          <a:r>
            <a:rPr lang="en-GB" sz="1400" dirty="0">
              <a:solidFill>
                <a:schemeClr val="tx1"/>
              </a:solidFill>
              <a:latin typeface="Aptos" panose="020B0004020202020204" pitchFamily="34" charset="0"/>
            </a:rPr>
            <a:t>, providing a system‑wide review of Cheshire East’s multi‑agency response to child sexual abuse. The Snapshot combined learning from a strategic multi‑agency session, with survey responses from 33 multiagency professionals. This provided an important baseline.</a:t>
          </a:r>
        </a:p>
      </dgm:t>
    </dgm:pt>
    <dgm:pt modelId="{A153A0C7-D924-4315-B6BF-7ACC20DF7DD2}" type="parTrans" cxnId="{2128C43B-C2DB-4DAB-A790-1F8D2C306CF0}">
      <dgm:prSet/>
      <dgm:spPr/>
      <dgm:t>
        <a:bodyPr/>
        <a:lstStyle/>
        <a:p>
          <a:endParaRPr lang="en-GB" sz="1100">
            <a:solidFill>
              <a:schemeClr val="tx1"/>
            </a:solidFill>
          </a:endParaRPr>
        </a:p>
      </dgm:t>
    </dgm:pt>
    <dgm:pt modelId="{80E934FE-FE21-46D6-858A-9EA6B5E3E2A0}" type="sibTrans" cxnId="{2128C43B-C2DB-4DAB-A790-1F8D2C306CF0}">
      <dgm:prSet/>
      <dgm:spPr/>
      <dgm:t>
        <a:bodyPr/>
        <a:lstStyle/>
        <a:p>
          <a:endParaRPr lang="en-GB" sz="1100">
            <a:solidFill>
              <a:schemeClr val="tx1"/>
            </a:solidFill>
          </a:endParaRPr>
        </a:p>
      </dgm:t>
    </dgm:pt>
    <dgm:pt modelId="{0E778608-CA13-4BB9-838F-7F82B4BE482B}">
      <dgm:prSet phldrT="[Text]" custT="1"/>
      <dgm:spPr>
        <a:solidFill>
          <a:schemeClr val="accent4">
            <a:lumMod val="20000"/>
            <a:lumOff val="80000"/>
          </a:schemeClr>
        </a:solidFill>
      </dgm:spPr>
      <dgm:t>
        <a:bodyPr/>
        <a:lstStyle/>
        <a:p>
          <a:pPr>
            <a:buNone/>
          </a:pPr>
          <a:r>
            <a:rPr lang="en-GB" sz="1400" b="1" dirty="0">
              <a:solidFill>
                <a:schemeClr val="tx1"/>
              </a:solidFill>
              <a:latin typeface="Aptos" panose="020B0004020202020204" pitchFamily="34" charset="0"/>
            </a:rPr>
            <a:t>Child Sexual Abuse Strategy 2025–2028</a:t>
          </a:r>
        </a:p>
      </dgm:t>
    </dgm:pt>
    <dgm:pt modelId="{50AA5E24-BEB8-4525-93C1-8CB0E9E37004}" type="parTrans" cxnId="{436392D1-F346-422E-BC00-EDBE98D45F5A}">
      <dgm:prSet/>
      <dgm:spPr/>
      <dgm:t>
        <a:bodyPr/>
        <a:lstStyle/>
        <a:p>
          <a:endParaRPr lang="en-GB" sz="1100">
            <a:solidFill>
              <a:schemeClr val="tx1"/>
            </a:solidFill>
          </a:endParaRPr>
        </a:p>
      </dgm:t>
    </dgm:pt>
    <dgm:pt modelId="{F1FF2E1E-4E76-4AC9-B715-50F507BB2319}" type="sibTrans" cxnId="{436392D1-F346-422E-BC00-EDBE98D45F5A}">
      <dgm:prSet/>
      <dgm:spPr/>
      <dgm:t>
        <a:bodyPr/>
        <a:lstStyle/>
        <a:p>
          <a:endParaRPr lang="en-GB" sz="1100">
            <a:solidFill>
              <a:schemeClr val="tx1"/>
            </a:solidFill>
          </a:endParaRPr>
        </a:p>
      </dgm:t>
    </dgm:pt>
    <dgm:pt modelId="{BCAC3FCB-5CEB-4FBA-BC09-C3639E9B07B5}">
      <dgm:prSet custT="1"/>
      <dgm:spPr>
        <a:solidFill>
          <a:schemeClr val="accent6">
            <a:lumMod val="20000"/>
            <a:lumOff val="80000"/>
          </a:schemeClr>
        </a:solidFill>
      </dgm:spPr>
      <dgm:t>
        <a:bodyPr/>
        <a:lstStyle/>
        <a:p>
          <a:pPr>
            <a:buNone/>
          </a:pPr>
          <a:r>
            <a:rPr lang="en-GB" sz="1400" dirty="0">
              <a:solidFill>
                <a:schemeClr val="tx1"/>
              </a:solidFill>
              <a:latin typeface="Aptos" panose="020B0004020202020204" pitchFamily="34" charset="0"/>
            </a:rPr>
            <a:t>Improved </a:t>
          </a:r>
          <a:r>
            <a:rPr lang="en-GB" sz="1400" b="1" dirty="0">
              <a:solidFill>
                <a:schemeClr val="tx1"/>
              </a:solidFill>
              <a:latin typeface="Aptos" panose="020B0004020202020204" pitchFamily="34" charset="0"/>
            </a:rPr>
            <a:t>collection, sharing and use of data</a:t>
          </a:r>
          <a:r>
            <a:rPr lang="en-GB" sz="1400" dirty="0">
              <a:solidFill>
                <a:schemeClr val="tx1"/>
              </a:solidFill>
              <a:latin typeface="Aptos" panose="020B0004020202020204" pitchFamily="34" charset="0"/>
            </a:rPr>
            <a:t>, addressing previously identified fragmentation and supporting more effective strategic oversight.</a:t>
          </a:r>
        </a:p>
      </dgm:t>
    </dgm:pt>
    <dgm:pt modelId="{0B989837-8BE2-4135-8B3E-348949B896C4}" type="parTrans" cxnId="{49B8C882-7A99-4651-A953-D2D03F77CB71}">
      <dgm:prSet/>
      <dgm:spPr/>
      <dgm:t>
        <a:bodyPr/>
        <a:lstStyle/>
        <a:p>
          <a:endParaRPr lang="en-GB" sz="1100">
            <a:solidFill>
              <a:schemeClr val="tx1"/>
            </a:solidFill>
          </a:endParaRPr>
        </a:p>
      </dgm:t>
    </dgm:pt>
    <dgm:pt modelId="{3AFB07C4-F6CC-44DF-A609-C72097409F41}" type="sibTrans" cxnId="{49B8C882-7A99-4651-A953-D2D03F77CB71}">
      <dgm:prSet/>
      <dgm:spPr/>
      <dgm:t>
        <a:bodyPr/>
        <a:lstStyle/>
        <a:p>
          <a:endParaRPr lang="en-GB" sz="1100">
            <a:solidFill>
              <a:schemeClr val="tx1"/>
            </a:solidFill>
          </a:endParaRPr>
        </a:p>
      </dgm:t>
    </dgm:pt>
    <dgm:pt modelId="{B9A57DAB-0D37-48A0-9D26-C0435B8AA11E}">
      <dgm:prSet custT="1"/>
      <dgm:spPr>
        <a:solidFill>
          <a:schemeClr val="accent2">
            <a:lumMod val="40000"/>
            <a:lumOff val="60000"/>
          </a:schemeClr>
        </a:solidFill>
      </dgm:spPr>
      <dgm:t>
        <a:bodyPr/>
        <a:lstStyle/>
        <a:p>
          <a:pPr>
            <a:buNone/>
          </a:pPr>
          <a:r>
            <a:rPr lang="en-GB" sz="1400" dirty="0">
              <a:solidFill>
                <a:schemeClr val="tx1"/>
              </a:solidFill>
              <a:latin typeface="Aptos" panose="020B0004020202020204" pitchFamily="34" charset="0"/>
            </a:rPr>
            <a:t>Focus on strengthening </a:t>
          </a:r>
          <a:r>
            <a:rPr lang="en-GB" sz="1400" b="1" dirty="0">
              <a:solidFill>
                <a:schemeClr val="tx1"/>
              </a:solidFill>
              <a:latin typeface="Aptos" panose="020B0004020202020204" pitchFamily="34" charset="0"/>
            </a:rPr>
            <a:t>practitioner confidence</a:t>
          </a:r>
          <a:r>
            <a:rPr lang="en-GB" sz="1400" dirty="0">
              <a:solidFill>
                <a:schemeClr val="tx1"/>
              </a:solidFill>
              <a:latin typeface="Aptos" panose="020B0004020202020204" pitchFamily="34" charset="0"/>
            </a:rPr>
            <a:t>, in relation to identification and response to child sexual abuse and harmful sexual behaviours, through ongoing multi‑agency learning and training activity.</a:t>
          </a:r>
        </a:p>
      </dgm:t>
    </dgm:pt>
    <dgm:pt modelId="{A6679EB2-1256-4B6F-B9D5-152B3494A7C7}" type="parTrans" cxnId="{8D13784B-0750-41A3-A2B4-0A97D2E06009}">
      <dgm:prSet/>
      <dgm:spPr/>
      <dgm:t>
        <a:bodyPr/>
        <a:lstStyle/>
        <a:p>
          <a:endParaRPr lang="en-GB" sz="1100">
            <a:solidFill>
              <a:schemeClr val="tx1"/>
            </a:solidFill>
          </a:endParaRPr>
        </a:p>
      </dgm:t>
    </dgm:pt>
    <dgm:pt modelId="{4EB07D85-B292-483A-B1DC-26A888751193}" type="sibTrans" cxnId="{8D13784B-0750-41A3-A2B4-0A97D2E06009}">
      <dgm:prSet/>
      <dgm:spPr/>
      <dgm:t>
        <a:bodyPr/>
        <a:lstStyle/>
        <a:p>
          <a:endParaRPr lang="en-GB" sz="1100">
            <a:solidFill>
              <a:schemeClr val="tx1"/>
            </a:solidFill>
          </a:endParaRPr>
        </a:p>
      </dgm:t>
    </dgm:pt>
    <dgm:pt modelId="{77EB5865-A631-413C-BAAF-150B744F617B}" type="pres">
      <dgm:prSet presAssocID="{00444F6D-CA54-4462-BFE8-6515F69CE4D8}" presName="Name0" presStyleCnt="0">
        <dgm:presLayoutVars>
          <dgm:chMax val="7"/>
          <dgm:chPref val="7"/>
          <dgm:dir/>
        </dgm:presLayoutVars>
      </dgm:prSet>
      <dgm:spPr/>
    </dgm:pt>
    <dgm:pt modelId="{B06D7F08-CC76-4ABC-ADF6-C1806F6455D3}" type="pres">
      <dgm:prSet presAssocID="{00444F6D-CA54-4462-BFE8-6515F69CE4D8}" presName="Name1" presStyleCnt="0"/>
      <dgm:spPr/>
    </dgm:pt>
    <dgm:pt modelId="{D2CED3F6-8AA6-478F-A51B-AC954DDE37F0}" type="pres">
      <dgm:prSet presAssocID="{00444F6D-CA54-4462-BFE8-6515F69CE4D8}" presName="cycle" presStyleCnt="0"/>
      <dgm:spPr/>
    </dgm:pt>
    <dgm:pt modelId="{9BDC83DA-827E-4980-9BC1-78F021EF51BD}" type="pres">
      <dgm:prSet presAssocID="{00444F6D-CA54-4462-BFE8-6515F69CE4D8}" presName="srcNode" presStyleLbl="node1" presStyleIdx="0" presStyleCnt="4"/>
      <dgm:spPr/>
    </dgm:pt>
    <dgm:pt modelId="{69634CD8-0295-46F2-A48D-AA7E5EF16F77}" type="pres">
      <dgm:prSet presAssocID="{00444F6D-CA54-4462-BFE8-6515F69CE4D8}" presName="conn" presStyleLbl="parChTrans1D2" presStyleIdx="0" presStyleCnt="1"/>
      <dgm:spPr/>
    </dgm:pt>
    <dgm:pt modelId="{8738B0F1-50BE-47BC-BC79-A412D67352AE}" type="pres">
      <dgm:prSet presAssocID="{00444F6D-CA54-4462-BFE8-6515F69CE4D8}" presName="extraNode" presStyleLbl="node1" presStyleIdx="0" presStyleCnt="4"/>
      <dgm:spPr/>
    </dgm:pt>
    <dgm:pt modelId="{E3321F55-36AF-4872-9140-D550152C43C1}" type="pres">
      <dgm:prSet presAssocID="{00444F6D-CA54-4462-BFE8-6515F69CE4D8}" presName="dstNode" presStyleLbl="node1" presStyleIdx="0" presStyleCnt="4"/>
      <dgm:spPr/>
    </dgm:pt>
    <dgm:pt modelId="{0878EA17-4BC7-4761-A32B-82EBB6772556}" type="pres">
      <dgm:prSet presAssocID="{BF2714C8-1868-4AC6-96BF-0A0174353BB0}" presName="text_1" presStyleLbl="node1" presStyleIdx="0" presStyleCnt="4" custScaleY="167230" custLinFactNeighborY="-9684">
        <dgm:presLayoutVars>
          <dgm:bulletEnabled val="1"/>
        </dgm:presLayoutVars>
      </dgm:prSet>
      <dgm:spPr/>
    </dgm:pt>
    <dgm:pt modelId="{9949537B-3C78-4435-A1D7-FC8D96CCA9EA}" type="pres">
      <dgm:prSet presAssocID="{BF2714C8-1868-4AC6-96BF-0A0174353BB0}" presName="accent_1" presStyleCnt="0"/>
      <dgm:spPr/>
    </dgm:pt>
    <dgm:pt modelId="{1DA621B8-61C0-4F6F-B994-B3CFEF49D3C8}" type="pres">
      <dgm:prSet presAssocID="{BF2714C8-1868-4AC6-96BF-0A0174353BB0}" presName="accentRepeatNode" presStyleLbl="solidFgAcc1" presStyleIdx="0" presStyleCnt="4" custLinFactNeighborY="-7746"/>
      <dgm:spPr/>
    </dgm:pt>
    <dgm:pt modelId="{59415B42-0281-4239-820C-FA6BF96DE75B}" type="pres">
      <dgm:prSet presAssocID="{0E778608-CA13-4BB9-838F-7F82B4BE482B}" presName="text_2" presStyleLbl="node1" presStyleIdx="1" presStyleCnt="4" custLinFactNeighborX="148" custLinFactNeighborY="1618">
        <dgm:presLayoutVars>
          <dgm:bulletEnabled val="1"/>
        </dgm:presLayoutVars>
      </dgm:prSet>
      <dgm:spPr/>
    </dgm:pt>
    <dgm:pt modelId="{7D577C4C-1A79-4C22-84CD-7FF03D15E70D}" type="pres">
      <dgm:prSet presAssocID="{0E778608-CA13-4BB9-838F-7F82B4BE482B}" presName="accent_2" presStyleCnt="0"/>
      <dgm:spPr/>
    </dgm:pt>
    <dgm:pt modelId="{6EDBF81E-AE53-4570-8A9E-F59BE17A2572}" type="pres">
      <dgm:prSet presAssocID="{0E778608-CA13-4BB9-838F-7F82B4BE482B}" presName="accentRepeatNode" presStyleLbl="solidFgAcc1" presStyleIdx="1" presStyleCnt="4" custLinFactNeighborY="-2095"/>
      <dgm:spPr/>
    </dgm:pt>
    <dgm:pt modelId="{7AEB64E4-10A7-4CC2-BB8D-F27CA344A0F1}" type="pres">
      <dgm:prSet presAssocID="{BCAC3FCB-5CEB-4FBA-BC09-C3639E9B07B5}" presName="text_3" presStyleLbl="node1" presStyleIdx="2" presStyleCnt="4">
        <dgm:presLayoutVars>
          <dgm:bulletEnabled val="1"/>
        </dgm:presLayoutVars>
      </dgm:prSet>
      <dgm:spPr/>
    </dgm:pt>
    <dgm:pt modelId="{F401FDF5-B2B0-40A5-981C-05D862C64399}" type="pres">
      <dgm:prSet presAssocID="{BCAC3FCB-5CEB-4FBA-BC09-C3639E9B07B5}" presName="accent_3" presStyleCnt="0"/>
      <dgm:spPr/>
    </dgm:pt>
    <dgm:pt modelId="{52009530-22D5-4A31-B430-66C8325D34B5}" type="pres">
      <dgm:prSet presAssocID="{BCAC3FCB-5CEB-4FBA-BC09-C3639E9B07B5}" presName="accentRepeatNode" presStyleLbl="solidFgAcc1" presStyleIdx="2" presStyleCnt="4" custLinFactNeighborY="12536"/>
      <dgm:spPr/>
    </dgm:pt>
    <dgm:pt modelId="{644DDA7C-7ACE-4963-A866-05D112E7FECF}" type="pres">
      <dgm:prSet presAssocID="{B9A57DAB-0D37-48A0-9D26-C0435B8AA11E}" presName="text_4" presStyleLbl="node1" presStyleIdx="3" presStyleCnt="4">
        <dgm:presLayoutVars>
          <dgm:bulletEnabled val="1"/>
        </dgm:presLayoutVars>
      </dgm:prSet>
      <dgm:spPr/>
    </dgm:pt>
    <dgm:pt modelId="{9E67638F-DA8C-4E8D-9BFF-7BC7B9221CC5}" type="pres">
      <dgm:prSet presAssocID="{B9A57DAB-0D37-48A0-9D26-C0435B8AA11E}" presName="accent_4" presStyleCnt="0"/>
      <dgm:spPr/>
    </dgm:pt>
    <dgm:pt modelId="{35AA0D17-9884-4DCC-877D-787F17421B44}" type="pres">
      <dgm:prSet presAssocID="{B9A57DAB-0D37-48A0-9D26-C0435B8AA11E}" presName="accentRepeatNode" presStyleLbl="solidFgAcc1" presStyleIdx="3" presStyleCnt="4" custLinFactNeighborY="6033"/>
      <dgm:spPr/>
    </dgm:pt>
  </dgm:ptLst>
  <dgm:cxnLst>
    <dgm:cxn modelId="{6CC01032-C5B9-4B2A-8AC8-FCEFE7997892}" type="presOf" srcId="{0E778608-CA13-4BB9-838F-7F82B4BE482B}" destId="{59415B42-0281-4239-820C-FA6BF96DE75B}" srcOrd="0" destOrd="0" presId="urn:microsoft.com/office/officeart/2008/layout/VerticalCurvedList"/>
    <dgm:cxn modelId="{2128C43B-C2DB-4DAB-A790-1F8D2C306CF0}" srcId="{00444F6D-CA54-4462-BFE8-6515F69CE4D8}" destId="{BF2714C8-1868-4AC6-96BF-0A0174353BB0}" srcOrd="0" destOrd="0" parTransId="{A153A0C7-D924-4315-B6BF-7ACC20DF7DD2}" sibTransId="{80E934FE-FE21-46D6-858A-9EA6B5E3E2A0}"/>
    <dgm:cxn modelId="{64C16640-FCA8-4213-BF5C-2446B6B19900}" type="presOf" srcId="{B9A57DAB-0D37-48A0-9D26-C0435B8AA11E}" destId="{644DDA7C-7ACE-4963-A866-05D112E7FECF}" srcOrd="0" destOrd="0" presId="urn:microsoft.com/office/officeart/2008/layout/VerticalCurvedList"/>
    <dgm:cxn modelId="{8D13784B-0750-41A3-A2B4-0A97D2E06009}" srcId="{00444F6D-CA54-4462-BFE8-6515F69CE4D8}" destId="{B9A57DAB-0D37-48A0-9D26-C0435B8AA11E}" srcOrd="3" destOrd="0" parTransId="{A6679EB2-1256-4B6F-B9D5-152B3494A7C7}" sibTransId="{4EB07D85-B292-483A-B1DC-26A888751193}"/>
    <dgm:cxn modelId="{9869BA4C-87FD-4FCB-85A3-35BF303E914F}" type="presOf" srcId="{80E934FE-FE21-46D6-858A-9EA6B5E3E2A0}" destId="{69634CD8-0295-46F2-A48D-AA7E5EF16F77}" srcOrd="0" destOrd="0" presId="urn:microsoft.com/office/officeart/2008/layout/VerticalCurvedList"/>
    <dgm:cxn modelId="{D30FF073-E754-4AE9-8A86-140D025D25AD}" type="presOf" srcId="{BCAC3FCB-5CEB-4FBA-BC09-C3639E9B07B5}" destId="{7AEB64E4-10A7-4CC2-BB8D-F27CA344A0F1}" srcOrd="0" destOrd="0" presId="urn:microsoft.com/office/officeart/2008/layout/VerticalCurvedList"/>
    <dgm:cxn modelId="{49B8C882-7A99-4651-A953-D2D03F77CB71}" srcId="{00444F6D-CA54-4462-BFE8-6515F69CE4D8}" destId="{BCAC3FCB-5CEB-4FBA-BC09-C3639E9B07B5}" srcOrd="2" destOrd="0" parTransId="{0B989837-8BE2-4135-8B3E-348949B896C4}" sibTransId="{3AFB07C4-F6CC-44DF-A609-C72097409F41}"/>
    <dgm:cxn modelId="{9B5E8085-CEC4-48ED-B0E7-595188A91A8A}" type="presOf" srcId="{BF2714C8-1868-4AC6-96BF-0A0174353BB0}" destId="{0878EA17-4BC7-4761-A32B-82EBB6772556}" srcOrd="0" destOrd="0" presId="urn:microsoft.com/office/officeart/2008/layout/VerticalCurvedList"/>
    <dgm:cxn modelId="{914F6DB9-285F-49EA-9AEC-C55AA9AFF51D}" type="presOf" srcId="{00444F6D-CA54-4462-BFE8-6515F69CE4D8}" destId="{77EB5865-A631-413C-BAAF-150B744F617B}" srcOrd="0" destOrd="0" presId="urn:microsoft.com/office/officeart/2008/layout/VerticalCurvedList"/>
    <dgm:cxn modelId="{436392D1-F346-422E-BC00-EDBE98D45F5A}" srcId="{00444F6D-CA54-4462-BFE8-6515F69CE4D8}" destId="{0E778608-CA13-4BB9-838F-7F82B4BE482B}" srcOrd="1" destOrd="0" parTransId="{50AA5E24-BEB8-4525-93C1-8CB0E9E37004}" sibTransId="{F1FF2E1E-4E76-4AC9-B715-50F507BB2319}"/>
    <dgm:cxn modelId="{B9C2358E-C015-42B0-8FA3-439F80E6B26F}" type="presParOf" srcId="{77EB5865-A631-413C-BAAF-150B744F617B}" destId="{B06D7F08-CC76-4ABC-ADF6-C1806F6455D3}" srcOrd="0" destOrd="0" presId="urn:microsoft.com/office/officeart/2008/layout/VerticalCurvedList"/>
    <dgm:cxn modelId="{F2EC47FE-B96D-4685-88FE-18BA7823E05D}" type="presParOf" srcId="{B06D7F08-CC76-4ABC-ADF6-C1806F6455D3}" destId="{D2CED3F6-8AA6-478F-A51B-AC954DDE37F0}" srcOrd="0" destOrd="0" presId="urn:microsoft.com/office/officeart/2008/layout/VerticalCurvedList"/>
    <dgm:cxn modelId="{DA0D42BF-C663-446F-9DCA-000AC4F9CDB6}" type="presParOf" srcId="{D2CED3F6-8AA6-478F-A51B-AC954DDE37F0}" destId="{9BDC83DA-827E-4980-9BC1-78F021EF51BD}" srcOrd="0" destOrd="0" presId="urn:microsoft.com/office/officeart/2008/layout/VerticalCurvedList"/>
    <dgm:cxn modelId="{8E2C418B-1C6D-45F8-8CF6-532D5F1338B8}" type="presParOf" srcId="{D2CED3F6-8AA6-478F-A51B-AC954DDE37F0}" destId="{69634CD8-0295-46F2-A48D-AA7E5EF16F77}" srcOrd="1" destOrd="0" presId="urn:microsoft.com/office/officeart/2008/layout/VerticalCurvedList"/>
    <dgm:cxn modelId="{3544D6D2-9AA5-47C8-A3C1-185792C1BB98}" type="presParOf" srcId="{D2CED3F6-8AA6-478F-A51B-AC954DDE37F0}" destId="{8738B0F1-50BE-47BC-BC79-A412D67352AE}" srcOrd="2" destOrd="0" presId="urn:microsoft.com/office/officeart/2008/layout/VerticalCurvedList"/>
    <dgm:cxn modelId="{01DAD016-92A5-47E8-8926-C143C324E01A}" type="presParOf" srcId="{D2CED3F6-8AA6-478F-A51B-AC954DDE37F0}" destId="{E3321F55-36AF-4872-9140-D550152C43C1}" srcOrd="3" destOrd="0" presId="urn:microsoft.com/office/officeart/2008/layout/VerticalCurvedList"/>
    <dgm:cxn modelId="{DE8AE07E-8816-4FF7-B3F0-48D7F873729E}" type="presParOf" srcId="{B06D7F08-CC76-4ABC-ADF6-C1806F6455D3}" destId="{0878EA17-4BC7-4761-A32B-82EBB6772556}" srcOrd="1" destOrd="0" presId="urn:microsoft.com/office/officeart/2008/layout/VerticalCurvedList"/>
    <dgm:cxn modelId="{6B05CC79-05F0-4162-AE37-061B06977F09}" type="presParOf" srcId="{B06D7F08-CC76-4ABC-ADF6-C1806F6455D3}" destId="{9949537B-3C78-4435-A1D7-FC8D96CCA9EA}" srcOrd="2" destOrd="0" presId="urn:microsoft.com/office/officeart/2008/layout/VerticalCurvedList"/>
    <dgm:cxn modelId="{545CA74E-0E08-4DEF-A75D-A75B35FF0BD2}" type="presParOf" srcId="{9949537B-3C78-4435-A1D7-FC8D96CCA9EA}" destId="{1DA621B8-61C0-4F6F-B994-B3CFEF49D3C8}" srcOrd="0" destOrd="0" presId="urn:microsoft.com/office/officeart/2008/layout/VerticalCurvedList"/>
    <dgm:cxn modelId="{48820546-3516-4CDD-81C1-2956C55D823A}" type="presParOf" srcId="{B06D7F08-CC76-4ABC-ADF6-C1806F6455D3}" destId="{59415B42-0281-4239-820C-FA6BF96DE75B}" srcOrd="3" destOrd="0" presId="urn:microsoft.com/office/officeart/2008/layout/VerticalCurvedList"/>
    <dgm:cxn modelId="{17E4F637-CAA9-4576-9E6D-5BE7E0D238C9}" type="presParOf" srcId="{B06D7F08-CC76-4ABC-ADF6-C1806F6455D3}" destId="{7D577C4C-1A79-4C22-84CD-7FF03D15E70D}" srcOrd="4" destOrd="0" presId="urn:microsoft.com/office/officeart/2008/layout/VerticalCurvedList"/>
    <dgm:cxn modelId="{E3D33A22-4B10-4CF1-A5FB-4AAAEEEA0F8D}" type="presParOf" srcId="{7D577C4C-1A79-4C22-84CD-7FF03D15E70D}" destId="{6EDBF81E-AE53-4570-8A9E-F59BE17A2572}" srcOrd="0" destOrd="0" presId="urn:microsoft.com/office/officeart/2008/layout/VerticalCurvedList"/>
    <dgm:cxn modelId="{DD31B301-116B-405C-943A-8D4F21FD20C2}" type="presParOf" srcId="{B06D7F08-CC76-4ABC-ADF6-C1806F6455D3}" destId="{7AEB64E4-10A7-4CC2-BB8D-F27CA344A0F1}" srcOrd="5" destOrd="0" presId="urn:microsoft.com/office/officeart/2008/layout/VerticalCurvedList"/>
    <dgm:cxn modelId="{B6419153-2DD0-4FD8-9600-9A70E00A6B51}" type="presParOf" srcId="{B06D7F08-CC76-4ABC-ADF6-C1806F6455D3}" destId="{F401FDF5-B2B0-40A5-981C-05D862C64399}" srcOrd="6" destOrd="0" presId="urn:microsoft.com/office/officeart/2008/layout/VerticalCurvedList"/>
    <dgm:cxn modelId="{46BE160C-4A8A-4D5B-BB0B-7584EE40B68E}" type="presParOf" srcId="{F401FDF5-B2B0-40A5-981C-05D862C64399}" destId="{52009530-22D5-4A31-B430-66C8325D34B5}" srcOrd="0" destOrd="0" presId="urn:microsoft.com/office/officeart/2008/layout/VerticalCurvedList"/>
    <dgm:cxn modelId="{C841098A-0737-4349-9AAE-8B43F66BA20F}" type="presParOf" srcId="{B06D7F08-CC76-4ABC-ADF6-C1806F6455D3}" destId="{644DDA7C-7ACE-4963-A866-05D112E7FECF}" srcOrd="7" destOrd="0" presId="urn:microsoft.com/office/officeart/2008/layout/VerticalCurvedList"/>
    <dgm:cxn modelId="{1A8EFBA8-DED3-4993-B9C6-85E720CC4304}" type="presParOf" srcId="{B06D7F08-CC76-4ABC-ADF6-C1806F6455D3}" destId="{9E67638F-DA8C-4E8D-9BFF-7BC7B9221CC5}" srcOrd="8" destOrd="0" presId="urn:microsoft.com/office/officeart/2008/layout/VerticalCurvedList"/>
    <dgm:cxn modelId="{7A20693D-7EB0-4A61-AE49-FF9F719D3076}" type="presParOf" srcId="{9E67638F-DA8C-4E8D-9BFF-7BC7B9221CC5}" destId="{35AA0D17-9884-4DCC-877D-787F17421B44}"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E3317F4-5FE2-4C19-8FD1-884F858BDCB6}"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GB"/>
        </a:p>
      </dgm:t>
    </dgm:pt>
    <dgm:pt modelId="{C35F656F-E98B-4145-92ED-64EC6E53FBC3}">
      <dgm:prSet phldrT="[Text]" custT="1"/>
      <dgm:spPr>
        <a:solidFill>
          <a:schemeClr val="accent2">
            <a:lumMod val="40000"/>
            <a:lumOff val="60000"/>
          </a:schemeClr>
        </a:solidFill>
      </dgm:spPr>
      <dgm:t>
        <a:bodyPr/>
        <a:lstStyle/>
        <a:p>
          <a:pPr>
            <a:buNone/>
          </a:pPr>
          <a:r>
            <a:rPr lang="en-AU" sz="1200" dirty="0">
              <a:solidFill>
                <a:schemeClr val="bg1"/>
              </a:solidFill>
              <a:latin typeface="Aptos" panose="020B0004020202020204" pitchFamily="34" charset="0"/>
            </a:rPr>
            <a:t>A short video has been recorded to share our practice in Cheshire East in the new DFE Attendance toolkit for Local Authorities. A further focus on this was shared with LA’s nationally as part of a toolkit action learning set.</a:t>
          </a:r>
          <a:endParaRPr lang="en-GB" sz="1200" dirty="0">
            <a:solidFill>
              <a:schemeClr val="bg1"/>
            </a:solidFill>
            <a:latin typeface="Aptos" panose="020B0004020202020204" pitchFamily="34" charset="0"/>
          </a:endParaRPr>
        </a:p>
      </dgm:t>
    </dgm:pt>
    <dgm:pt modelId="{489A9DFB-0583-4157-9C8B-A92B75471918}" type="parTrans" cxnId="{6665FBD4-704F-44BA-BCED-DD5774B9FFFF}">
      <dgm:prSet/>
      <dgm:spPr/>
      <dgm:t>
        <a:bodyPr/>
        <a:lstStyle/>
        <a:p>
          <a:endParaRPr lang="en-GB" sz="1100">
            <a:solidFill>
              <a:schemeClr val="tx1"/>
            </a:solidFill>
          </a:endParaRPr>
        </a:p>
      </dgm:t>
    </dgm:pt>
    <dgm:pt modelId="{64ED77A3-2EB4-41FF-9E93-ED5398D92EC7}" type="sibTrans" cxnId="{6665FBD4-704F-44BA-BCED-DD5774B9FFFF}">
      <dgm:prSet/>
      <dgm:spPr/>
      <dgm:t>
        <a:bodyPr/>
        <a:lstStyle/>
        <a:p>
          <a:endParaRPr lang="en-GB" sz="1100">
            <a:solidFill>
              <a:schemeClr val="tx1"/>
            </a:solidFill>
          </a:endParaRPr>
        </a:p>
      </dgm:t>
    </dgm:pt>
    <dgm:pt modelId="{512F5BFB-E87A-4BFE-88FA-B83915AF422E}">
      <dgm:prSet custT="1"/>
      <dgm:spPr>
        <a:solidFill>
          <a:schemeClr val="accent3">
            <a:lumMod val="20000"/>
            <a:lumOff val="80000"/>
          </a:schemeClr>
        </a:solidFill>
      </dgm:spPr>
      <dgm:t>
        <a:bodyPr/>
        <a:lstStyle/>
        <a:p>
          <a:pPr>
            <a:buNone/>
          </a:pPr>
          <a:r>
            <a:rPr lang="en-AU" sz="1200" dirty="0">
              <a:solidFill>
                <a:schemeClr val="bg1"/>
              </a:solidFill>
              <a:latin typeface="Aptos" panose="020B0004020202020204" pitchFamily="34" charset="0"/>
            </a:rPr>
            <a:t>Vital signs attendance report card under scrutiny in the Improvement Board shares persistent absence concerns for vulnerable children on assessment and plans. </a:t>
          </a:r>
          <a:endParaRPr lang="en-GB" sz="1200" dirty="0">
            <a:solidFill>
              <a:schemeClr val="bg1"/>
            </a:solidFill>
            <a:latin typeface="Aptos" panose="020B0004020202020204" pitchFamily="34" charset="0"/>
            <a:ea typeface="Calibri"/>
            <a:cs typeface="Calibri"/>
          </a:endParaRPr>
        </a:p>
      </dgm:t>
    </dgm:pt>
    <dgm:pt modelId="{FEF2C5CC-13B3-47AB-86FE-573BC5C1A552}" type="parTrans" cxnId="{97DBF1D6-3136-4993-A16B-0843F77052E3}">
      <dgm:prSet/>
      <dgm:spPr/>
      <dgm:t>
        <a:bodyPr/>
        <a:lstStyle/>
        <a:p>
          <a:endParaRPr lang="en-GB" sz="1100">
            <a:solidFill>
              <a:schemeClr val="tx1"/>
            </a:solidFill>
          </a:endParaRPr>
        </a:p>
      </dgm:t>
    </dgm:pt>
    <dgm:pt modelId="{98947B61-54D0-412C-B0E2-5A094F370C97}" type="sibTrans" cxnId="{97DBF1D6-3136-4993-A16B-0843F77052E3}">
      <dgm:prSet/>
      <dgm:spPr/>
      <dgm:t>
        <a:bodyPr/>
        <a:lstStyle/>
        <a:p>
          <a:endParaRPr lang="en-GB" sz="1100">
            <a:solidFill>
              <a:schemeClr val="tx1"/>
            </a:solidFill>
          </a:endParaRPr>
        </a:p>
      </dgm:t>
    </dgm:pt>
    <dgm:pt modelId="{06906A71-3E3B-4CAC-8664-34998A066243}">
      <dgm:prSet custT="1"/>
      <dgm:spPr>
        <a:solidFill>
          <a:schemeClr val="accent4">
            <a:lumMod val="20000"/>
            <a:lumOff val="80000"/>
          </a:schemeClr>
        </a:solidFill>
      </dgm:spPr>
      <dgm:t>
        <a:bodyPr/>
        <a:lstStyle/>
        <a:p>
          <a:r>
            <a:rPr lang="en-AU" sz="1200" dirty="0">
              <a:solidFill>
                <a:schemeClr val="bg1"/>
              </a:solidFill>
              <a:latin typeface="Aptos" panose="020B0004020202020204" pitchFamily="34" charset="0"/>
            </a:rPr>
            <a:t>Crewe police seeking community feedback on supporting children to attend school, following an increase anti-social behaviour. </a:t>
          </a:r>
          <a:endParaRPr lang="en-GB" sz="1200" dirty="0">
            <a:solidFill>
              <a:schemeClr val="bg1"/>
            </a:solidFill>
            <a:latin typeface="Aptos" panose="020B0004020202020204" pitchFamily="34" charset="0"/>
            <a:ea typeface="Calibri"/>
            <a:cs typeface="Calibri"/>
          </a:endParaRPr>
        </a:p>
      </dgm:t>
    </dgm:pt>
    <dgm:pt modelId="{921EB787-AEC1-43B3-8DC0-9D195392E75B}" type="parTrans" cxnId="{8A9763C7-E610-4422-A8D2-4C7B15E6C143}">
      <dgm:prSet/>
      <dgm:spPr/>
      <dgm:t>
        <a:bodyPr/>
        <a:lstStyle/>
        <a:p>
          <a:endParaRPr lang="en-GB" sz="1100">
            <a:solidFill>
              <a:schemeClr val="tx1"/>
            </a:solidFill>
          </a:endParaRPr>
        </a:p>
      </dgm:t>
    </dgm:pt>
    <dgm:pt modelId="{6AD849A0-CAF9-48AE-B26D-D1A75B0AFDB5}" type="sibTrans" cxnId="{8A9763C7-E610-4422-A8D2-4C7B15E6C143}">
      <dgm:prSet/>
      <dgm:spPr/>
      <dgm:t>
        <a:bodyPr/>
        <a:lstStyle/>
        <a:p>
          <a:endParaRPr lang="en-GB" sz="1100">
            <a:solidFill>
              <a:schemeClr val="tx1"/>
            </a:solidFill>
          </a:endParaRPr>
        </a:p>
      </dgm:t>
    </dgm:pt>
    <dgm:pt modelId="{A5133091-1AEB-47FD-AE45-D296F9ECB4D9}">
      <dgm:prSet phldrT="[Text]"/>
      <dgm:spPr/>
      <dgm:t>
        <a:bodyPr/>
        <a:lstStyle/>
        <a:p>
          <a:pPr>
            <a:buFont typeface="Symbol" panose="05050102010706020507" pitchFamily="18" charset="2"/>
            <a:buChar char=""/>
          </a:pPr>
          <a:r>
            <a:rPr lang="en-AU" dirty="0">
              <a:latin typeface="Aptos" panose="020B0004020202020204" pitchFamily="34" charset="0"/>
            </a:rPr>
            <a:t>Education data shared and scrutinised in CESCP scorecard</a:t>
          </a:r>
          <a:endParaRPr lang="en-GB" dirty="0">
            <a:latin typeface="Aptos" panose="020B0004020202020204" pitchFamily="34" charset="0"/>
          </a:endParaRPr>
        </a:p>
      </dgm:t>
    </dgm:pt>
    <dgm:pt modelId="{B40569EA-BCEE-492D-8415-6BD077638612}" type="parTrans" cxnId="{57F07BE1-3CCD-4D9B-B6E4-A9CA3A0A3087}">
      <dgm:prSet/>
      <dgm:spPr/>
      <dgm:t>
        <a:bodyPr/>
        <a:lstStyle/>
        <a:p>
          <a:endParaRPr lang="en-GB"/>
        </a:p>
      </dgm:t>
    </dgm:pt>
    <dgm:pt modelId="{1750E042-508B-4664-AF29-78BEC7D7B249}" type="sibTrans" cxnId="{57F07BE1-3CCD-4D9B-B6E4-A9CA3A0A3087}">
      <dgm:prSet/>
      <dgm:spPr/>
      <dgm:t>
        <a:bodyPr/>
        <a:lstStyle/>
        <a:p>
          <a:endParaRPr lang="en-GB"/>
        </a:p>
      </dgm:t>
    </dgm:pt>
    <dgm:pt modelId="{D688DEF4-D1CB-47D2-9441-72BDB7092360}">
      <dgm:prSet phldrT="[Text]"/>
      <dgm:spPr/>
      <dgm:t>
        <a:bodyPr/>
        <a:lstStyle/>
        <a:p>
          <a:pPr>
            <a:buFont typeface="Symbol" panose="05050102010706020507" pitchFamily="18" charset="2"/>
            <a:buChar char=""/>
          </a:pPr>
          <a:r>
            <a:rPr lang="en-AU" dirty="0"/>
            <a:t>Safeguarding children's partnership training covering education as a protective factor in termly child protection training and with spotlight sessions on attendance, elective home education, tuition and admissions.</a:t>
          </a:r>
          <a:endParaRPr lang="en-GB" dirty="0"/>
        </a:p>
      </dgm:t>
    </dgm:pt>
    <dgm:pt modelId="{95BC5A5E-B359-4671-BBE3-8CA70E709A06}" type="parTrans" cxnId="{5CCF6BDA-96C6-4DC0-8F8E-072D3CB4D086}">
      <dgm:prSet/>
      <dgm:spPr/>
      <dgm:t>
        <a:bodyPr/>
        <a:lstStyle/>
        <a:p>
          <a:endParaRPr lang="en-GB"/>
        </a:p>
      </dgm:t>
    </dgm:pt>
    <dgm:pt modelId="{26A31F83-1568-444E-96BA-4DD473AF325B}" type="sibTrans" cxnId="{5CCF6BDA-96C6-4DC0-8F8E-072D3CB4D086}">
      <dgm:prSet/>
      <dgm:spPr/>
      <dgm:t>
        <a:bodyPr/>
        <a:lstStyle/>
        <a:p>
          <a:endParaRPr lang="en-GB"/>
        </a:p>
      </dgm:t>
    </dgm:pt>
    <dgm:pt modelId="{DD6CB591-3A9F-4328-8152-A515AAEE17E3}">
      <dgm:prSet phldrT="[Text]"/>
      <dgm:spPr/>
      <dgm:t>
        <a:bodyPr/>
        <a:lstStyle/>
        <a:p>
          <a:pPr>
            <a:buFont typeface="Symbol" panose="05050102010706020507" pitchFamily="18" charset="2"/>
            <a:buChar char=""/>
          </a:pPr>
          <a:r>
            <a:rPr lang="en-AU" dirty="0"/>
            <a:t>Safeguarding children's partnership training covering education as a protective factor in termly child protection training and with spotlight sessions on attendance, elective home education, tuition and admissions.</a:t>
          </a:r>
          <a:endParaRPr lang="en-GB" dirty="0"/>
        </a:p>
      </dgm:t>
    </dgm:pt>
    <dgm:pt modelId="{5BB83EDB-03C7-4220-8785-02071CA38F88}" type="parTrans" cxnId="{1B5DB34A-25AD-40F1-935D-35B3B6F966D5}">
      <dgm:prSet/>
      <dgm:spPr/>
      <dgm:t>
        <a:bodyPr/>
        <a:lstStyle/>
        <a:p>
          <a:endParaRPr lang="en-GB"/>
        </a:p>
      </dgm:t>
    </dgm:pt>
    <dgm:pt modelId="{F1A6639D-C1F8-4717-87B8-4839AE4CDD7B}" type="sibTrans" cxnId="{1B5DB34A-25AD-40F1-935D-35B3B6F966D5}">
      <dgm:prSet/>
      <dgm:spPr/>
      <dgm:t>
        <a:bodyPr/>
        <a:lstStyle/>
        <a:p>
          <a:endParaRPr lang="en-GB"/>
        </a:p>
      </dgm:t>
    </dgm:pt>
    <dgm:pt modelId="{8DFE2743-83FC-4E71-BB5C-39692E942B7D}">
      <dgm:prSet phldrT="[Text]"/>
      <dgm:spPr/>
      <dgm:t>
        <a:bodyPr/>
        <a:lstStyle/>
        <a:p>
          <a:pPr>
            <a:buFont typeface="Symbol" panose="05050102010706020507" pitchFamily="18" charset="2"/>
            <a:buChar char=""/>
          </a:pPr>
          <a:r>
            <a:rPr lang="en-AU" dirty="0"/>
            <a:t>Ongoing regular Education as a protective factor roadshows (Governors Conference Oct 2025, Healthy Young Minds Conference November 2025)</a:t>
          </a:r>
          <a:endParaRPr lang="en-GB" dirty="0"/>
        </a:p>
      </dgm:t>
    </dgm:pt>
    <dgm:pt modelId="{DC876934-1558-4472-A24E-D49F4220A8E8}" type="parTrans" cxnId="{6D177DDC-1673-4F70-8ACB-C599B6E95CCC}">
      <dgm:prSet/>
      <dgm:spPr/>
      <dgm:t>
        <a:bodyPr/>
        <a:lstStyle/>
        <a:p>
          <a:endParaRPr lang="en-GB"/>
        </a:p>
      </dgm:t>
    </dgm:pt>
    <dgm:pt modelId="{14677528-8502-4CDF-918F-527CBF969E26}" type="sibTrans" cxnId="{6D177DDC-1673-4F70-8ACB-C599B6E95CCC}">
      <dgm:prSet/>
      <dgm:spPr/>
      <dgm:t>
        <a:bodyPr/>
        <a:lstStyle/>
        <a:p>
          <a:endParaRPr lang="en-GB"/>
        </a:p>
      </dgm:t>
    </dgm:pt>
    <dgm:pt modelId="{9D2D9314-934B-4E57-8C98-CEF61AB811DC}" type="pres">
      <dgm:prSet presAssocID="{7E3317F4-5FE2-4C19-8FD1-884F858BDCB6}" presName="Name0" presStyleCnt="0">
        <dgm:presLayoutVars>
          <dgm:chMax val="7"/>
          <dgm:chPref val="7"/>
          <dgm:dir/>
        </dgm:presLayoutVars>
      </dgm:prSet>
      <dgm:spPr/>
    </dgm:pt>
    <dgm:pt modelId="{C7F49D00-EFA1-418E-81AF-61BD14FE4898}" type="pres">
      <dgm:prSet presAssocID="{7E3317F4-5FE2-4C19-8FD1-884F858BDCB6}" presName="Name1" presStyleCnt="0"/>
      <dgm:spPr/>
    </dgm:pt>
    <dgm:pt modelId="{099B6028-9C07-4352-9984-D46442D5C9C0}" type="pres">
      <dgm:prSet presAssocID="{7E3317F4-5FE2-4C19-8FD1-884F858BDCB6}" presName="cycle" presStyleCnt="0"/>
      <dgm:spPr/>
    </dgm:pt>
    <dgm:pt modelId="{AC7B48E6-4401-4C28-A87D-7F6B93ED3C21}" type="pres">
      <dgm:prSet presAssocID="{7E3317F4-5FE2-4C19-8FD1-884F858BDCB6}" presName="srcNode" presStyleLbl="node1" presStyleIdx="0" presStyleCnt="7"/>
      <dgm:spPr/>
    </dgm:pt>
    <dgm:pt modelId="{FC22AD84-8BEC-4CB6-8028-9F8E3A1287DA}" type="pres">
      <dgm:prSet presAssocID="{7E3317F4-5FE2-4C19-8FD1-884F858BDCB6}" presName="conn" presStyleLbl="parChTrans1D2" presStyleIdx="0" presStyleCnt="1"/>
      <dgm:spPr/>
    </dgm:pt>
    <dgm:pt modelId="{5CE816FD-2968-4984-9471-BBAEE26E8482}" type="pres">
      <dgm:prSet presAssocID="{7E3317F4-5FE2-4C19-8FD1-884F858BDCB6}" presName="extraNode" presStyleLbl="node1" presStyleIdx="0" presStyleCnt="7"/>
      <dgm:spPr/>
    </dgm:pt>
    <dgm:pt modelId="{5DD3FE9D-A7F0-49C8-B639-9B370C3D874F}" type="pres">
      <dgm:prSet presAssocID="{7E3317F4-5FE2-4C19-8FD1-884F858BDCB6}" presName="dstNode" presStyleLbl="node1" presStyleIdx="0" presStyleCnt="7"/>
      <dgm:spPr/>
    </dgm:pt>
    <dgm:pt modelId="{C3F4B437-EC89-413C-805F-E94C223D14FE}" type="pres">
      <dgm:prSet presAssocID="{C35F656F-E98B-4145-92ED-64EC6E53FBC3}" presName="text_1" presStyleLbl="node1" presStyleIdx="0" presStyleCnt="7" custScaleY="114914">
        <dgm:presLayoutVars>
          <dgm:bulletEnabled val="1"/>
        </dgm:presLayoutVars>
      </dgm:prSet>
      <dgm:spPr/>
    </dgm:pt>
    <dgm:pt modelId="{BBB9E032-FD4C-4B59-8D59-CFF718977A2E}" type="pres">
      <dgm:prSet presAssocID="{C35F656F-E98B-4145-92ED-64EC6E53FBC3}" presName="accent_1" presStyleCnt="0"/>
      <dgm:spPr/>
    </dgm:pt>
    <dgm:pt modelId="{D5715E6A-52C8-474D-9FAA-1A5278EC80F4}" type="pres">
      <dgm:prSet presAssocID="{C35F656F-E98B-4145-92ED-64EC6E53FBC3}" presName="accentRepeatNode" presStyleLbl="solidFgAcc1" presStyleIdx="0" presStyleCnt="7"/>
      <dgm:spPr/>
    </dgm:pt>
    <dgm:pt modelId="{0D153F77-FCDC-4C0B-8DA3-134BD42B163D}" type="pres">
      <dgm:prSet presAssocID="{512F5BFB-E87A-4BFE-88FA-B83915AF422E}" presName="text_2" presStyleLbl="node1" presStyleIdx="1" presStyleCnt="7" custScaleY="124364" custLinFactNeighborY="-12006">
        <dgm:presLayoutVars>
          <dgm:bulletEnabled val="1"/>
        </dgm:presLayoutVars>
      </dgm:prSet>
      <dgm:spPr/>
    </dgm:pt>
    <dgm:pt modelId="{C540D004-E519-4CCA-AA97-37760F7041CF}" type="pres">
      <dgm:prSet presAssocID="{512F5BFB-E87A-4BFE-88FA-B83915AF422E}" presName="accent_2" presStyleCnt="0"/>
      <dgm:spPr/>
    </dgm:pt>
    <dgm:pt modelId="{83203F6B-1B7F-4B8C-94E2-F5B1904ACF52}" type="pres">
      <dgm:prSet presAssocID="{512F5BFB-E87A-4BFE-88FA-B83915AF422E}" presName="accentRepeatNode" presStyleLbl="solidFgAcc1" presStyleIdx="1" presStyleCnt="7" custLinFactNeighborY="-9603"/>
      <dgm:spPr/>
    </dgm:pt>
    <dgm:pt modelId="{00F4D587-C3E0-4A35-BF6C-50CA7D6DF143}" type="pres">
      <dgm:prSet presAssocID="{06906A71-3E3B-4CAC-8664-34998A066243}" presName="text_3" presStyleLbl="node1" presStyleIdx="2" presStyleCnt="7" custScaleY="173837" custLinFactNeighborY="5336">
        <dgm:presLayoutVars>
          <dgm:bulletEnabled val="1"/>
        </dgm:presLayoutVars>
      </dgm:prSet>
      <dgm:spPr/>
    </dgm:pt>
    <dgm:pt modelId="{2E746FCF-83A2-49DB-8697-27FDCE4E61AB}" type="pres">
      <dgm:prSet presAssocID="{06906A71-3E3B-4CAC-8664-34998A066243}" presName="accent_3" presStyleCnt="0"/>
      <dgm:spPr/>
    </dgm:pt>
    <dgm:pt modelId="{573B4B56-2C43-48E1-BE8F-1A9557555C99}" type="pres">
      <dgm:prSet presAssocID="{06906A71-3E3B-4CAC-8664-34998A066243}" presName="accentRepeatNode" presStyleLbl="solidFgAcc1" presStyleIdx="2" presStyleCnt="7" custLinFactNeighborY="4268"/>
      <dgm:spPr/>
    </dgm:pt>
    <dgm:pt modelId="{BD443EDB-862B-46B7-87F1-BB25575C9EA3}" type="pres">
      <dgm:prSet presAssocID="{A5133091-1AEB-47FD-AE45-D296F9ECB4D9}" presName="text_4" presStyleLbl="node1" presStyleIdx="3" presStyleCnt="7">
        <dgm:presLayoutVars>
          <dgm:bulletEnabled val="1"/>
        </dgm:presLayoutVars>
      </dgm:prSet>
      <dgm:spPr/>
    </dgm:pt>
    <dgm:pt modelId="{2C94E413-69E4-4CEE-93D0-1F5E3B372716}" type="pres">
      <dgm:prSet presAssocID="{A5133091-1AEB-47FD-AE45-D296F9ECB4D9}" presName="accent_4" presStyleCnt="0"/>
      <dgm:spPr/>
    </dgm:pt>
    <dgm:pt modelId="{4B5B0020-E219-4F9E-95F8-4BA5880E9536}" type="pres">
      <dgm:prSet presAssocID="{A5133091-1AEB-47FD-AE45-D296F9ECB4D9}" presName="accentRepeatNode" presStyleLbl="solidFgAcc1" presStyleIdx="3" presStyleCnt="7"/>
      <dgm:spPr/>
    </dgm:pt>
    <dgm:pt modelId="{83B71212-4EA9-42F7-8203-AB6092701072}" type="pres">
      <dgm:prSet presAssocID="{D688DEF4-D1CB-47D2-9441-72BDB7092360}" presName="text_5" presStyleLbl="node1" presStyleIdx="4" presStyleCnt="7">
        <dgm:presLayoutVars>
          <dgm:bulletEnabled val="1"/>
        </dgm:presLayoutVars>
      </dgm:prSet>
      <dgm:spPr/>
    </dgm:pt>
    <dgm:pt modelId="{37C2EBDF-DF7C-4F1A-B246-EEFB10DCEA4F}" type="pres">
      <dgm:prSet presAssocID="{D688DEF4-D1CB-47D2-9441-72BDB7092360}" presName="accent_5" presStyleCnt="0"/>
      <dgm:spPr/>
    </dgm:pt>
    <dgm:pt modelId="{77427975-2ECD-4BDF-8B3C-3C5347B3D7F3}" type="pres">
      <dgm:prSet presAssocID="{D688DEF4-D1CB-47D2-9441-72BDB7092360}" presName="accentRepeatNode" presStyleLbl="solidFgAcc1" presStyleIdx="4" presStyleCnt="7"/>
      <dgm:spPr/>
    </dgm:pt>
    <dgm:pt modelId="{9FB527DE-11E6-4890-B663-64E70597001F}" type="pres">
      <dgm:prSet presAssocID="{8DFE2743-83FC-4E71-BB5C-39692E942B7D}" presName="text_6" presStyleLbl="node1" presStyleIdx="5" presStyleCnt="7">
        <dgm:presLayoutVars>
          <dgm:bulletEnabled val="1"/>
        </dgm:presLayoutVars>
      </dgm:prSet>
      <dgm:spPr/>
    </dgm:pt>
    <dgm:pt modelId="{D871E0FF-A9D3-4BF6-8108-3F0423EEE816}" type="pres">
      <dgm:prSet presAssocID="{8DFE2743-83FC-4E71-BB5C-39692E942B7D}" presName="accent_6" presStyleCnt="0"/>
      <dgm:spPr/>
    </dgm:pt>
    <dgm:pt modelId="{55B8D33C-83B8-47E5-9FE1-1C69FA4F68B1}" type="pres">
      <dgm:prSet presAssocID="{8DFE2743-83FC-4E71-BB5C-39692E942B7D}" presName="accentRepeatNode" presStyleLbl="solidFgAcc1" presStyleIdx="5" presStyleCnt="7"/>
      <dgm:spPr/>
    </dgm:pt>
    <dgm:pt modelId="{9F2E10A1-123E-4713-A83F-018D4F1EDA88}" type="pres">
      <dgm:prSet presAssocID="{DD6CB591-3A9F-4328-8152-A515AAEE17E3}" presName="text_7" presStyleLbl="node1" presStyleIdx="6" presStyleCnt="7">
        <dgm:presLayoutVars>
          <dgm:bulletEnabled val="1"/>
        </dgm:presLayoutVars>
      </dgm:prSet>
      <dgm:spPr/>
    </dgm:pt>
    <dgm:pt modelId="{602C0626-2EE4-4A52-BB16-45752F656474}" type="pres">
      <dgm:prSet presAssocID="{DD6CB591-3A9F-4328-8152-A515AAEE17E3}" presName="accent_7" presStyleCnt="0"/>
      <dgm:spPr/>
    </dgm:pt>
    <dgm:pt modelId="{5BFC0146-44A3-4779-B2A8-F1D12B43CB0A}" type="pres">
      <dgm:prSet presAssocID="{DD6CB591-3A9F-4328-8152-A515AAEE17E3}" presName="accentRepeatNode" presStyleLbl="solidFgAcc1" presStyleIdx="6" presStyleCnt="7"/>
      <dgm:spPr/>
    </dgm:pt>
  </dgm:ptLst>
  <dgm:cxnLst>
    <dgm:cxn modelId="{524FCF14-F7EB-41AD-A35D-11DEE64AA01E}" type="presOf" srcId="{C35F656F-E98B-4145-92ED-64EC6E53FBC3}" destId="{C3F4B437-EC89-413C-805F-E94C223D14FE}" srcOrd="0" destOrd="0" presId="urn:microsoft.com/office/officeart/2008/layout/VerticalCurvedList"/>
    <dgm:cxn modelId="{7AFDFB32-9DA0-4116-889E-1AF4A7C42E28}" type="presOf" srcId="{06906A71-3E3B-4CAC-8664-34998A066243}" destId="{00F4D587-C3E0-4A35-BF6C-50CA7D6DF143}" srcOrd="0" destOrd="0" presId="urn:microsoft.com/office/officeart/2008/layout/VerticalCurvedList"/>
    <dgm:cxn modelId="{8F4FCB39-5CAC-43D1-B0FE-22F7798873A3}" type="presOf" srcId="{7E3317F4-5FE2-4C19-8FD1-884F858BDCB6}" destId="{9D2D9314-934B-4E57-8C98-CEF61AB811DC}" srcOrd="0" destOrd="0" presId="urn:microsoft.com/office/officeart/2008/layout/VerticalCurvedList"/>
    <dgm:cxn modelId="{46277367-1138-47F2-B69E-BB1D205AF026}" type="presOf" srcId="{8DFE2743-83FC-4E71-BB5C-39692E942B7D}" destId="{9FB527DE-11E6-4890-B663-64E70597001F}" srcOrd="0" destOrd="0" presId="urn:microsoft.com/office/officeart/2008/layout/VerticalCurvedList"/>
    <dgm:cxn modelId="{1B5DB34A-25AD-40F1-935D-35B3B6F966D5}" srcId="{7E3317F4-5FE2-4C19-8FD1-884F858BDCB6}" destId="{DD6CB591-3A9F-4328-8152-A515AAEE17E3}" srcOrd="6" destOrd="0" parTransId="{5BB83EDB-03C7-4220-8785-02071CA38F88}" sibTransId="{F1A6639D-C1F8-4717-87B8-4839AE4CDD7B}"/>
    <dgm:cxn modelId="{688E7E4B-C43E-4EB5-A035-006CDD2F620D}" type="presOf" srcId="{512F5BFB-E87A-4BFE-88FA-B83915AF422E}" destId="{0D153F77-FCDC-4C0B-8DA3-134BD42B163D}" srcOrd="0" destOrd="0" presId="urn:microsoft.com/office/officeart/2008/layout/VerticalCurvedList"/>
    <dgm:cxn modelId="{F6EBF474-B6B1-455D-919F-657CD2531205}" type="presOf" srcId="{D688DEF4-D1CB-47D2-9441-72BDB7092360}" destId="{83B71212-4EA9-42F7-8203-AB6092701072}" srcOrd="0" destOrd="0" presId="urn:microsoft.com/office/officeart/2008/layout/VerticalCurvedList"/>
    <dgm:cxn modelId="{E78CAD88-A362-48D9-8CF8-F570E466389F}" type="presOf" srcId="{64ED77A3-2EB4-41FF-9E93-ED5398D92EC7}" destId="{FC22AD84-8BEC-4CB6-8028-9F8E3A1287DA}" srcOrd="0" destOrd="0" presId="urn:microsoft.com/office/officeart/2008/layout/VerticalCurvedList"/>
    <dgm:cxn modelId="{83D0C7AB-C39C-409C-AB05-55C486E03471}" type="presOf" srcId="{A5133091-1AEB-47FD-AE45-D296F9ECB4D9}" destId="{BD443EDB-862B-46B7-87F1-BB25575C9EA3}" srcOrd="0" destOrd="0" presId="urn:microsoft.com/office/officeart/2008/layout/VerticalCurvedList"/>
    <dgm:cxn modelId="{8A9763C7-E610-4422-A8D2-4C7B15E6C143}" srcId="{7E3317F4-5FE2-4C19-8FD1-884F858BDCB6}" destId="{06906A71-3E3B-4CAC-8664-34998A066243}" srcOrd="2" destOrd="0" parTransId="{921EB787-AEC1-43B3-8DC0-9D195392E75B}" sibTransId="{6AD849A0-CAF9-48AE-B26D-D1A75B0AFDB5}"/>
    <dgm:cxn modelId="{6665FBD4-704F-44BA-BCED-DD5774B9FFFF}" srcId="{7E3317F4-5FE2-4C19-8FD1-884F858BDCB6}" destId="{C35F656F-E98B-4145-92ED-64EC6E53FBC3}" srcOrd="0" destOrd="0" parTransId="{489A9DFB-0583-4157-9C8B-A92B75471918}" sibTransId="{64ED77A3-2EB4-41FF-9E93-ED5398D92EC7}"/>
    <dgm:cxn modelId="{97DBF1D6-3136-4993-A16B-0843F77052E3}" srcId="{7E3317F4-5FE2-4C19-8FD1-884F858BDCB6}" destId="{512F5BFB-E87A-4BFE-88FA-B83915AF422E}" srcOrd="1" destOrd="0" parTransId="{FEF2C5CC-13B3-47AB-86FE-573BC5C1A552}" sibTransId="{98947B61-54D0-412C-B0E2-5A094F370C97}"/>
    <dgm:cxn modelId="{5CCF6BDA-96C6-4DC0-8F8E-072D3CB4D086}" srcId="{7E3317F4-5FE2-4C19-8FD1-884F858BDCB6}" destId="{D688DEF4-D1CB-47D2-9441-72BDB7092360}" srcOrd="4" destOrd="0" parTransId="{95BC5A5E-B359-4671-BBE3-8CA70E709A06}" sibTransId="{26A31F83-1568-444E-96BA-4DD473AF325B}"/>
    <dgm:cxn modelId="{6D177DDC-1673-4F70-8ACB-C599B6E95CCC}" srcId="{7E3317F4-5FE2-4C19-8FD1-884F858BDCB6}" destId="{8DFE2743-83FC-4E71-BB5C-39692E942B7D}" srcOrd="5" destOrd="0" parTransId="{DC876934-1558-4472-A24E-D49F4220A8E8}" sibTransId="{14677528-8502-4CDF-918F-527CBF969E26}"/>
    <dgm:cxn modelId="{57F07BE1-3CCD-4D9B-B6E4-A9CA3A0A3087}" srcId="{7E3317F4-5FE2-4C19-8FD1-884F858BDCB6}" destId="{A5133091-1AEB-47FD-AE45-D296F9ECB4D9}" srcOrd="3" destOrd="0" parTransId="{B40569EA-BCEE-492D-8415-6BD077638612}" sibTransId="{1750E042-508B-4664-AF29-78BEC7D7B249}"/>
    <dgm:cxn modelId="{A95533F5-0D0D-43C2-9761-71DB10FE2C06}" type="presOf" srcId="{DD6CB591-3A9F-4328-8152-A515AAEE17E3}" destId="{9F2E10A1-123E-4713-A83F-018D4F1EDA88}" srcOrd="0" destOrd="0" presId="urn:microsoft.com/office/officeart/2008/layout/VerticalCurvedList"/>
    <dgm:cxn modelId="{5F0F9118-BFAF-4F11-94FA-705E1F757F36}" type="presParOf" srcId="{9D2D9314-934B-4E57-8C98-CEF61AB811DC}" destId="{C7F49D00-EFA1-418E-81AF-61BD14FE4898}" srcOrd="0" destOrd="0" presId="urn:microsoft.com/office/officeart/2008/layout/VerticalCurvedList"/>
    <dgm:cxn modelId="{2D4B0424-A213-4AD8-9059-E315C632FDFE}" type="presParOf" srcId="{C7F49D00-EFA1-418E-81AF-61BD14FE4898}" destId="{099B6028-9C07-4352-9984-D46442D5C9C0}" srcOrd="0" destOrd="0" presId="urn:microsoft.com/office/officeart/2008/layout/VerticalCurvedList"/>
    <dgm:cxn modelId="{37ED3AA7-65EA-40C7-A837-2F1BB20C2E79}" type="presParOf" srcId="{099B6028-9C07-4352-9984-D46442D5C9C0}" destId="{AC7B48E6-4401-4C28-A87D-7F6B93ED3C21}" srcOrd="0" destOrd="0" presId="urn:microsoft.com/office/officeart/2008/layout/VerticalCurvedList"/>
    <dgm:cxn modelId="{8436F53B-9982-42F8-89D5-9D166682D3DF}" type="presParOf" srcId="{099B6028-9C07-4352-9984-D46442D5C9C0}" destId="{FC22AD84-8BEC-4CB6-8028-9F8E3A1287DA}" srcOrd="1" destOrd="0" presId="urn:microsoft.com/office/officeart/2008/layout/VerticalCurvedList"/>
    <dgm:cxn modelId="{70161D40-CAC4-45A6-B247-033440DE15F8}" type="presParOf" srcId="{099B6028-9C07-4352-9984-D46442D5C9C0}" destId="{5CE816FD-2968-4984-9471-BBAEE26E8482}" srcOrd="2" destOrd="0" presId="urn:microsoft.com/office/officeart/2008/layout/VerticalCurvedList"/>
    <dgm:cxn modelId="{FD49F46B-E548-4EFB-9461-E266E469472E}" type="presParOf" srcId="{099B6028-9C07-4352-9984-D46442D5C9C0}" destId="{5DD3FE9D-A7F0-49C8-B639-9B370C3D874F}" srcOrd="3" destOrd="0" presId="urn:microsoft.com/office/officeart/2008/layout/VerticalCurvedList"/>
    <dgm:cxn modelId="{2D3D4CEE-8E7A-414E-9E6C-3BBE2BEA65A2}" type="presParOf" srcId="{C7F49D00-EFA1-418E-81AF-61BD14FE4898}" destId="{C3F4B437-EC89-413C-805F-E94C223D14FE}" srcOrd="1" destOrd="0" presId="urn:microsoft.com/office/officeart/2008/layout/VerticalCurvedList"/>
    <dgm:cxn modelId="{5A39C5D5-3F89-4C80-A36E-7DC1C46F30E3}" type="presParOf" srcId="{C7F49D00-EFA1-418E-81AF-61BD14FE4898}" destId="{BBB9E032-FD4C-4B59-8D59-CFF718977A2E}" srcOrd="2" destOrd="0" presId="urn:microsoft.com/office/officeart/2008/layout/VerticalCurvedList"/>
    <dgm:cxn modelId="{37FFC603-F3E6-46CB-90E1-3E223ABFF32D}" type="presParOf" srcId="{BBB9E032-FD4C-4B59-8D59-CFF718977A2E}" destId="{D5715E6A-52C8-474D-9FAA-1A5278EC80F4}" srcOrd="0" destOrd="0" presId="urn:microsoft.com/office/officeart/2008/layout/VerticalCurvedList"/>
    <dgm:cxn modelId="{52C667EA-802F-43F0-AD1F-A91417D3C8DF}" type="presParOf" srcId="{C7F49D00-EFA1-418E-81AF-61BD14FE4898}" destId="{0D153F77-FCDC-4C0B-8DA3-134BD42B163D}" srcOrd="3" destOrd="0" presId="urn:microsoft.com/office/officeart/2008/layout/VerticalCurvedList"/>
    <dgm:cxn modelId="{4721529A-10A7-4BE8-9C90-D9A789F4C541}" type="presParOf" srcId="{C7F49D00-EFA1-418E-81AF-61BD14FE4898}" destId="{C540D004-E519-4CCA-AA97-37760F7041CF}" srcOrd="4" destOrd="0" presId="urn:microsoft.com/office/officeart/2008/layout/VerticalCurvedList"/>
    <dgm:cxn modelId="{33F108BB-4687-4B1B-A4BF-CFC90E243C00}" type="presParOf" srcId="{C540D004-E519-4CCA-AA97-37760F7041CF}" destId="{83203F6B-1B7F-4B8C-94E2-F5B1904ACF52}" srcOrd="0" destOrd="0" presId="urn:microsoft.com/office/officeart/2008/layout/VerticalCurvedList"/>
    <dgm:cxn modelId="{AAD4BC1A-A276-4FB0-9DB4-B7EA683989F9}" type="presParOf" srcId="{C7F49D00-EFA1-418E-81AF-61BD14FE4898}" destId="{00F4D587-C3E0-4A35-BF6C-50CA7D6DF143}" srcOrd="5" destOrd="0" presId="urn:microsoft.com/office/officeart/2008/layout/VerticalCurvedList"/>
    <dgm:cxn modelId="{94C00698-0EC9-46E3-8E20-BC77DCBB331B}" type="presParOf" srcId="{C7F49D00-EFA1-418E-81AF-61BD14FE4898}" destId="{2E746FCF-83A2-49DB-8697-27FDCE4E61AB}" srcOrd="6" destOrd="0" presId="urn:microsoft.com/office/officeart/2008/layout/VerticalCurvedList"/>
    <dgm:cxn modelId="{9610EA54-4282-4BD8-97AE-8C36F16C7B9A}" type="presParOf" srcId="{2E746FCF-83A2-49DB-8697-27FDCE4E61AB}" destId="{573B4B56-2C43-48E1-BE8F-1A9557555C99}" srcOrd="0" destOrd="0" presId="urn:microsoft.com/office/officeart/2008/layout/VerticalCurvedList"/>
    <dgm:cxn modelId="{128CE6AC-11EF-41D8-8F8C-92A103B4388D}" type="presParOf" srcId="{C7F49D00-EFA1-418E-81AF-61BD14FE4898}" destId="{BD443EDB-862B-46B7-87F1-BB25575C9EA3}" srcOrd="7" destOrd="0" presId="urn:microsoft.com/office/officeart/2008/layout/VerticalCurvedList"/>
    <dgm:cxn modelId="{F4EF8397-09EF-4710-A327-2606A91A3350}" type="presParOf" srcId="{C7F49D00-EFA1-418E-81AF-61BD14FE4898}" destId="{2C94E413-69E4-4CEE-93D0-1F5E3B372716}" srcOrd="8" destOrd="0" presId="urn:microsoft.com/office/officeart/2008/layout/VerticalCurvedList"/>
    <dgm:cxn modelId="{C01236AC-895A-44DB-8C84-362F75BAB46A}" type="presParOf" srcId="{2C94E413-69E4-4CEE-93D0-1F5E3B372716}" destId="{4B5B0020-E219-4F9E-95F8-4BA5880E9536}" srcOrd="0" destOrd="0" presId="urn:microsoft.com/office/officeart/2008/layout/VerticalCurvedList"/>
    <dgm:cxn modelId="{5A46562F-B0EE-40E3-B724-2F3082C93C1C}" type="presParOf" srcId="{C7F49D00-EFA1-418E-81AF-61BD14FE4898}" destId="{83B71212-4EA9-42F7-8203-AB6092701072}" srcOrd="9" destOrd="0" presId="urn:microsoft.com/office/officeart/2008/layout/VerticalCurvedList"/>
    <dgm:cxn modelId="{E92FFDCA-3483-4DD7-A43A-575A0328F5FD}" type="presParOf" srcId="{C7F49D00-EFA1-418E-81AF-61BD14FE4898}" destId="{37C2EBDF-DF7C-4F1A-B246-EEFB10DCEA4F}" srcOrd="10" destOrd="0" presId="urn:microsoft.com/office/officeart/2008/layout/VerticalCurvedList"/>
    <dgm:cxn modelId="{7DC210C3-E85C-4F12-AEC3-44D80CA4A3F1}" type="presParOf" srcId="{37C2EBDF-DF7C-4F1A-B246-EEFB10DCEA4F}" destId="{77427975-2ECD-4BDF-8B3C-3C5347B3D7F3}" srcOrd="0" destOrd="0" presId="urn:microsoft.com/office/officeart/2008/layout/VerticalCurvedList"/>
    <dgm:cxn modelId="{923D9160-8035-4435-99AC-CB612740BF89}" type="presParOf" srcId="{C7F49D00-EFA1-418E-81AF-61BD14FE4898}" destId="{9FB527DE-11E6-4890-B663-64E70597001F}" srcOrd="11" destOrd="0" presId="urn:microsoft.com/office/officeart/2008/layout/VerticalCurvedList"/>
    <dgm:cxn modelId="{650C5EE1-0047-4597-A569-53C34FB5A8E9}" type="presParOf" srcId="{C7F49D00-EFA1-418E-81AF-61BD14FE4898}" destId="{D871E0FF-A9D3-4BF6-8108-3F0423EEE816}" srcOrd="12" destOrd="0" presId="urn:microsoft.com/office/officeart/2008/layout/VerticalCurvedList"/>
    <dgm:cxn modelId="{F1ABC38E-5E6C-48A5-B972-F03D1393FC94}" type="presParOf" srcId="{D871E0FF-A9D3-4BF6-8108-3F0423EEE816}" destId="{55B8D33C-83B8-47E5-9FE1-1C69FA4F68B1}" srcOrd="0" destOrd="0" presId="urn:microsoft.com/office/officeart/2008/layout/VerticalCurvedList"/>
    <dgm:cxn modelId="{435F71B7-CCFF-42E9-BC84-06D643C588F8}" type="presParOf" srcId="{C7F49D00-EFA1-418E-81AF-61BD14FE4898}" destId="{9F2E10A1-123E-4713-A83F-018D4F1EDA88}" srcOrd="13" destOrd="0" presId="urn:microsoft.com/office/officeart/2008/layout/VerticalCurvedList"/>
    <dgm:cxn modelId="{0A6B0D3C-40BB-4B8D-9F4B-CA23B354479C}" type="presParOf" srcId="{C7F49D00-EFA1-418E-81AF-61BD14FE4898}" destId="{602C0626-2EE4-4A52-BB16-45752F656474}" srcOrd="14" destOrd="0" presId="urn:microsoft.com/office/officeart/2008/layout/VerticalCurvedList"/>
    <dgm:cxn modelId="{21DAA850-AE21-47FB-836D-86372BFFF973}" type="presParOf" srcId="{602C0626-2EE4-4A52-BB16-45752F656474}" destId="{5BFC0146-44A3-4779-B2A8-F1D12B43CB0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807AE7-7B11-44D6-8965-585C26E90B3F}"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29B98FF5-E317-4EF8-A8A2-803E4BA565AE}">
      <dgm:prSet/>
      <dgm:spPr/>
      <dgm:t>
        <a:bodyPr/>
        <a:lstStyle/>
        <a:p>
          <a:pPr>
            <a:buSzPts val="1000"/>
            <a:buFont typeface="Symbol" panose="05050102010706020507" pitchFamily="18" charset="2"/>
            <a:buChar char=""/>
          </a:pPr>
          <a:r>
            <a:rPr lang="en-GB" dirty="0">
              <a:latin typeface="Aptos" panose="020B0004020202020204" pitchFamily="34" charset="0"/>
            </a:rPr>
            <a:t>Variability in identification and response at early intervention</a:t>
          </a:r>
        </a:p>
      </dgm:t>
    </dgm:pt>
    <dgm:pt modelId="{A133CFD6-DAAB-41E9-821C-6F659A211031}" type="parTrans" cxnId="{9C457E5C-0E3D-4002-A181-A77A3B4A4B4E}">
      <dgm:prSet/>
      <dgm:spPr/>
      <dgm:t>
        <a:bodyPr/>
        <a:lstStyle/>
        <a:p>
          <a:endParaRPr lang="en-GB">
            <a:latin typeface="Aptos" panose="020B0004020202020204" pitchFamily="34" charset="0"/>
          </a:endParaRPr>
        </a:p>
      </dgm:t>
    </dgm:pt>
    <dgm:pt modelId="{54AAF188-C866-4C4C-AD7C-1B474302D4BA}" type="sibTrans" cxnId="{9C457E5C-0E3D-4002-A181-A77A3B4A4B4E}">
      <dgm:prSet/>
      <dgm:spPr/>
      <dgm:t>
        <a:bodyPr/>
        <a:lstStyle/>
        <a:p>
          <a:endParaRPr lang="en-GB">
            <a:latin typeface="Aptos" panose="020B0004020202020204" pitchFamily="34" charset="0"/>
          </a:endParaRPr>
        </a:p>
      </dgm:t>
    </dgm:pt>
    <dgm:pt modelId="{3AED1F34-4C62-418C-9FD5-45ED47D8ABC9}">
      <dgm:prSet phldrT="[Text]"/>
      <dgm:spPr/>
      <dgm:t>
        <a:bodyPr/>
        <a:lstStyle/>
        <a:p>
          <a:pPr>
            <a:buSzPts val="1000"/>
            <a:buFont typeface="Symbol" panose="05050102010706020507" pitchFamily="18" charset="2"/>
            <a:buChar char=""/>
          </a:pPr>
          <a:r>
            <a:rPr lang="en-GB" dirty="0">
              <a:latin typeface="Aptos" panose="020B0004020202020204" pitchFamily="34" charset="0"/>
            </a:rPr>
            <a:t>The consistent application of learning across agencies is still developing, with variation in practitioner confidence and decision-making</a:t>
          </a:r>
        </a:p>
      </dgm:t>
    </dgm:pt>
    <dgm:pt modelId="{28475F93-590B-437C-A020-B64D22EBF2E8}" type="parTrans" cxnId="{F25C3988-5040-4F2A-8A65-97D47E7908EA}">
      <dgm:prSet/>
      <dgm:spPr/>
      <dgm:t>
        <a:bodyPr/>
        <a:lstStyle/>
        <a:p>
          <a:endParaRPr lang="en-GB">
            <a:latin typeface="Aptos" panose="020B0004020202020204" pitchFamily="34" charset="0"/>
          </a:endParaRPr>
        </a:p>
      </dgm:t>
    </dgm:pt>
    <dgm:pt modelId="{BD9127CD-E58F-4D1D-A8FE-308107E26BC6}" type="sibTrans" cxnId="{F25C3988-5040-4F2A-8A65-97D47E7908EA}">
      <dgm:prSet/>
      <dgm:spPr/>
      <dgm:t>
        <a:bodyPr/>
        <a:lstStyle/>
        <a:p>
          <a:endParaRPr lang="en-GB">
            <a:latin typeface="Aptos" panose="020B0004020202020204" pitchFamily="34" charset="0"/>
          </a:endParaRPr>
        </a:p>
      </dgm:t>
    </dgm:pt>
    <dgm:pt modelId="{5FD80500-5AA7-43D2-9CE3-04B7D6D53FC7}">
      <dgm:prSet phldrT="[Text]"/>
      <dgm:spPr/>
      <dgm:t>
        <a:bodyPr/>
        <a:lstStyle/>
        <a:p>
          <a:pPr>
            <a:buSzPts val="1000"/>
            <a:buFont typeface="Symbol" panose="05050102010706020507" pitchFamily="18" charset="2"/>
            <a:buChar char=""/>
          </a:pPr>
          <a:r>
            <a:rPr lang="en-GB" dirty="0">
              <a:latin typeface="Aptos" panose="020B0004020202020204" pitchFamily="34" charset="0"/>
            </a:rPr>
            <a:t>There is still variation in threshold application</a:t>
          </a:r>
        </a:p>
      </dgm:t>
    </dgm:pt>
    <dgm:pt modelId="{CF3B1720-CDC7-4F5B-AF5C-9D0CCEC64FC0}" type="parTrans" cxnId="{ECABF415-18BD-4BD6-811F-C50D503C85E2}">
      <dgm:prSet/>
      <dgm:spPr/>
      <dgm:t>
        <a:bodyPr/>
        <a:lstStyle/>
        <a:p>
          <a:endParaRPr lang="en-GB">
            <a:latin typeface="Aptos" panose="020B0004020202020204" pitchFamily="34" charset="0"/>
          </a:endParaRPr>
        </a:p>
      </dgm:t>
    </dgm:pt>
    <dgm:pt modelId="{C78ADB46-2557-44BA-B566-E057D1284465}" type="sibTrans" cxnId="{ECABF415-18BD-4BD6-811F-C50D503C85E2}">
      <dgm:prSet/>
      <dgm:spPr/>
      <dgm:t>
        <a:bodyPr/>
        <a:lstStyle/>
        <a:p>
          <a:endParaRPr lang="en-GB">
            <a:latin typeface="Aptos" panose="020B0004020202020204" pitchFamily="34" charset="0"/>
          </a:endParaRPr>
        </a:p>
      </dgm:t>
    </dgm:pt>
    <dgm:pt modelId="{B62AC359-B731-4951-BE24-ECAAC6FCE463}">
      <dgm:prSet phldrT="[Text]"/>
      <dgm:spPr/>
      <dgm:t>
        <a:bodyPr/>
        <a:lstStyle/>
        <a:p>
          <a:pPr>
            <a:buSzPts val="1000"/>
            <a:buFont typeface="Symbol" panose="05050102010706020507" pitchFamily="18" charset="2"/>
            <a:buChar char=""/>
          </a:pPr>
          <a:r>
            <a:rPr lang="en-GB" dirty="0">
              <a:latin typeface="Aptos" panose="020B0004020202020204" pitchFamily="34" charset="0"/>
            </a:rPr>
            <a:t>The child’s lived experience is not yet consistently central to assessment and planning, </a:t>
          </a:r>
        </a:p>
      </dgm:t>
    </dgm:pt>
    <dgm:pt modelId="{A0D7AEC8-CC1E-4F3A-9655-9368F243FC5F}" type="parTrans" cxnId="{6C1A3C11-55E7-44CC-8A14-EBE86273AD99}">
      <dgm:prSet/>
      <dgm:spPr/>
      <dgm:t>
        <a:bodyPr/>
        <a:lstStyle/>
        <a:p>
          <a:endParaRPr lang="en-GB">
            <a:latin typeface="Aptos" panose="020B0004020202020204" pitchFamily="34" charset="0"/>
          </a:endParaRPr>
        </a:p>
      </dgm:t>
    </dgm:pt>
    <dgm:pt modelId="{96C6C6AA-E387-4E7A-8648-D64FBF6E2127}" type="sibTrans" cxnId="{6C1A3C11-55E7-44CC-8A14-EBE86273AD99}">
      <dgm:prSet/>
      <dgm:spPr/>
      <dgm:t>
        <a:bodyPr/>
        <a:lstStyle/>
        <a:p>
          <a:endParaRPr lang="en-GB">
            <a:latin typeface="Aptos" panose="020B0004020202020204" pitchFamily="34" charset="0"/>
          </a:endParaRPr>
        </a:p>
      </dgm:t>
    </dgm:pt>
    <dgm:pt modelId="{442ECE80-9318-4E0D-9D7E-34A1826C23E3}">
      <dgm:prSet phldrT="[Text]"/>
      <dgm:spPr/>
      <dgm:t>
        <a:bodyPr/>
        <a:lstStyle/>
        <a:p>
          <a:pPr>
            <a:buSzPts val="1000"/>
            <a:buFont typeface="Symbol" panose="05050102010706020507" pitchFamily="18" charset="2"/>
            <a:buChar char=""/>
          </a:pPr>
          <a:r>
            <a:rPr lang="en-GB" dirty="0">
              <a:latin typeface="Aptos" panose="020B0004020202020204" pitchFamily="34" charset="0"/>
            </a:rPr>
            <a:t>More work is needed to evidence measurable improvements in outcomes for children</a:t>
          </a:r>
        </a:p>
      </dgm:t>
    </dgm:pt>
    <dgm:pt modelId="{1C78CD6E-A259-418A-B8A9-2FB9082CCD6D}" type="parTrans" cxnId="{081ACD44-251F-4214-B805-8F942FCA7122}">
      <dgm:prSet/>
      <dgm:spPr/>
      <dgm:t>
        <a:bodyPr/>
        <a:lstStyle/>
        <a:p>
          <a:endParaRPr lang="en-GB">
            <a:latin typeface="Aptos" panose="020B0004020202020204" pitchFamily="34" charset="0"/>
          </a:endParaRPr>
        </a:p>
      </dgm:t>
    </dgm:pt>
    <dgm:pt modelId="{19E59163-6329-49E2-B599-FD98176B0E0E}" type="sibTrans" cxnId="{081ACD44-251F-4214-B805-8F942FCA7122}">
      <dgm:prSet/>
      <dgm:spPr/>
      <dgm:t>
        <a:bodyPr/>
        <a:lstStyle/>
        <a:p>
          <a:endParaRPr lang="en-GB">
            <a:latin typeface="Aptos" panose="020B0004020202020204" pitchFamily="34" charset="0"/>
          </a:endParaRPr>
        </a:p>
      </dgm:t>
    </dgm:pt>
    <dgm:pt modelId="{671C65A2-C317-4F45-A249-A2A7465946B7}">
      <dgm:prSet/>
      <dgm:spPr/>
      <dgm:t>
        <a:bodyPr/>
        <a:lstStyle/>
        <a:p>
          <a:r>
            <a:rPr lang="en-GB" dirty="0">
              <a:latin typeface="Aptos" panose="020B0004020202020204" pitchFamily="34" charset="0"/>
            </a:rPr>
            <a:t>Neglect remains a significant safeguarding concern, with 1,218 neglect contacts recorded across 2025/26</a:t>
          </a:r>
        </a:p>
      </dgm:t>
    </dgm:pt>
    <dgm:pt modelId="{B9A69234-48D6-4E0D-A0B4-6E55E72CC15D}" type="parTrans" cxnId="{72FE0AC1-B4D3-4BAB-9A60-A27BEA11FC61}">
      <dgm:prSet/>
      <dgm:spPr/>
      <dgm:t>
        <a:bodyPr/>
        <a:lstStyle/>
        <a:p>
          <a:endParaRPr lang="en-GB">
            <a:latin typeface="Aptos" panose="020B0004020202020204" pitchFamily="34" charset="0"/>
          </a:endParaRPr>
        </a:p>
      </dgm:t>
    </dgm:pt>
    <dgm:pt modelId="{FBA6D4AA-B405-49E9-A759-DA035CD4BD99}" type="sibTrans" cxnId="{72FE0AC1-B4D3-4BAB-9A60-A27BEA11FC61}">
      <dgm:prSet/>
      <dgm:spPr/>
      <dgm:t>
        <a:bodyPr/>
        <a:lstStyle/>
        <a:p>
          <a:endParaRPr lang="en-GB">
            <a:latin typeface="Aptos" panose="020B0004020202020204" pitchFamily="34" charset="0"/>
          </a:endParaRPr>
        </a:p>
      </dgm:t>
    </dgm:pt>
    <dgm:pt modelId="{4734EFFA-9668-4A68-87FB-ED989F25DBE7}">
      <dgm:prSet/>
      <dgm:spPr/>
      <dgm:t>
        <a:bodyPr/>
        <a:lstStyle/>
        <a:p>
          <a:r>
            <a:rPr lang="en-GB" dirty="0">
              <a:latin typeface="Aptos" panose="020B0004020202020204" pitchFamily="34" charset="0"/>
            </a:rPr>
            <a:t>398 contacts progressed to referral, resulting in an overall conversion rate of 32.7%</a:t>
          </a:r>
        </a:p>
      </dgm:t>
    </dgm:pt>
    <dgm:pt modelId="{83388782-E575-4480-82BA-8DA2B140CADA}" type="parTrans" cxnId="{D9F2BE25-E5EE-43AF-805D-2C924DCED0E8}">
      <dgm:prSet/>
      <dgm:spPr/>
      <dgm:t>
        <a:bodyPr/>
        <a:lstStyle/>
        <a:p>
          <a:endParaRPr lang="en-GB">
            <a:latin typeface="Aptos" panose="020B0004020202020204" pitchFamily="34" charset="0"/>
          </a:endParaRPr>
        </a:p>
      </dgm:t>
    </dgm:pt>
    <dgm:pt modelId="{8835D169-4F79-4C8B-A28B-3B52688A745F}" type="sibTrans" cxnId="{D9F2BE25-E5EE-43AF-805D-2C924DCED0E8}">
      <dgm:prSet/>
      <dgm:spPr/>
      <dgm:t>
        <a:bodyPr/>
        <a:lstStyle/>
        <a:p>
          <a:endParaRPr lang="en-GB">
            <a:latin typeface="Aptos" panose="020B0004020202020204" pitchFamily="34" charset="0"/>
          </a:endParaRPr>
        </a:p>
      </dgm:t>
    </dgm:pt>
    <dgm:pt modelId="{3D71F5E4-FD3B-4EF7-913D-D63BA8E9560C}" type="pres">
      <dgm:prSet presAssocID="{10807AE7-7B11-44D6-8965-585C26E90B3F}" presName="Name0" presStyleCnt="0">
        <dgm:presLayoutVars>
          <dgm:dir/>
        </dgm:presLayoutVars>
      </dgm:prSet>
      <dgm:spPr/>
    </dgm:pt>
    <dgm:pt modelId="{C918D99A-BBAB-4758-910F-29DE541A5508}" type="pres">
      <dgm:prSet presAssocID="{671C65A2-C317-4F45-A249-A2A7465946B7}" presName="noChildren" presStyleCnt="0"/>
      <dgm:spPr/>
    </dgm:pt>
    <dgm:pt modelId="{F9CA85CD-CD37-43C8-8B34-23E62F89985D}" type="pres">
      <dgm:prSet presAssocID="{671C65A2-C317-4F45-A249-A2A7465946B7}" presName="gap" presStyleCnt="0"/>
      <dgm:spPr/>
    </dgm:pt>
    <dgm:pt modelId="{DF3BAD28-BD60-43E1-8613-4B1309A77C80}" type="pres">
      <dgm:prSet presAssocID="{671C65A2-C317-4F45-A249-A2A7465946B7}" presName="medCircle2" presStyleLbl="vennNode1" presStyleIdx="0" presStyleCnt="7"/>
      <dgm:spPr/>
    </dgm:pt>
    <dgm:pt modelId="{8B1CDC80-2D18-4B3F-B7CE-9113949FAA85}" type="pres">
      <dgm:prSet presAssocID="{671C65A2-C317-4F45-A249-A2A7465946B7}" presName="txLvlOnly1" presStyleLbl="revTx" presStyleIdx="0" presStyleCnt="7"/>
      <dgm:spPr/>
    </dgm:pt>
    <dgm:pt modelId="{2A161223-666A-4A06-8AD3-DD9B4ABD46BB}" type="pres">
      <dgm:prSet presAssocID="{4734EFFA-9668-4A68-87FB-ED989F25DBE7}" presName="noChildren" presStyleCnt="0"/>
      <dgm:spPr/>
    </dgm:pt>
    <dgm:pt modelId="{27FDD822-0C0B-4E0F-94CC-62FC71609FDA}" type="pres">
      <dgm:prSet presAssocID="{4734EFFA-9668-4A68-87FB-ED989F25DBE7}" presName="gap" presStyleCnt="0"/>
      <dgm:spPr/>
    </dgm:pt>
    <dgm:pt modelId="{C237ABF9-11D8-4E78-9B53-4A8C2B1C94B1}" type="pres">
      <dgm:prSet presAssocID="{4734EFFA-9668-4A68-87FB-ED989F25DBE7}" presName="medCircle2" presStyleLbl="vennNode1" presStyleIdx="1" presStyleCnt="7"/>
      <dgm:spPr/>
    </dgm:pt>
    <dgm:pt modelId="{B1EE94EB-4CC5-4A18-87D6-49556F52D10E}" type="pres">
      <dgm:prSet presAssocID="{4734EFFA-9668-4A68-87FB-ED989F25DBE7}" presName="txLvlOnly1" presStyleLbl="revTx" presStyleIdx="1" presStyleCnt="7"/>
      <dgm:spPr/>
    </dgm:pt>
    <dgm:pt modelId="{3562BB18-6C26-4D3A-B756-2C3930D68061}" type="pres">
      <dgm:prSet presAssocID="{3AED1F34-4C62-418C-9FD5-45ED47D8ABC9}" presName="noChildren" presStyleCnt="0"/>
      <dgm:spPr/>
    </dgm:pt>
    <dgm:pt modelId="{50471BDF-27D6-445A-A9D9-F255CCCEE9B4}" type="pres">
      <dgm:prSet presAssocID="{3AED1F34-4C62-418C-9FD5-45ED47D8ABC9}" presName="gap" presStyleCnt="0"/>
      <dgm:spPr/>
    </dgm:pt>
    <dgm:pt modelId="{5BA93A8D-E58E-4E61-A7DF-DDCDDD7FB40C}" type="pres">
      <dgm:prSet presAssocID="{3AED1F34-4C62-418C-9FD5-45ED47D8ABC9}" presName="medCircle2" presStyleLbl="vennNode1" presStyleIdx="2" presStyleCnt="7"/>
      <dgm:spPr/>
    </dgm:pt>
    <dgm:pt modelId="{72B49F2A-CC20-41DF-936A-12B90B83DBC7}" type="pres">
      <dgm:prSet presAssocID="{3AED1F34-4C62-418C-9FD5-45ED47D8ABC9}" presName="txLvlOnly1" presStyleLbl="revTx" presStyleIdx="2" presStyleCnt="7"/>
      <dgm:spPr/>
    </dgm:pt>
    <dgm:pt modelId="{5DBFD907-630D-43FB-A89F-758A4547C45D}" type="pres">
      <dgm:prSet presAssocID="{5FD80500-5AA7-43D2-9CE3-04B7D6D53FC7}" presName="noChildren" presStyleCnt="0"/>
      <dgm:spPr/>
    </dgm:pt>
    <dgm:pt modelId="{D461ECE4-237A-4620-A860-A15C86D74AC7}" type="pres">
      <dgm:prSet presAssocID="{5FD80500-5AA7-43D2-9CE3-04B7D6D53FC7}" presName="gap" presStyleCnt="0"/>
      <dgm:spPr/>
    </dgm:pt>
    <dgm:pt modelId="{C38756E4-4474-49B9-806E-89DA5638BC9B}" type="pres">
      <dgm:prSet presAssocID="{5FD80500-5AA7-43D2-9CE3-04B7D6D53FC7}" presName="medCircle2" presStyleLbl="vennNode1" presStyleIdx="3" presStyleCnt="7"/>
      <dgm:spPr/>
    </dgm:pt>
    <dgm:pt modelId="{53077AEE-F694-4C9D-8EA9-2B293FE61C87}" type="pres">
      <dgm:prSet presAssocID="{5FD80500-5AA7-43D2-9CE3-04B7D6D53FC7}" presName="txLvlOnly1" presStyleLbl="revTx" presStyleIdx="3" presStyleCnt="7"/>
      <dgm:spPr/>
    </dgm:pt>
    <dgm:pt modelId="{8AA3259C-9776-4311-8C37-AE49AD9FB19D}" type="pres">
      <dgm:prSet presAssocID="{B62AC359-B731-4951-BE24-ECAAC6FCE463}" presName="noChildren" presStyleCnt="0"/>
      <dgm:spPr/>
    </dgm:pt>
    <dgm:pt modelId="{BE6F1A40-F271-4079-B97C-B0393A49AD01}" type="pres">
      <dgm:prSet presAssocID="{B62AC359-B731-4951-BE24-ECAAC6FCE463}" presName="gap" presStyleCnt="0"/>
      <dgm:spPr/>
    </dgm:pt>
    <dgm:pt modelId="{819C2297-137A-4E0C-9BE4-36AED95F4A5C}" type="pres">
      <dgm:prSet presAssocID="{B62AC359-B731-4951-BE24-ECAAC6FCE463}" presName="medCircle2" presStyleLbl="vennNode1" presStyleIdx="4" presStyleCnt="7"/>
      <dgm:spPr/>
    </dgm:pt>
    <dgm:pt modelId="{23488C7D-3EE1-41C6-847C-71F7B4A1B175}" type="pres">
      <dgm:prSet presAssocID="{B62AC359-B731-4951-BE24-ECAAC6FCE463}" presName="txLvlOnly1" presStyleLbl="revTx" presStyleIdx="4" presStyleCnt="7"/>
      <dgm:spPr/>
    </dgm:pt>
    <dgm:pt modelId="{45AC7502-85A5-473E-B279-57F055485D5C}" type="pres">
      <dgm:prSet presAssocID="{442ECE80-9318-4E0D-9D7E-34A1826C23E3}" presName="noChildren" presStyleCnt="0"/>
      <dgm:spPr/>
    </dgm:pt>
    <dgm:pt modelId="{35B57EAF-9D72-40B6-ABA9-66316EA93686}" type="pres">
      <dgm:prSet presAssocID="{442ECE80-9318-4E0D-9D7E-34A1826C23E3}" presName="gap" presStyleCnt="0"/>
      <dgm:spPr/>
    </dgm:pt>
    <dgm:pt modelId="{DCB91683-9AC4-44EC-929E-492EFC2A66F0}" type="pres">
      <dgm:prSet presAssocID="{442ECE80-9318-4E0D-9D7E-34A1826C23E3}" presName="medCircle2" presStyleLbl="vennNode1" presStyleIdx="5" presStyleCnt="7"/>
      <dgm:spPr/>
    </dgm:pt>
    <dgm:pt modelId="{41A34C20-4A19-40B7-B1CD-4D76766594FF}" type="pres">
      <dgm:prSet presAssocID="{442ECE80-9318-4E0D-9D7E-34A1826C23E3}" presName="txLvlOnly1" presStyleLbl="revTx" presStyleIdx="5" presStyleCnt="7"/>
      <dgm:spPr/>
    </dgm:pt>
    <dgm:pt modelId="{240F05A7-CF43-4215-8D9A-2D963D1A3F03}" type="pres">
      <dgm:prSet presAssocID="{29B98FF5-E317-4EF8-A8A2-803E4BA565AE}" presName="noChildren" presStyleCnt="0"/>
      <dgm:spPr/>
    </dgm:pt>
    <dgm:pt modelId="{7E59021D-3B96-4669-9A76-6F75F42E4327}" type="pres">
      <dgm:prSet presAssocID="{29B98FF5-E317-4EF8-A8A2-803E4BA565AE}" presName="gap" presStyleCnt="0"/>
      <dgm:spPr/>
    </dgm:pt>
    <dgm:pt modelId="{16190E1D-EBEC-4FEF-AB69-A41E5FF9E3E9}" type="pres">
      <dgm:prSet presAssocID="{29B98FF5-E317-4EF8-A8A2-803E4BA565AE}" presName="medCircle2" presStyleLbl="vennNode1" presStyleIdx="6" presStyleCnt="7"/>
      <dgm:spPr/>
    </dgm:pt>
    <dgm:pt modelId="{6EE98101-F90A-4F03-9B2A-4972C68D4F42}" type="pres">
      <dgm:prSet presAssocID="{29B98FF5-E317-4EF8-A8A2-803E4BA565AE}" presName="txLvlOnly1" presStyleLbl="revTx" presStyleIdx="6" presStyleCnt="7"/>
      <dgm:spPr/>
    </dgm:pt>
  </dgm:ptLst>
  <dgm:cxnLst>
    <dgm:cxn modelId="{C2E29C0F-F154-4DF7-9313-9C4AF35E4ED7}" type="presOf" srcId="{10807AE7-7B11-44D6-8965-585C26E90B3F}" destId="{3D71F5E4-FD3B-4EF7-913D-D63BA8E9560C}" srcOrd="0" destOrd="0" presId="urn:microsoft.com/office/officeart/2008/layout/VerticalCircleList"/>
    <dgm:cxn modelId="{A14BA110-6760-4AC3-8CD5-B78A4C19E421}" type="presOf" srcId="{B62AC359-B731-4951-BE24-ECAAC6FCE463}" destId="{23488C7D-3EE1-41C6-847C-71F7B4A1B175}" srcOrd="0" destOrd="0" presId="urn:microsoft.com/office/officeart/2008/layout/VerticalCircleList"/>
    <dgm:cxn modelId="{6C1A3C11-55E7-44CC-8A14-EBE86273AD99}" srcId="{10807AE7-7B11-44D6-8965-585C26E90B3F}" destId="{B62AC359-B731-4951-BE24-ECAAC6FCE463}" srcOrd="4" destOrd="0" parTransId="{A0D7AEC8-CC1E-4F3A-9655-9368F243FC5F}" sibTransId="{96C6C6AA-E387-4E7A-8648-D64FBF6E2127}"/>
    <dgm:cxn modelId="{ECABF415-18BD-4BD6-811F-C50D503C85E2}" srcId="{10807AE7-7B11-44D6-8965-585C26E90B3F}" destId="{5FD80500-5AA7-43D2-9CE3-04B7D6D53FC7}" srcOrd="3" destOrd="0" parTransId="{CF3B1720-CDC7-4F5B-AF5C-9D0CCEC64FC0}" sibTransId="{C78ADB46-2557-44BA-B566-E057D1284465}"/>
    <dgm:cxn modelId="{014E5219-8ED2-49AC-89DF-C334D2CC2D68}" type="presOf" srcId="{5FD80500-5AA7-43D2-9CE3-04B7D6D53FC7}" destId="{53077AEE-F694-4C9D-8EA9-2B293FE61C87}" srcOrd="0" destOrd="0" presId="urn:microsoft.com/office/officeart/2008/layout/VerticalCircleList"/>
    <dgm:cxn modelId="{D9F2BE25-E5EE-43AF-805D-2C924DCED0E8}" srcId="{10807AE7-7B11-44D6-8965-585C26E90B3F}" destId="{4734EFFA-9668-4A68-87FB-ED989F25DBE7}" srcOrd="1" destOrd="0" parTransId="{83388782-E575-4480-82BA-8DA2B140CADA}" sibTransId="{8835D169-4F79-4C8B-A28B-3B52688A745F}"/>
    <dgm:cxn modelId="{76324831-E8A0-4D65-9326-CCE44F500938}" type="presOf" srcId="{671C65A2-C317-4F45-A249-A2A7465946B7}" destId="{8B1CDC80-2D18-4B3F-B7CE-9113949FAA85}" srcOrd="0" destOrd="0" presId="urn:microsoft.com/office/officeart/2008/layout/VerticalCircleList"/>
    <dgm:cxn modelId="{9C457E5C-0E3D-4002-A181-A77A3B4A4B4E}" srcId="{10807AE7-7B11-44D6-8965-585C26E90B3F}" destId="{29B98FF5-E317-4EF8-A8A2-803E4BA565AE}" srcOrd="6" destOrd="0" parTransId="{A133CFD6-DAAB-41E9-821C-6F659A211031}" sibTransId="{54AAF188-C866-4C4C-AD7C-1B474302D4BA}"/>
    <dgm:cxn modelId="{081ACD44-251F-4214-B805-8F942FCA7122}" srcId="{10807AE7-7B11-44D6-8965-585C26E90B3F}" destId="{442ECE80-9318-4E0D-9D7E-34A1826C23E3}" srcOrd="5" destOrd="0" parTransId="{1C78CD6E-A259-418A-B8A9-2FB9082CCD6D}" sibTransId="{19E59163-6329-49E2-B599-FD98176B0E0E}"/>
    <dgm:cxn modelId="{FA3CEF68-61E7-4DE8-B50B-EB3034B35CCC}" type="presOf" srcId="{4734EFFA-9668-4A68-87FB-ED989F25DBE7}" destId="{B1EE94EB-4CC5-4A18-87D6-49556F52D10E}" srcOrd="0" destOrd="0" presId="urn:microsoft.com/office/officeart/2008/layout/VerticalCircleList"/>
    <dgm:cxn modelId="{FD1DA96B-285F-4E7A-B0D9-050C4F7E1B82}" type="presOf" srcId="{29B98FF5-E317-4EF8-A8A2-803E4BA565AE}" destId="{6EE98101-F90A-4F03-9B2A-4972C68D4F42}" srcOrd="0" destOrd="0" presId="urn:microsoft.com/office/officeart/2008/layout/VerticalCircleList"/>
    <dgm:cxn modelId="{41270A7B-6754-4476-9C3B-D36FE433D6A9}" type="presOf" srcId="{3AED1F34-4C62-418C-9FD5-45ED47D8ABC9}" destId="{72B49F2A-CC20-41DF-936A-12B90B83DBC7}" srcOrd="0" destOrd="0" presId="urn:microsoft.com/office/officeart/2008/layout/VerticalCircleList"/>
    <dgm:cxn modelId="{F25C3988-5040-4F2A-8A65-97D47E7908EA}" srcId="{10807AE7-7B11-44D6-8965-585C26E90B3F}" destId="{3AED1F34-4C62-418C-9FD5-45ED47D8ABC9}" srcOrd="2" destOrd="0" parTransId="{28475F93-590B-437C-A020-B64D22EBF2E8}" sibTransId="{BD9127CD-E58F-4D1D-A8FE-308107E26BC6}"/>
    <dgm:cxn modelId="{72FE0AC1-B4D3-4BAB-9A60-A27BEA11FC61}" srcId="{10807AE7-7B11-44D6-8965-585C26E90B3F}" destId="{671C65A2-C317-4F45-A249-A2A7465946B7}" srcOrd="0" destOrd="0" parTransId="{B9A69234-48D6-4E0D-A0B4-6E55E72CC15D}" sibTransId="{FBA6D4AA-B405-49E9-A759-DA035CD4BD99}"/>
    <dgm:cxn modelId="{F8A1D9FF-60FB-4791-BCF8-6E82293BEA0A}" type="presOf" srcId="{442ECE80-9318-4E0D-9D7E-34A1826C23E3}" destId="{41A34C20-4A19-40B7-B1CD-4D76766594FF}" srcOrd="0" destOrd="0" presId="urn:microsoft.com/office/officeart/2008/layout/VerticalCircleList"/>
    <dgm:cxn modelId="{96B47559-9EA6-4DD7-834C-EF8764CD92CC}" type="presParOf" srcId="{3D71F5E4-FD3B-4EF7-913D-D63BA8E9560C}" destId="{C918D99A-BBAB-4758-910F-29DE541A5508}" srcOrd="0" destOrd="0" presId="urn:microsoft.com/office/officeart/2008/layout/VerticalCircleList"/>
    <dgm:cxn modelId="{D907B886-D596-420B-8DFE-1702A7F6742C}" type="presParOf" srcId="{C918D99A-BBAB-4758-910F-29DE541A5508}" destId="{F9CA85CD-CD37-43C8-8B34-23E62F89985D}" srcOrd="0" destOrd="0" presId="urn:microsoft.com/office/officeart/2008/layout/VerticalCircleList"/>
    <dgm:cxn modelId="{5A9C9006-9096-4209-93B9-5D3411B26CA3}" type="presParOf" srcId="{C918D99A-BBAB-4758-910F-29DE541A5508}" destId="{DF3BAD28-BD60-43E1-8613-4B1309A77C80}" srcOrd="1" destOrd="0" presId="urn:microsoft.com/office/officeart/2008/layout/VerticalCircleList"/>
    <dgm:cxn modelId="{68E54AE6-6DC5-4E27-8759-F4FAA66C3B57}" type="presParOf" srcId="{C918D99A-BBAB-4758-910F-29DE541A5508}" destId="{8B1CDC80-2D18-4B3F-B7CE-9113949FAA85}" srcOrd="2" destOrd="0" presId="urn:microsoft.com/office/officeart/2008/layout/VerticalCircleList"/>
    <dgm:cxn modelId="{F30E3BC3-563F-4814-BD0D-C44C9FBCA20F}" type="presParOf" srcId="{3D71F5E4-FD3B-4EF7-913D-D63BA8E9560C}" destId="{2A161223-666A-4A06-8AD3-DD9B4ABD46BB}" srcOrd="1" destOrd="0" presId="urn:microsoft.com/office/officeart/2008/layout/VerticalCircleList"/>
    <dgm:cxn modelId="{BE6BBB14-5B7A-4DB1-8296-51D6C3FB68EA}" type="presParOf" srcId="{2A161223-666A-4A06-8AD3-DD9B4ABD46BB}" destId="{27FDD822-0C0B-4E0F-94CC-62FC71609FDA}" srcOrd="0" destOrd="0" presId="urn:microsoft.com/office/officeart/2008/layout/VerticalCircleList"/>
    <dgm:cxn modelId="{029B3385-8436-4D0A-B728-F971A98C50E2}" type="presParOf" srcId="{2A161223-666A-4A06-8AD3-DD9B4ABD46BB}" destId="{C237ABF9-11D8-4E78-9B53-4A8C2B1C94B1}" srcOrd="1" destOrd="0" presId="urn:microsoft.com/office/officeart/2008/layout/VerticalCircleList"/>
    <dgm:cxn modelId="{B5C16896-270C-4319-A310-2D093AFA0083}" type="presParOf" srcId="{2A161223-666A-4A06-8AD3-DD9B4ABD46BB}" destId="{B1EE94EB-4CC5-4A18-87D6-49556F52D10E}" srcOrd="2" destOrd="0" presId="urn:microsoft.com/office/officeart/2008/layout/VerticalCircleList"/>
    <dgm:cxn modelId="{31CA2E86-3A7A-4863-B591-C2B548E49B71}" type="presParOf" srcId="{3D71F5E4-FD3B-4EF7-913D-D63BA8E9560C}" destId="{3562BB18-6C26-4D3A-B756-2C3930D68061}" srcOrd="2" destOrd="0" presId="urn:microsoft.com/office/officeart/2008/layout/VerticalCircleList"/>
    <dgm:cxn modelId="{F006DA52-A906-4ECD-90D0-FCBEDE808B5B}" type="presParOf" srcId="{3562BB18-6C26-4D3A-B756-2C3930D68061}" destId="{50471BDF-27D6-445A-A9D9-F255CCCEE9B4}" srcOrd="0" destOrd="0" presId="urn:microsoft.com/office/officeart/2008/layout/VerticalCircleList"/>
    <dgm:cxn modelId="{BD031DBD-4DD6-4F25-A052-C0ED8FB3BC49}" type="presParOf" srcId="{3562BB18-6C26-4D3A-B756-2C3930D68061}" destId="{5BA93A8D-E58E-4E61-A7DF-DDCDDD7FB40C}" srcOrd="1" destOrd="0" presId="urn:microsoft.com/office/officeart/2008/layout/VerticalCircleList"/>
    <dgm:cxn modelId="{2F12E321-EA9F-4B6B-93C4-A6F1477BEA95}" type="presParOf" srcId="{3562BB18-6C26-4D3A-B756-2C3930D68061}" destId="{72B49F2A-CC20-41DF-936A-12B90B83DBC7}" srcOrd="2" destOrd="0" presId="urn:microsoft.com/office/officeart/2008/layout/VerticalCircleList"/>
    <dgm:cxn modelId="{812E05C0-1C3B-4B9A-A409-20A4798CDFF3}" type="presParOf" srcId="{3D71F5E4-FD3B-4EF7-913D-D63BA8E9560C}" destId="{5DBFD907-630D-43FB-A89F-758A4547C45D}" srcOrd="3" destOrd="0" presId="urn:microsoft.com/office/officeart/2008/layout/VerticalCircleList"/>
    <dgm:cxn modelId="{957067AD-B345-42AC-8E34-92AE8BB06267}" type="presParOf" srcId="{5DBFD907-630D-43FB-A89F-758A4547C45D}" destId="{D461ECE4-237A-4620-A860-A15C86D74AC7}" srcOrd="0" destOrd="0" presId="urn:microsoft.com/office/officeart/2008/layout/VerticalCircleList"/>
    <dgm:cxn modelId="{038A646F-69A2-4701-BE81-4F1DB6705C4E}" type="presParOf" srcId="{5DBFD907-630D-43FB-A89F-758A4547C45D}" destId="{C38756E4-4474-49B9-806E-89DA5638BC9B}" srcOrd="1" destOrd="0" presId="urn:microsoft.com/office/officeart/2008/layout/VerticalCircleList"/>
    <dgm:cxn modelId="{95DD99C3-DF63-4596-B63A-7E6C232FB145}" type="presParOf" srcId="{5DBFD907-630D-43FB-A89F-758A4547C45D}" destId="{53077AEE-F694-4C9D-8EA9-2B293FE61C87}" srcOrd="2" destOrd="0" presId="urn:microsoft.com/office/officeart/2008/layout/VerticalCircleList"/>
    <dgm:cxn modelId="{35637C41-4729-4884-8009-F86A4D4D2F16}" type="presParOf" srcId="{3D71F5E4-FD3B-4EF7-913D-D63BA8E9560C}" destId="{8AA3259C-9776-4311-8C37-AE49AD9FB19D}" srcOrd="4" destOrd="0" presId="urn:microsoft.com/office/officeart/2008/layout/VerticalCircleList"/>
    <dgm:cxn modelId="{E636FE56-D0D5-4881-980F-A5BDE9F123FF}" type="presParOf" srcId="{8AA3259C-9776-4311-8C37-AE49AD9FB19D}" destId="{BE6F1A40-F271-4079-B97C-B0393A49AD01}" srcOrd="0" destOrd="0" presId="urn:microsoft.com/office/officeart/2008/layout/VerticalCircleList"/>
    <dgm:cxn modelId="{B3DDBDB9-585B-45CE-9E7D-77E0DD4D74DF}" type="presParOf" srcId="{8AA3259C-9776-4311-8C37-AE49AD9FB19D}" destId="{819C2297-137A-4E0C-9BE4-36AED95F4A5C}" srcOrd="1" destOrd="0" presId="urn:microsoft.com/office/officeart/2008/layout/VerticalCircleList"/>
    <dgm:cxn modelId="{C4DD1DBD-BE40-4517-AE13-2D71F83B16BD}" type="presParOf" srcId="{8AA3259C-9776-4311-8C37-AE49AD9FB19D}" destId="{23488C7D-3EE1-41C6-847C-71F7B4A1B175}" srcOrd="2" destOrd="0" presId="urn:microsoft.com/office/officeart/2008/layout/VerticalCircleList"/>
    <dgm:cxn modelId="{F4F2DC03-87D8-49A2-BC1F-131EF8E50EE5}" type="presParOf" srcId="{3D71F5E4-FD3B-4EF7-913D-D63BA8E9560C}" destId="{45AC7502-85A5-473E-B279-57F055485D5C}" srcOrd="5" destOrd="0" presId="urn:microsoft.com/office/officeart/2008/layout/VerticalCircleList"/>
    <dgm:cxn modelId="{A83CE68C-0623-4FC9-843A-986283E68DA7}" type="presParOf" srcId="{45AC7502-85A5-473E-B279-57F055485D5C}" destId="{35B57EAF-9D72-40B6-ABA9-66316EA93686}" srcOrd="0" destOrd="0" presId="urn:microsoft.com/office/officeart/2008/layout/VerticalCircleList"/>
    <dgm:cxn modelId="{6BC3D7A9-29C4-44CB-8877-1858E608190C}" type="presParOf" srcId="{45AC7502-85A5-473E-B279-57F055485D5C}" destId="{DCB91683-9AC4-44EC-929E-492EFC2A66F0}" srcOrd="1" destOrd="0" presId="urn:microsoft.com/office/officeart/2008/layout/VerticalCircleList"/>
    <dgm:cxn modelId="{2A299835-4556-471B-BF4A-4851585B65DD}" type="presParOf" srcId="{45AC7502-85A5-473E-B279-57F055485D5C}" destId="{41A34C20-4A19-40B7-B1CD-4D76766594FF}" srcOrd="2" destOrd="0" presId="urn:microsoft.com/office/officeart/2008/layout/VerticalCircleList"/>
    <dgm:cxn modelId="{E449E5F1-DA98-4458-AD4A-83A027582374}" type="presParOf" srcId="{3D71F5E4-FD3B-4EF7-913D-D63BA8E9560C}" destId="{240F05A7-CF43-4215-8D9A-2D963D1A3F03}" srcOrd="6" destOrd="0" presId="urn:microsoft.com/office/officeart/2008/layout/VerticalCircleList"/>
    <dgm:cxn modelId="{EE166BFC-67A3-4FEA-9DDE-6246392A4929}" type="presParOf" srcId="{240F05A7-CF43-4215-8D9A-2D963D1A3F03}" destId="{7E59021D-3B96-4669-9A76-6F75F42E4327}" srcOrd="0" destOrd="0" presId="urn:microsoft.com/office/officeart/2008/layout/VerticalCircleList"/>
    <dgm:cxn modelId="{4186EB0A-98C3-41F7-BAC9-04C47B634435}" type="presParOf" srcId="{240F05A7-CF43-4215-8D9A-2D963D1A3F03}" destId="{16190E1D-EBEC-4FEF-AB69-A41E5FF9E3E9}" srcOrd="1" destOrd="0" presId="urn:microsoft.com/office/officeart/2008/layout/VerticalCircleList"/>
    <dgm:cxn modelId="{FDEEAFD6-0865-45A4-B0E3-80407377D0CC}" type="presParOf" srcId="{240F05A7-CF43-4215-8D9A-2D963D1A3F03}" destId="{6EE98101-F90A-4F03-9B2A-4972C68D4F42}"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E6CA81B-89D4-4E42-84AE-7321C1DD158E}"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A9A9BED7-E42B-4480-8561-B603E2101E38}">
      <dgm:prSet phldrT="[Text]"/>
      <dgm:spPr/>
      <dgm:t>
        <a:bodyPr/>
        <a:lstStyle/>
        <a:p>
          <a:pPr>
            <a:buFont typeface="Wingdings" panose="05000000000000000000" pitchFamily="2" charset="2"/>
            <a:buChar char=""/>
          </a:pPr>
          <a:r>
            <a:rPr lang="en-US" dirty="0"/>
            <a:t>Contributed to partnership priorities. </a:t>
          </a:r>
          <a:endParaRPr lang="en-GB" dirty="0"/>
        </a:p>
      </dgm:t>
    </dgm:pt>
    <dgm:pt modelId="{4862ED74-078C-4106-9E1E-ABB646A5B122}" type="parTrans" cxnId="{659F54E5-A9B3-44FF-9D76-730A73A2D0D6}">
      <dgm:prSet/>
      <dgm:spPr/>
      <dgm:t>
        <a:bodyPr/>
        <a:lstStyle/>
        <a:p>
          <a:endParaRPr lang="en-GB"/>
        </a:p>
      </dgm:t>
    </dgm:pt>
    <dgm:pt modelId="{DBAC39C1-6554-496A-B5C3-E8A1D05BFD23}" type="sibTrans" cxnId="{659F54E5-A9B3-44FF-9D76-730A73A2D0D6}">
      <dgm:prSet/>
      <dgm:spPr/>
      <dgm:t>
        <a:bodyPr/>
        <a:lstStyle/>
        <a:p>
          <a:endParaRPr lang="en-GB"/>
        </a:p>
      </dgm:t>
    </dgm:pt>
    <dgm:pt modelId="{85870080-6046-44C1-9934-DB495DAC28D6}">
      <dgm:prSet phldrT="[Text]"/>
      <dgm:spPr/>
      <dgm:t>
        <a:bodyPr/>
        <a:lstStyle/>
        <a:p>
          <a:pPr>
            <a:buFont typeface="Wingdings" panose="05000000000000000000" pitchFamily="2" charset="2"/>
            <a:buChar char=""/>
          </a:pPr>
          <a:r>
            <a:rPr lang="en-US" dirty="0"/>
            <a:t>Had oversight of Children’s Social Care Improvement journey</a:t>
          </a:r>
          <a:endParaRPr lang="en-GB" dirty="0"/>
        </a:p>
      </dgm:t>
    </dgm:pt>
    <dgm:pt modelId="{08B98FF9-F7C1-4B3F-8C6F-54A07B9AFF79}" type="parTrans" cxnId="{06C6E6BE-EDCB-41C8-B0FD-96F7337105A5}">
      <dgm:prSet/>
      <dgm:spPr/>
      <dgm:t>
        <a:bodyPr/>
        <a:lstStyle/>
        <a:p>
          <a:endParaRPr lang="en-GB"/>
        </a:p>
      </dgm:t>
    </dgm:pt>
    <dgm:pt modelId="{80667AA9-75BC-4EE4-8D68-373B57DBD3E1}" type="sibTrans" cxnId="{06C6E6BE-EDCB-41C8-B0FD-96F7337105A5}">
      <dgm:prSet/>
      <dgm:spPr/>
      <dgm:t>
        <a:bodyPr/>
        <a:lstStyle/>
        <a:p>
          <a:endParaRPr lang="en-GB"/>
        </a:p>
      </dgm:t>
    </dgm:pt>
    <dgm:pt modelId="{ED162116-A36E-4245-9414-2A615063F7FC}">
      <dgm:prSet phldrT="[Text]"/>
      <dgm:spPr/>
      <dgm:t>
        <a:bodyPr/>
        <a:lstStyle/>
        <a:p>
          <a:r>
            <a:rPr lang="en-US" dirty="0"/>
            <a:t>Contributed to the development of the partnership training programme.</a:t>
          </a:r>
          <a:endParaRPr lang="en-GB" dirty="0"/>
        </a:p>
      </dgm:t>
    </dgm:pt>
    <dgm:pt modelId="{9E5D247C-3ED5-42FE-8021-90CCC2805F16}" type="parTrans" cxnId="{98D48192-BE4C-409E-A530-C8D2B26BDAD0}">
      <dgm:prSet/>
      <dgm:spPr/>
      <dgm:t>
        <a:bodyPr/>
        <a:lstStyle/>
        <a:p>
          <a:endParaRPr lang="en-GB"/>
        </a:p>
      </dgm:t>
    </dgm:pt>
    <dgm:pt modelId="{D17925B0-80EA-4C21-80D0-47D7F3071B3D}" type="sibTrans" cxnId="{98D48192-BE4C-409E-A530-C8D2B26BDAD0}">
      <dgm:prSet/>
      <dgm:spPr/>
      <dgm:t>
        <a:bodyPr/>
        <a:lstStyle/>
        <a:p>
          <a:endParaRPr lang="en-GB"/>
        </a:p>
      </dgm:t>
    </dgm:pt>
    <dgm:pt modelId="{8EB14AA0-2776-4204-81BA-6561E3FBFD9E}">
      <dgm:prSet phldrT="[Text]"/>
      <dgm:spPr/>
      <dgm:t>
        <a:bodyPr/>
        <a:lstStyle/>
        <a:p>
          <a:pPr>
            <a:buFont typeface="Wingdings" panose="05000000000000000000" pitchFamily="2" charset="2"/>
            <a:buChar char=""/>
          </a:pPr>
          <a:r>
            <a:rPr lang="en-US" dirty="0"/>
            <a:t>Informed monthly multiagency briefing sessions</a:t>
          </a:r>
          <a:endParaRPr lang="en-GB" dirty="0"/>
        </a:p>
      </dgm:t>
    </dgm:pt>
    <dgm:pt modelId="{2FBD91D8-BD6F-402A-AE91-A02347F76FFA}" type="parTrans" cxnId="{8D063ED3-7F0F-433D-A580-681B4A41D078}">
      <dgm:prSet/>
      <dgm:spPr/>
      <dgm:t>
        <a:bodyPr/>
        <a:lstStyle/>
        <a:p>
          <a:endParaRPr lang="en-GB"/>
        </a:p>
      </dgm:t>
    </dgm:pt>
    <dgm:pt modelId="{26E8A415-1809-477E-8B33-88139C74BD15}" type="sibTrans" cxnId="{8D063ED3-7F0F-433D-A580-681B4A41D078}">
      <dgm:prSet/>
      <dgm:spPr/>
      <dgm:t>
        <a:bodyPr/>
        <a:lstStyle/>
        <a:p>
          <a:endParaRPr lang="en-GB"/>
        </a:p>
      </dgm:t>
    </dgm:pt>
    <dgm:pt modelId="{C5337D06-1156-4FCF-9A05-47E17B057B5E}">
      <dgm:prSet phldrT="[Text]"/>
      <dgm:spPr/>
      <dgm:t>
        <a:bodyPr/>
        <a:lstStyle/>
        <a:p>
          <a:pPr>
            <a:buFont typeface="Wingdings" panose="05000000000000000000" pitchFamily="2" charset="2"/>
            <a:buNone/>
          </a:pPr>
          <a:r>
            <a:rPr lang="en-US" dirty="0" err="1"/>
            <a:t>Suppoted</a:t>
          </a:r>
          <a:r>
            <a:rPr lang="en-US" dirty="0"/>
            <a:t> the development of the quality assurance framework. </a:t>
          </a:r>
          <a:endParaRPr lang="en-GB" dirty="0"/>
        </a:p>
      </dgm:t>
    </dgm:pt>
    <dgm:pt modelId="{6CADBFE8-B882-47CF-8EE1-5BFBA89E9A73}" type="parTrans" cxnId="{F9C21086-8C68-471E-A184-CA6172AC0C04}">
      <dgm:prSet/>
      <dgm:spPr/>
      <dgm:t>
        <a:bodyPr/>
        <a:lstStyle/>
        <a:p>
          <a:endParaRPr lang="en-GB"/>
        </a:p>
      </dgm:t>
    </dgm:pt>
    <dgm:pt modelId="{5615A0AE-CF20-4FFB-A7AB-3E44F9D53308}" type="sibTrans" cxnId="{F9C21086-8C68-471E-A184-CA6172AC0C04}">
      <dgm:prSet/>
      <dgm:spPr/>
      <dgm:t>
        <a:bodyPr/>
        <a:lstStyle/>
        <a:p>
          <a:endParaRPr lang="en-GB"/>
        </a:p>
      </dgm:t>
    </dgm:pt>
    <dgm:pt modelId="{7423BA1E-B884-4BE2-A2AA-B72D94765355}">
      <dgm:prSet phldrT="[Text]"/>
      <dgm:spPr/>
      <dgm:t>
        <a:bodyPr/>
        <a:lstStyle/>
        <a:p>
          <a:pPr>
            <a:buFont typeface="Wingdings" panose="05000000000000000000" pitchFamily="2" charset="2"/>
            <a:buChar char=""/>
          </a:pPr>
          <a:r>
            <a:rPr lang="en-US" dirty="0"/>
            <a:t>Maintained oversight of recommendations and outcomes from reviews.</a:t>
          </a:r>
          <a:endParaRPr lang="en-GB" dirty="0"/>
        </a:p>
      </dgm:t>
    </dgm:pt>
    <dgm:pt modelId="{66D59894-9640-4C46-85E4-25A5F776B4A8}" type="parTrans" cxnId="{20B1E737-03C9-4BBD-B0B7-9305A6EAEFE6}">
      <dgm:prSet/>
      <dgm:spPr/>
      <dgm:t>
        <a:bodyPr/>
        <a:lstStyle/>
        <a:p>
          <a:endParaRPr lang="en-GB"/>
        </a:p>
      </dgm:t>
    </dgm:pt>
    <dgm:pt modelId="{18555BA5-8A48-4026-869B-B3A945396FD1}" type="sibTrans" cxnId="{20B1E737-03C9-4BBD-B0B7-9305A6EAEFE6}">
      <dgm:prSet/>
      <dgm:spPr/>
      <dgm:t>
        <a:bodyPr/>
        <a:lstStyle/>
        <a:p>
          <a:endParaRPr lang="en-GB"/>
        </a:p>
      </dgm:t>
    </dgm:pt>
    <dgm:pt modelId="{DC00E1D9-C035-4386-8B3C-FF99051FE420}" type="pres">
      <dgm:prSet presAssocID="{5E6CA81B-89D4-4E42-84AE-7321C1DD158E}" presName="Name0" presStyleCnt="0">
        <dgm:presLayoutVars>
          <dgm:dir/>
        </dgm:presLayoutVars>
      </dgm:prSet>
      <dgm:spPr/>
    </dgm:pt>
    <dgm:pt modelId="{EA2F1859-3FF2-4718-8127-F419E2A9A4E4}" type="pres">
      <dgm:prSet presAssocID="{A9A9BED7-E42B-4480-8561-B603E2101E38}" presName="noChildren" presStyleCnt="0"/>
      <dgm:spPr/>
    </dgm:pt>
    <dgm:pt modelId="{97E9250A-D653-46ED-9E89-07B053F0E3C3}" type="pres">
      <dgm:prSet presAssocID="{A9A9BED7-E42B-4480-8561-B603E2101E38}" presName="gap" presStyleCnt="0"/>
      <dgm:spPr/>
    </dgm:pt>
    <dgm:pt modelId="{9B8BC299-CDA0-460B-A76A-F37DABA8098A}" type="pres">
      <dgm:prSet presAssocID="{A9A9BED7-E42B-4480-8561-B603E2101E38}" presName="medCircle2" presStyleLbl="vennNode1" presStyleIdx="0" presStyleCnt="6"/>
      <dgm:spPr/>
    </dgm:pt>
    <dgm:pt modelId="{E9DE3D1B-0345-4702-8555-9738FE819A2E}" type="pres">
      <dgm:prSet presAssocID="{A9A9BED7-E42B-4480-8561-B603E2101E38}" presName="txLvlOnly1" presStyleLbl="revTx" presStyleIdx="0" presStyleCnt="6"/>
      <dgm:spPr/>
    </dgm:pt>
    <dgm:pt modelId="{F2379166-491E-46DE-A525-A3FB115624B5}" type="pres">
      <dgm:prSet presAssocID="{7423BA1E-B884-4BE2-A2AA-B72D94765355}" presName="noChildren" presStyleCnt="0"/>
      <dgm:spPr/>
    </dgm:pt>
    <dgm:pt modelId="{D604368A-F416-4B41-BC3E-86258DDE1187}" type="pres">
      <dgm:prSet presAssocID="{7423BA1E-B884-4BE2-A2AA-B72D94765355}" presName="gap" presStyleCnt="0"/>
      <dgm:spPr/>
    </dgm:pt>
    <dgm:pt modelId="{163C7AFE-E399-44E3-8D9D-2A4A87F6868B}" type="pres">
      <dgm:prSet presAssocID="{7423BA1E-B884-4BE2-A2AA-B72D94765355}" presName="medCircle2" presStyleLbl="vennNode1" presStyleIdx="1" presStyleCnt="6"/>
      <dgm:spPr/>
    </dgm:pt>
    <dgm:pt modelId="{76773FBE-DB4D-4CB2-BDBC-B5220A79DFB3}" type="pres">
      <dgm:prSet presAssocID="{7423BA1E-B884-4BE2-A2AA-B72D94765355}" presName="txLvlOnly1" presStyleLbl="revTx" presStyleIdx="1" presStyleCnt="6"/>
      <dgm:spPr/>
    </dgm:pt>
    <dgm:pt modelId="{86303B5C-E39D-47C7-8F01-B9202C347FFF}" type="pres">
      <dgm:prSet presAssocID="{85870080-6046-44C1-9934-DB495DAC28D6}" presName="noChildren" presStyleCnt="0"/>
      <dgm:spPr/>
    </dgm:pt>
    <dgm:pt modelId="{8A2E8899-EB32-4D26-812A-A602B85F7E15}" type="pres">
      <dgm:prSet presAssocID="{85870080-6046-44C1-9934-DB495DAC28D6}" presName="gap" presStyleCnt="0"/>
      <dgm:spPr/>
    </dgm:pt>
    <dgm:pt modelId="{A1145C5E-6772-4274-A904-4C1FE63FF1CB}" type="pres">
      <dgm:prSet presAssocID="{85870080-6046-44C1-9934-DB495DAC28D6}" presName="medCircle2" presStyleLbl="vennNode1" presStyleIdx="2" presStyleCnt="6"/>
      <dgm:spPr/>
    </dgm:pt>
    <dgm:pt modelId="{0BAB0D84-C4AF-433F-934B-A3BB805F0D45}" type="pres">
      <dgm:prSet presAssocID="{85870080-6046-44C1-9934-DB495DAC28D6}" presName="txLvlOnly1" presStyleLbl="revTx" presStyleIdx="2" presStyleCnt="6"/>
      <dgm:spPr/>
    </dgm:pt>
    <dgm:pt modelId="{9D189AB0-FBD6-4B11-8292-71882720ECC7}" type="pres">
      <dgm:prSet presAssocID="{ED162116-A36E-4245-9414-2A615063F7FC}" presName="noChildren" presStyleCnt="0"/>
      <dgm:spPr/>
    </dgm:pt>
    <dgm:pt modelId="{BE60AC47-E6A9-4DC7-A196-60974650BFDE}" type="pres">
      <dgm:prSet presAssocID="{ED162116-A36E-4245-9414-2A615063F7FC}" presName="gap" presStyleCnt="0"/>
      <dgm:spPr/>
    </dgm:pt>
    <dgm:pt modelId="{23D85914-EF4C-41B9-A44B-7B5945A1B3FB}" type="pres">
      <dgm:prSet presAssocID="{ED162116-A36E-4245-9414-2A615063F7FC}" presName="medCircle2" presStyleLbl="vennNode1" presStyleIdx="3" presStyleCnt="6"/>
      <dgm:spPr/>
    </dgm:pt>
    <dgm:pt modelId="{5D666D46-EF03-428F-8C75-35A36311B084}" type="pres">
      <dgm:prSet presAssocID="{ED162116-A36E-4245-9414-2A615063F7FC}" presName="txLvlOnly1" presStyleLbl="revTx" presStyleIdx="3" presStyleCnt="6"/>
      <dgm:spPr/>
    </dgm:pt>
    <dgm:pt modelId="{879A2D82-BEA1-4E20-9CB0-42C16C6F0F83}" type="pres">
      <dgm:prSet presAssocID="{8EB14AA0-2776-4204-81BA-6561E3FBFD9E}" presName="noChildren" presStyleCnt="0"/>
      <dgm:spPr/>
    </dgm:pt>
    <dgm:pt modelId="{868BD897-3168-4C40-A76A-6A4763AF6922}" type="pres">
      <dgm:prSet presAssocID="{8EB14AA0-2776-4204-81BA-6561E3FBFD9E}" presName="gap" presStyleCnt="0"/>
      <dgm:spPr/>
    </dgm:pt>
    <dgm:pt modelId="{FA2B2E6C-B95D-4EF6-8046-A1FF82BFB304}" type="pres">
      <dgm:prSet presAssocID="{8EB14AA0-2776-4204-81BA-6561E3FBFD9E}" presName="medCircle2" presStyleLbl="vennNode1" presStyleIdx="4" presStyleCnt="6"/>
      <dgm:spPr/>
    </dgm:pt>
    <dgm:pt modelId="{62BF1341-BCFC-4D63-B668-70B9B782744C}" type="pres">
      <dgm:prSet presAssocID="{8EB14AA0-2776-4204-81BA-6561E3FBFD9E}" presName="txLvlOnly1" presStyleLbl="revTx" presStyleIdx="4" presStyleCnt="6"/>
      <dgm:spPr/>
    </dgm:pt>
    <dgm:pt modelId="{DC676CCA-ED43-4897-AE85-2F5B3E9CCDF1}" type="pres">
      <dgm:prSet presAssocID="{C5337D06-1156-4FCF-9A05-47E17B057B5E}" presName="noChildren" presStyleCnt="0"/>
      <dgm:spPr/>
    </dgm:pt>
    <dgm:pt modelId="{BE26831E-B6D5-4539-97B8-F446609F0B69}" type="pres">
      <dgm:prSet presAssocID="{C5337D06-1156-4FCF-9A05-47E17B057B5E}" presName="gap" presStyleCnt="0"/>
      <dgm:spPr/>
    </dgm:pt>
    <dgm:pt modelId="{55AFCF60-8B66-4096-AC56-97A538CCA8AD}" type="pres">
      <dgm:prSet presAssocID="{C5337D06-1156-4FCF-9A05-47E17B057B5E}" presName="medCircle2" presStyleLbl="vennNode1" presStyleIdx="5" presStyleCnt="6"/>
      <dgm:spPr/>
    </dgm:pt>
    <dgm:pt modelId="{226FDED1-A5EA-4755-BC2C-2598AF508E28}" type="pres">
      <dgm:prSet presAssocID="{C5337D06-1156-4FCF-9A05-47E17B057B5E}" presName="txLvlOnly1" presStyleLbl="revTx" presStyleIdx="5" presStyleCnt="6"/>
      <dgm:spPr/>
    </dgm:pt>
  </dgm:ptLst>
  <dgm:cxnLst>
    <dgm:cxn modelId="{F3A8E901-35AD-4F42-9D4E-1CC5243C23EF}" type="presOf" srcId="{ED162116-A36E-4245-9414-2A615063F7FC}" destId="{5D666D46-EF03-428F-8C75-35A36311B084}" srcOrd="0" destOrd="0" presId="urn:microsoft.com/office/officeart/2008/layout/VerticalCircleList"/>
    <dgm:cxn modelId="{03D7E935-FD7C-4E91-BCBD-B70BB6F041EA}" type="presOf" srcId="{8EB14AA0-2776-4204-81BA-6561E3FBFD9E}" destId="{62BF1341-BCFC-4D63-B668-70B9B782744C}" srcOrd="0" destOrd="0" presId="urn:microsoft.com/office/officeart/2008/layout/VerticalCircleList"/>
    <dgm:cxn modelId="{20B1E737-03C9-4BBD-B0B7-9305A6EAEFE6}" srcId="{5E6CA81B-89D4-4E42-84AE-7321C1DD158E}" destId="{7423BA1E-B884-4BE2-A2AA-B72D94765355}" srcOrd="1" destOrd="0" parTransId="{66D59894-9640-4C46-85E4-25A5F776B4A8}" sibTransId="{18555BA5-8A48-4026-869B-B3A945396FD1}"/>
    <dgm:cxn modelId="{F9C21086-8C68-471E-A184-CA6172AC0C04}" srcId="{5E6CA81B-89D4-4E42-84AE-7321C1DD158E}" destId="{C5337D06-1156-4FCF-9A05-47E17B057B5E}" srcOrd="5" destOrd="0" parTransId="{6CADBFE8-B882-47CF-8EE1-5BFBA89E9A73}" sibTransId="{5615A0AE-CF20-4FFB-A7AB-3E44F9D53308}"/>
    <dgm:cxn modelId="{98D48192-BE4C-409E-A530-C8D2B26BDAD0}" srcId="{5E6CA81B-89D4-4E42-84AE-7321C1DD158E}" destId="{ED162116-A36E-4245-9414-2A615063F7FC}" srcOrd="3" destOrd="0" parTransId="{9E5D247C-3ED5-42FE-8021-90CCC2805F16}" sibTransId="{D17925B0-80EA-4C21-80D0-47D7F3071B3D}"/>
    <dgm:cxn modelId="{88711F9B-ABB0-45BA-9C99-F0218623235F}" type="presOf" srcId="{C5337D06-1156-4FCF-9A05-47E17B057B5E}" destId="{226FDED1-A5EA-4755-BC2C-2598AF508E28}" srcOrd="0" destOrd="0" presId="urn:microsoft.com/office/officeart/2008/layout/VerticalCircleList"/>
    <dgm:cxn modelId="{32FEFDA1-3CB4-4855-8EA3-1511F6330976}" type="presOf" srcId="{5E6CA81B-89D4-4E42-84AE-7321C1DD158E}" destId="{DC00E1D9-C035-4386-8B3C-FF99051FE420}" srcOrd="0" destOrd="0" presId="urn:microsoft.com/office/officeart/2008/layout/VerticalCircleList"/>
    <dgm:cxn modelId="{06C6E6BE-EDCB-41C8-B0FD-96F7337105A5}" srcId="{5E6CA81B-89D4-4E42-84AE-7321C1DD158E}" destId="{85870080-6046-44C1-9934-DB495DAC28D6}" srcOrd="2" destOrd="0" parTransId="{08B98FF9-F7C1-4B3F-8C6F-54A07B9AFF79}" sibTransId="{80667AA9-75BC-4EE4-8D68-373B57DBD3E1}"/>
    <dgm:cxn modelId="{DF8FE6C4-AA1C-4744-9484-8DA5EA45CF4A}" type="presOf" srcId="{A9A9BED7-E42B-4480-8561-B603E2101E38}" destId="{E9DE3D1B-0345-4702-8555-9738FE819A2E}" srcOrd="0" destOrd="0" presId="urn:microsoft.com/office/officeart/2008/layout/VerticalCircleList"/>
    <dgm:cxn modelId="{8D063ED3-7F0F-433D-A580-681B4A41D078}" srcId="{5E6CA81B-89D4-4E42-84AE-7321C1DD158E}" destId="{8EB14AA0-2776-4204-81BA-6561E3FBFD9E}" srcOrd="4" destOrd="0" parTransId="{2FBD91D8-BD6F-402A-AE91-A02347F76FFA}" sibTransId="{26E8A415-1809-477E-8B33-88139C74BD15}"/>
    <dgm:cxn modelId="{659F54E5-A9B3-44FF-9D76-730A73A2D0D6}" srcId="{5E6CA81B-89D4-4E42-84AE-7321C1DD158E}" destId="{A9A9BED7-E42B-4480-8561-B603E2101E38}" srcOrd="0" destOrd="0" parTransId="{4862ED74-078C-4106-9E1E-ABB646A5B122}" sibTransId="{DBAC39C1-6554-496A-B5C3-E8A1D05BFD23}"/>
    <dgm:cxn modelId="{F0265EF4-4CB1-43D7-A8B5-4DF3C9FCE196}" type="presOf" srcId="{85870080-6046-44C1-9934-DB495DAC28D6}" destId="{0BAB0D84-C4AF-433F-934B-A3BB805F0D45}" srcOrd="0" destOrd="0" presId="urn:microsoft.com/office/officeart/2008/layout/VerticalCircleList"/>
    <dgm:cxn modelId="{953771F5-0A65-423C-B10A-81DAA9839DB8}" type="presOf" srcId="{7423BA1E-B884-4BE2-A2AA-B72D94765355}" destId="{76773FBE-DB4D-4CB2-BDBC-B5220A79DFB3}" srcOrd="0" destOrd="0" presId="urn:microsoft.com/office/officeart/2008/layout/VerticalCircleList"/>
    <dgm:cxn modelId="{5661FE94-C3B8-4ADB-8681-A4F6CBEB37F4}" type="presParOf" srcId="{DC00E1D9-C035-4386-8B3C-FF99051FE420}" destId="{EA2F1859-3FF2-4718-8127-F419E2A9A4E4}" srcOrd="0" destOrd="0" presId="urn:microsoft.com/office/officeart/2008/layout/VerticalCircleList"/>
    <dgm:cxn modelId="{010EE2D2-2182-400F-8238-30B4252863D9}" type="presParOf" srcId="{EA2F1859-3FF2-4718-8127-F419E2A9A4E4}" destId="{97E9250A-D653-46ED-9E89-07B053F0E3C3}" srcOrd="0" destOrd="0" presId="urn:microsoft.com/office/officeart/2008/layout/VerticalCircleList"/>
    <dgm:cxn modelId="{6EB03A59-9BE1-4985-9E0E-5091B24F237D}" type="presParOf" srcId="{EA2F1859-3FF2-4718-8127-F419E2A9A4E4}" destId="{9B8BC299-CDA0-460B-A76A-F37DABA8098A}" srcOrd="1" destOrd="0" presId="urn:microsoft.com/office/officeart/2008/layout/VerticalCircleList"/>
    <dgm:cxn modelId="{87DE3AD6-4037-4C49-80C1-355797BF7DA5}" type="presParOf" srcId="{EA2F1859-3FF2-4718-8127-F419E2A9A4E4}" destId="{E9DE3D1B-0345-4702-8555-9738FE819A2E}" srcOrd="2" destOrd="0" presId="urn:microsoft.com/office/officeart/2008/layout/VerticalCircleList"/>
    <dgm:cxn modelId="{1C760643-0CE7-4B57-9285-D2A0A98AA8ED}" type="presParOf" srcId="{DC00E1D9-C035-4386-8B3C-FF99051FE420}" destId="{F2379166-491E-46DE-A525-A3FB115624B5}" srcOrd="1" destOrd="0" presId="urn:microsoft.com/office/officeart/2008/layout/VerticalCircleList"/>
    <dgm:cxn modelId="{A11C6B19-C379-42DB-A0EC-E0FD1C09C2BE}" type="presParOf" srcId="{F2379166-491E-46DE-A525-A3FB115624B5}" destId="{D604368A-F416-4B41-BC3E-86258DDE1187}" srcOrd="0" destOrd="0" presId="urn:microsoft.com/office/officeart/2008/layout/VerticalCircleList"/>
    <dgm:cxn modelId="{83A22499-DF10-4D49-914E-1FEA38321481}" type="presParOf" srcId="{F2379166-491E-46DE-A525-A3FB115624B5}" destId="{163C7AFE-E399-44E3-8D9D-2A4A87F6868B}" srcOrd="1" destOrd="0" presId="urn:microsoft.com/office/officeart/2008/layout/VerticalCircleList"/>
    <dgm:cxn modelId="{AEDC0535-C1B5-4F17-8F56-74A8420AFBDF}" type="presParOf" srcId="{F2379166-491E-46DE-A525-A3FB115624B5}" destId="{76773FBE-DB4D-4CB2-BDBC-B5220A79DFB3}" srcOrd="2" destOrd="0" presId="urn:microsoft.com/office/officeart/2008/layout/VerticalCircleList"/>
    <dgm:cxn modelId="{09DAD3E3-12F2-445A-BF10-3F0C6D366315}" type="presParOf" srcId="{DC00E1D9-C035-4386-8B3C-FF99051FE420}" destId="{86303B5C-E39D-47C7-8F01-B9202C347FFF}" srcOrd="2" destOrd="0" presId="urn:microsoft.com/office/officeart/2008/layout/VerticalCircleList"/>
    <dgm:cxn modelId="{56EF8295-609F-4F22-AE57-3CFE99284C74}" type="presParOf" srcId="{86303B5C-E39D-47C7-8F01-B9202C347FFF}" destId="{8A2E8899-EB32-4D26-812A-A602B85F7E15}" srcOrd="0" destOrd="0" presId="urn:microsoft.com/office/officeart/2008/layout/VerticalCircleList"/>
    <dgm:cxn modelId="{8C58724E-6BAA-4116-B539-6E001E8ACD5A}" type="presParOf" srcId="{86303B5C-E39D-47C7-8F01-B9202C347FFF}" destId="{A1145C5E-6772-4274-A904-4C1FE63FF1CB}" srcOrd="1" destOrd="0" presId="urn:microsoft.com/office/officeart/2008/layout/VerticalCircleList"/>
    <dgm:cxn modelId="{A2E6E311-E66E-4ACC-B8D4-0E8DF6A5DD48}" type="presParOf" srcId="{86303B5C-E39D-47C7-8F01-B9202C347FFF}" destId="{0BAB0D84-C4AF-433F-934B-A3BB805F0D45}" srcOrd="2" destOrd="0" presId="urn:microsoft.com/office/officeart/2008/layout/VerticalCircleList"/>
    <dgm:cxn modelId="{350689F4-7684-470D-BA99-17750CD80D18}" type="presParOf" srcId="{DC00E1D9-C035-4386-8B3C-FF99051FE420}" destId="{9D189AB0-FBD6-4B11-8292-71882720ECC7}" srcOrd="3" destOrd="0" presId="urn:microsoft.com/office/officeart/2008/layout/VerticalCircleList"/>
    <dgm:cxn modelId="{64AEB5CF-3A33-4031-86F6-957A57954087}" type="presParOf" srcId="{9D189AB0-FBD6-4B11-8292-71882720ECC7}" destId="{BE60AC47-E6A9-4DC7-A196-60974650BFDE}" srcOrd="0" destOrd="0" presId="urn:microsoft.com/office/officeart/2008/layout/VerticalCircleList"/>
    <dgm:cxn modelId="{1EAB3337-DDF4-4A7A-8AE2-E89C1133A750}" type="presParOf" srcId="{9D189AB0-FBD6-4B11-8292-71882720ECC7}" destId="{23D85914-EF4C-41B9-A44B-7B5945A1B3FB}" srcOrd="1" destOrd="0" presId="urn:microsoft.com/office/officeart/2008/layout/VerticalCircleList"/>
    <dgm:cxn modelId="{4DA6EB87-E1C9-41EE-80C2-5E32FA3A6C6B}" type="presParOf" srcId="{9D189AB0-FBD6-4B11-8292-71882720ECC7}" destId="{5D666D46-EF03-428F-8C75-35A36311B084}" srcOrd="2" destOrd="0" presId="urn:microsoft.com/office/officeart/2008/layout/VerticalCircleList"/>
    <dgm:cxn modelId="{B0A4654A-69D8-413D-AB4C-AE3058C9416C}" type="presParOf" srcId="{DC00E1D9-C035-4386-8B3C-FF99051FE420}" destId="{879A2D82-BEA1-4E20-9CB0-42C16C6F0F83}" srcOrd="4" destOrd="0" presId="urn:microsoft.com/office/officeart/2008/layout/VerticalCircleList"/>
    <dgm:cxn modelId="{1D47EC38-4BF0-456E-8EB0-EF399AF110D6}" type="presParOf" srcId="{879A2D82-BEA1-4E20-9CB0-42C16C6F0F83}" destId="{868BD897-3168-4C40-A76A-6A4763AF6922}" srcOrd="0" destOrd="0" presId="urn:microsoft.com/office/officeart/2008/layout/VerticalCircleList"/>
    <dgm:cxn modelId="{47AA33B7-5739-471B-827A-E6494E5F1C0A}" type="presParOf" srcId="{879A2D82-BEA1-4E20-9CB0-42C16C6F0F83}" destId="{FA2B2E6C-B95D-4EF6-8046-A1FF82BFB304}" srcOrd="1" destOrd="0" presId="urn:microsoft.com/office/officeart/2008/layout/VerticalCircleList"/>
    <dgm:cxn modelId="{FB1D8009-107F-470E-84E0-262D7E15E58E}" type="presParOf" srcId="{879A2D82-BEA1-4E20-9CB0-42C16C6F0F83}" destId="{62BF1341-BCFC-4D63-B668-70B9B782744C}" srcOrd="2" destOrd="0" presId="urn:microsoft.com/office/officeart/2008/layout/VerticalCircleList"/>
    <dgm:cxn modelId="{90367740-B24B-4940-8FA6-36944CB26CB0}" type="presParOf" srcId="{DC00E1D9-C035-4386-8B3C-FF99051FE420}" destId="{DC676CCA-ED43-4897-AE85-2F5B3E9CCDF1}" srcOrd="5" destOrd="0" presId="urn:microsoft.com/office/officeart/2008/layout/VerticalCircleList"/>
    <dgm:cxn modelId="{B8116987-93C1-4DAE-9C34-53A0FE28B74B}" type="presParOf" srcId="{DC676CCA-ED43-4897-AE85-2F5B3E9CCDF1}" destId="{BE26831E-B6D5-4539-97B8-F446609F0B69}" srcOrd="0" destOrd="0" presId="urn:microsoft.com/office/officeart/2008/layout/VerticalCircleList"/>
    <dgm:cxn modelId="{7467EB9C-6A60-4559-8EAD-C948A5EED1D3}" type="presParOf" srcId="{DC676CCA-ED43-4897-AE85-2F5B3E9CCDF1}" destId="{55AFCF60-8B66-4096-AC56-97A538CCA8AD}" srcOrd="1" destOrd="0" presId="urn:microsoft.com/office/officeart/2008/layout/VerticalCircleList"/>
    <dgm:cxn modelId="{36B87B32-F3EC-41ED-ADD0-973CA064EF79}" type="presParOf" srcId="{DC676CCA-ED43-4897-AE85-2F5B3E9CCDF1}" destId="{226FDED1-A5EA-4755-BC2C-2598AF508E28}"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28021B-CE44-43C0-B7F3-E6B9D6737D58}">
      <dsp:nvSpPr>
        <dsp:cNvPr id="0" name=""/>
        <dsp:cNvSpPr/>
      </dsp:nvSpPr>
      <dsp:spPr>
        <a:xfrm>
          <a:off x="2082109" y="1254"/>
          <a:ext cx="581879" cy="58187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21717B0-A580-47E8-B94F-CDABE4D4DB91}">
      <dsp:nvSpPr>
        <dsp:cNvPr id="0" name=""/>
        <dsp:cNvSpPr/>
      </dsp:nvSpPr>
      <dsp:spPr>
        <a:xfrm>
          <a:off x="2373049" y="1254"/>
          <a:ext cx="3104539" cy="581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marL="0" lvl="0" indent="0" algn="l" defTabSz="488950">
            <a:lnSpc>
              <a:spcPct val="90000"/>
            </a:lnSpc>
            <a:spcBef>
              <a:spcPct val="0"/>
            </a:spcBef>
            <a:spcAft>
              <a:spcPct val="35000"/>
            </a:spcAft>
            <a:buNone/>
          </a:pPr>
          <a:r>
            <a:rPr lang="en-GB" sz="1100" kern="1200" dirty="0">
              <a:latin typeface="Aptos" panose="020B0004020202020204" pitchFamily="34" charset="0"/>
            </a:rPr>
            <a:t>Partner organisations and agencies collaborate, share and co-own the vision for how to achieve improved outcomes for vulnerable children. </a:t>
          </a:r>
          <a:endParaRPr lang="en-GB" sz="1100" kern="1200" dirty="0"/>
        </a:p>
      </dsp:txBody>
      <dsp:txXfrm>
        <a:off x="2373049" y="1254"/>
        <a:ext cx="3104539" cy="581879"/>
      </dsp:txXfrm>
    </dsp:sp>
    <dsp:sp modelId="{D97A7DA6-828E-4719-B12A-DA8D688068CA}">
      <dsp:nvSpPr>
        <dsp:cNvPr id="0" name=""/>
        <dsp:cNvSpPr/>
      </dsp:nvSpPr>
      <dsp:spPr>
        <a:xfrm>
          <a:off x="2082109" y="583134"/>
          <a:ext cx="581879" cy="581879"/>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B6D4077-A615-4079-A248-EC03FBE046C0}">
      <dsp:nvSpPr>
        <dsp:cNvPr id="0" name=""/>
        <dsp:cNvSpPr/>
      </dsp:nvSpPr>
      <dsp:spPr>
        <a:xfrm>
          <a:off x="2373049" y="583134"/>
          <a:ext cx="3104539" cy="581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marL="0" lvl="0" indent="0" algn="l" defTabSz="488950">
            <a:lnSpc>
              <a:spcPct val="90000"/>
            </a:lnSpc>
            <a:spcBef>
              <a:spcPct val="0"/>
            </a:spcBef>
            <a:spcAft>
              <a:spcPct val="35000"/>
            </a:spcAft>
            <a:buFont typeface="Wingdings" panose="05000000000000000000" pitchFamily="2" charset="2"/>
            <a:buNone/>
          </a:pPr>
          <a:r>
            <a:rPr lang="en-GB" sz="1100" kern="1200" dirty="0">
              <a:latin typeface="Aptos" panose="020B0004020202020204" pitchFamily="34" charset="0"/>
            </a:rPr>
            <a:t>Children are safeguarded and their welfare promoted. </a:t>
          </a:r>
          <a:endParaRPr lang="en-GB" sz="1100" kern="1200" dirty="0"/>
        </a:p>
      </dsp:txBody>
      <dsp:txXfrm>
        <a:off x="2373049" y="583134"/>
        <a:ext cx="3104539" cy="581879"/>
      </dsp:txXfrm>
    </dsp:sp>
    <dsp:sp modelId="{5098340B-5FCC-43A2-A9E4-9981079448E6}">
      <dsp:nvSpPr>
        <dsp:cNvPr id="0" name=""/>
        <dsp:cNvSpPr/>
      </dsp:nvSpPr>
      <dsp:spPr>
        <a:xfrm>
          <a:off x="2082109" y="1165013"/>
          <a:ext cx="581879" cy="581879"/>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23A117F-0051-491C-BD87-979F97E997C9}">
      <dsp:nvSpPr>
        <dsp:cNvPr id="0" name=""/>
        <dsp:cNvSpPr/>
      </dsp:nvSpPr>
      <dsp:spPr>
        <a:xfrm>
          <a:off x="2373049" y="1165013"/>
          <a:ext cx="3104539" cy="581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marL="0" lvl="0" indent="0" algn="l" defTabSz="488950">
            <a:lnSpc>
              <a:spcPct val="90000"/>
            </a:lnSpc>
            <a:spcBef>
              <a:spcPct val="0"/>
            </a:spcBef>
            <a:spcAft>
              <a:spcPct val="35000"/>
            </a:spcAft>
            <a:buNone/>
          </a:pPr>
          <a:r>
            <a:rPr lang="en-GB" sz="1100" kern="1200" dirty="0">
              <a:latin typeface="Aptos" panose="020B0004020202020204" pitchFamily="34" charset="0"/>
            </a:rPr>
            <a:t>Organisations and agencies challenge appropriately and hold one another to account effectively. </a:t>
          </a:r>
          <a:endParaRPr lang="en-GB" sz="1100" kern="1200" dirty="0"/>
        </a:p>
      </dsp:txBody>
      <dsp:txXfrm>
        <a:off x="2373049" y="1165013"/>
        <a:ext cx="3104539" cy="581879"/>
      </dsp:txXfrm>
    </dsp:sp>
    <dsp:sp modelId="{4B83BBE8-34CC-4F89-AEA1-2F22B69E489E}">
      <dsp:nvSpPr>
        <dsp:cNvPr id="0" name=""/>
        <dsp:cNvSpPr/>
      </dsp:nvSpPr>
      <dsp:spPr>
        <a:xfrm>
          <a:off x="2082109" y="1746893"/>
          <a:ext cx="581879" cy="581879"/>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3E54036-0052-490B-8B6F-370793B23D41}">
      <dsp:nvSpPr>
        <dsp:cNvPr id="0" name=""/>
        <dsp:cNvSpPr/>
      </dsp:nvSpPr>
      <dsp:spPr>
        <a:xfrm>
          <a:off x="2373049" y="1746893"/>
          <a:ext cx="3104539" cy="581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marL="0" lvl="0" indent="0" algn="l" defTabSz="488950">
            <a:lnSpc>
              <a:spcPct val="90000"/>
            </a:lnSpc>
            <a:spcBef>
              <a:spcPct val="0"/>
            </a:spcBef>
            <a:spcAft>
              <a:spcPct val="35000"/>
            </a:spcAft>
            <a:buNone/>
          </a:pPr>
          <a:r>
            <a:rPr lang="en-GB" sz="1100" kern="1200" dirty="0">
              <a:latin typeface="Aptos" panose="020B0004020202020204" pitchFamily="34" charset="0"/>
            </a:rPr>
            <a:t>There is early identification and analysis of new safeguarding issues and emerging threats. </a:t>
          </a:r>
          <a:endParaRPr lang="en-GB" sz="1100" kern="1200" dirty="0"/>
        </a:p>
      </dsp:txBody>
      <dsp:txXfrm>
        <a:off x="2373049" y="1746893"/>
        <a:ext cx="3104539" cy="581879"/>
      </dsp:txXfrm>
    </dsp:sp>
    <dsp:sp modelId="{E5A22DA2-9E54-4CDC-831C-3F60205814A2}">
      <dsp:nvSpPr>
        <dsp:cNvPr id="0" name=""/>
        <dsp:cNvSpPr/>
      </dsp:nvSpPr>
      <dsp:spPr>
        <a:xfrm>
          <a:off x="2082109" y="2328772"/>
          <a:ext cx="581879" cy="581879"/>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198DA98-E90B-4D16-AAEA-F4FBD7E231D3}">
      <dsp:nvSpPr>
        <dsp:cNvPr id="0" name=""/>
        <dsp:cNvSpPr/>
      </dsp:nvSpPr>
      <dsp:spPr>
        <a:xfrm>
          <a:off x="2373049" y="2328772"/>
          <a:ext cx="3104539" cy="581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marL="0" lvl="0" indent="0" algn="l" defTabSz="488950">
            <a:lnSpc>
              <a:spcPct val="90000"/>
            </a:lnSpc>
            <a:spcBef>
              <a:spcPct val="0"/>
            </a:spcBef>
            <a:spcAft>
              <a:spcPct val="35000"/>
            </a:spcAft>
            <a:buNone/>
          </a:pPr>
          <a:r>
            <a:rPr lang="en-GB" sz="1100" kern="1200" dirty="0">
              <a:latin typeface="Aptos" panose="020B0004020202020204" pitchFamily="34" charset="0"/>
            </a:rPr>
            <a:t>Learning is promoted and embedded in a way that local services for children and families can become more reflective and implement changes to practice. </a:t>
          </a:r>
          <a:endParaRPr lang="en-GB" sz="1100" kern="1200" dirty="0"/>
        </a:p>
      </dsp:txBody>
      <dsp:txXfrm>
        <a:off x="2373049" y="2328772"/>
        <a:ext cx="3104539" cy="581879"/>
      </dsp:txXfrm>
    </dsp:sp>
    <dsp:sp modelId="{FEA3C90F-A6F8-4DE6-BD6C-F954C8C484EA}">
      <dsp:nvSpPr>
        <dsp:cNvPr id="0" name=""/>
        <dsp:cNvSpPr/>
      </dsp:nvSpPr>
      <dsp:spPr>
        <a:xfrm>
          <a:off x="2082109" y="2910651"/>
          <a:ext cx="581879" cy="58187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8153997-5507-435E-B2FC-83FD8BF10A7D}">
      <dsp:nvSpPr>
        <dsp:cNvPr id="0" name=""/>
        <dsp:cNvSpPr/>
      </dsp:nvSpPr>
      <dsp:spPr>
        <a:xfrm>
          <a:off x="2373049" y="2910651"/>
          <a:ext cx="3104539" cy="581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970" rIns="0" bIns="13970" numCol="1" spcCol="1270" anchor="ctr" anchorCtr="0">
          <a:noAutofit/>
        </a:bodyPr>
        <a:lstStyle/>
        <a:p>
          <a:pPr marL="0" lvl="0" indent="0" algn="l" defTabSz="488950">
            <a:lnSpc>
              <a:spcPct val="90000"/>
            </a:lnSpc>
            <a:spcBef>
              <a:spcPct val="0"/>
            </a:spcBef>
            <a:spcAft>
              <a:spcPct val="35000"/>
            </a:spcAft>
            <a:buNone/>
          </a:pPr>
          <a:r>
            <a:rPr lang="en-GB" sz="1100" kern="1200" dirty="0">
              <a:latin typeface="Aptos" panose="020B0004020202020204" pitchFamily="34" charset="0"/>
            </a:rPr>
            <a:t>Information is shared effectively to facilitate accurate and timely decision making for children and families</a:t>
          </a:r>
          <a:endParaRPr lang="en-GB" sz="1100" kern="1200" dirty="0"/>
        </a:p>
      </dsp:txBody>
      <dsp:txXfrm>
        <a:off x="2373049" y="2910651"/>
        <a:ext cx="3104539" cy="5818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C37E48-E572-47A5-AF67-5F67EEF68F73}">
      <dsp:nvSpPr>
        <dsp:cNvPr id="0" name=""/>
        <dsp:cNvSpPr/>
      </dsp:nvSpPr>
      <dsp:spPr>
        <a:xfrm>
          <a:off x="382123" y="398667"/>
          <a:ext cx="616201" cy="616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9138FB-3BDD-4E7A-96A3-3CB872D1243A}">
      <dsp:nvSpPr>
        <dsp:cNvPr id="0" name=""/>
        <dsp:cNvSpPr/>
      </dsp:nvSpPr>
      <dsp:spPr>
        <a:xfrm>
          <a:off x="5555" y="1363210"/>
          <a:ext cx="1369335" cy="13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dirty="0"/>
            <a:t>Listening to and acting on the voice of the child to place them at the heart of the partnership</a:t>
          </a:r>
        </a:p>
      </dsp:txBody>
      <dsp:txXfrm>
        <a:off x="5555" y="1363210"/>
        <a:ext cx="1369335" cy="1357242"/>
      </dsp:txXfrm>
    </dsp:sp>
    <dsp:sp modelId="{85319B42-5060-4EE2-8CA5-DAC378F25F59}">
      <dsp:nvSpPr>
        <dsp:cNvPr id="0" name=""/>
        <dsp:cNvSpPr/>
      </dsp:nvSpPr>
      <dsp:spPr>
        <a:xfrm>
          <a:off x="1991092" y="398667"/>
          <a:ext cx="616201" cy="616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6CD24F-5997-444D-9F68-CFAC8BDF9952}">
      <dsp:nvSpPr>
        <dsp:cNvPr id="0" name=""/>
        <dsp:cNvSpPr/>
      </dsp:nvSpPr>
      <dsp:spPr>
        <a:xfrm>
          <a:off x="1614525" y="1363210"/>
          <a:ext cx="1369335" cy="13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Embedding the new arrangements to ensure strategic oversight and line of sight to frontline practice</a:t>
          </a:r>
        </a:p>
      </dsp:txBody>
      <dsp:txXfrm>
        <a:off x="1614525" y="1363210"/>
        <a:ext cx="1369335" cy="1357242"/>
      </dsp:txXfrm>
    </dsp:sp>
    <dsp:sp modelId="{DB0A7E48-720F-4258-ABB9-5C1D87CE71D1}">
      <dsp:nvSpPr>
        <dsp:cNvPr id="0" name=""/>
        <dsp:cNvSpPr/>
      </dsp:nvSpPr>
      <dsp:spPr>
        <a:xfrm>
          <a:off x="3600062" y="398667"/>
          <a:ext cx="616201" cy="616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D996F4-7017-43D5-BCDF-76447DED5314}">
      <dsp:nvSpPr>
        <dsp:cNvPr id="0" name=""/>
        <dsp:cNvSpPr/>
      </dsp:nvSpPr>
      <dsp:spPr>
        <a:xfrm>
          <a:off x="3223495" y="1363210"/>
          <a:ext cx="1369335" cy="13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Improving quality assurance and routine, robust performance scrutiny and challenge</a:t>
          </a:r>
        </a:p>
      </dsp:txBody>
      <dsp:txXfrm>
        <a:off x="3223495" y="1363210"/>
        <a:ext cx="1369335" cy="1357242"/>
      </dsp:txXfrm>
    </dsp:sp>
    <dsp:sp modelId="{96846C8D-2D3A-4D29-8129-3D53F818C8F3}">
      <dsp:nvSpPr>
        <dsp:cNvPr id="0" name=""/>
        <dsp:cNvSpPr/>
      </dsp:nvSpPr>
      <dsp:spPr>
        <a:xfrm>
          <a:off x="5209032" y="398667"/>
          <a:ext cx="616201" cy="616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BFFEC7-8934-4D7E-B4CA-6E4955D30D83}">
      <dsp:nvSpPr>
        <dsp:cNvPr id="0" name=""/>
        <dsp:cNvSpPr/>
      </dsp:nvSpPr>
      <dsp:spPr>
        <a:xfrm>
          <a:off x="4832464" y="1363210"/>
          <a:ext cx="1369335" cy="13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Creating a learning culture that takes action to improve practice</a:t>
          </a:r>
        </a:p>
      </dsp:txBody>
      <dsp:txXfrm>
        <a:off x="4832464" y="1363210"/>
        <a:ext cx="1369335" cy="1357242"/>
      </dsp:txXfrm>
    </dsp:sp>
    <dsp:sp modelId="{B1F07317-498F-43BB-B449-511E2E4BF387}">
      <dsp:nvSpPr>
        <dsp:cNvPr id="0" name=""/>
        <dsp:cNvSpPr/>
      </dsp:nvSpPr>
      <dsp:spPr>
        <a:xfrm>
          <a:off x="7138118" y="398667"/>
          <a:ext cx="616201" cy="616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ED630E-0C7E-46AA-A1D1-2C07AD30A7B9}">
      <dsp:nvSpPr>
        <dsp:cNvPr id="0" name=""/>
        <dsp:cNvSpPr/>
      </dsp:nvSpPr>
      <dsp:spPr>
        <a:xfrm>
          <a:off x="6441434" y="1363210"/>
          <a:ext cx="2009568" cy="13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dirty="0"/>
            <a:t>Ensuring there is transparent, decisive and evidence-based decision making in all partnership meetings to support improved outcomes</a:t>
          </a:r>
        </a:p>
      </dsp:txBody>
      <dsp:txXfrm>
        <a:off x="6441434" y="1363210"/>
        <a:ext cx="2009568" cy="1357242"/>
      </dsp:txXfrm>
    </dsp:sp>
    <dsp:sp modelId="{86629F5C-9585-4467-9820-701247625AF1}">
      <dsp:nvSpPr>
        <dsp:cNvPr id="0" name=""/>
        <dsp:cNvSpPr/>
      </dsp:nvSpPr>
      <dsp:spPr>
        <a:xfrm>
          <a:off x="9067204" y="398667"/>
          <a:ext cx="616201" cy="6162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A742C4-0054-4266-AC00-8631F869F815}">
      <dsp:nvSpPr>
        <dsp:cNvPr id="0" name=""/>
        <dsp:cNvSpPr/>
      </dsp:nvSpPr>
      <dsp:spPr>
        <a:xfrm>
          <a:off x="8690637" y="1363210"/>
          <a:ext cx="1369335" cy="13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GB" sz="1600" kern="1200"/>
            <a:t>Create a highly effective partnership with communication based on positive relationships, shared values and clear vision</a:t>
          </a:r>
        </a:p>
      </dsp:txBody>
      <dsp:txXfrm>
        <a:off x="8690637" y="1363210"/>
        <a:ext cx="1369335" cy="13572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FEEF6-7BD3-4EA4-BD81-321325E5AA23}">
      <dsp:nvSpPr>
        <dsp:cNvPr id="0" name=""/>
        <dsp:cNvSpPr/>
      </dsp:nvSpPr>
      <dsp:spPr>
        <a:xfrm>
          <a:off x="0" y="138073"/>
          <a:ext cx="4051651" cy="755820"/>
        </a:xfrm>
        <a:prstGeom prst="roundRect">
          <a:avLst/>
        </a:prstGeom>
        <a:solidFill>
          <a:srgbClr val="E97132"/>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solidFill>
                <a:sysClr val="window" lastClr="FFFFFF"/>
              </a:solidFill>
              <a:latin typeface="Aptos" panose="02110004020202020204"/>
              <a:ea typeface="+mn-ea"/>
              <a:cs typeface="+mn-cs"/>
            </a:rPr>
            <a:t>Early Help and Safeguarding Contacts</a:t>
          </a:r>
          <a:endParaRPr lang="en-US" sz="1900" kern="1200" dirty="0">
            <a:solidFill>
              <a:sysClr val="window" lastClr="FFFFFF"/>
            </a:solidFill>
            <a:latin typeface="Aptos" panose="02110004020202020204"/>
            <a:ea typeface="+mn-ea"/>
            <a:cs typeface="+mn-cs"/>
          </a:endParaRPr>
        </a:p>
      </dsp:txBody>
      <dsp:txXfrm>
        <a:off x="36896" y="174969"/>
        <a:ext cx="3977859" cy="682028"/>
      </dsp:txXfrm>
    </dsp:sp>
    <dsp:sp modelId="{438665B5-1DA6-442F-A22F-7E2BEF103513}">
      <dsp:nvSpPr>
        <dsp:cNvPr id="0" name=""/>
        <dsp:cNvSpPr/>
      </dsp:nvSpPr>
      <dsp:spPr>
        <a:xfrm>
          <a:off x="0" y="893893"/>
          <a:ext cx="4051651" cy="1238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4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GB" sz="1500" kern="1200" dirty="0">
              <a:solidFill>
                <a:sysClr val="windowText" lastClr="000000">
                  <a:hueOff val="0"/>
                  <a:satOff val="0"/>
                  <a:lumOff val="0"/>
                  <a:alphaOff val="0"/>
                </a:sysClr>
              </a:solidFill>
              <a:latin typeface="Aptos" panose="02110004020202020204"/>
              <a:ea typeface="+mn-ea"/>
              <a:cs typeface="+mn-cs"/>
            </a:rPr>
            <a:t>15,225 Contacts</a:t>
          </a:r>
          <a:endParaRPr lang="en-US" sz="1500" kern="1200" dirty="0">
            <a:solidFill>
              <a:sysClr val="windowText" lastClr="000000">
                <a:hueOff val="0"/>
                <a:satOff val="0"/>
                <a:lumOff val="0"/>
                <a:alphaOff val="0"/>
              </a:sysClr>
            </a:solidFill>
            <a:latin typeface="Aptos" panose="02110004020202020204"/>
            <a:ea typeface="+mn-ea"/>
            <a:cs typeface="+mn-cs"/>
          </a:endParaRPr>
        </a:p>
        <a:p>
          <a:pPr marL="114300" lvl="1" indent="-114300" algn="l" defTabSz="666750">
            <a:lnSpc>
              <a:spcPct val="90000"/>
            </a:lnSpc>
            <a:spcBef>
              <a:spcPct val="0"/>
            </a:spcBef>
            <a:spcAft>
              <a:spcPct val="20000"/>
            </a:spcAft>
            <a:buChar char="•"/>
          </a:pPr>
          <a:r>
            <a:rPr lang="en-GB" sz="1500" kern="1200" dirty="0">
              <a:solidFill>
                <a:sysClr val="windowText" lastClr="000000">
                  <a:hueOff val="0"/>
                  <a:satOff val="0"/>
                  <a:lumOff val="0"/>
                  <a:alphaOff val="0"/>
                </a:sysClr>
              </a:solidFill>
              <a:latin typeface="Aptos" panose="02110004020202020204"/>
              <a:ea typeface="+mn-ea"/>
              <a:cs typeface="+mn-cs"/>
            </a:rPr>
            <a:t>2,347 Referrals</a:t>
          </a:r>
          <a:endParaRPr lang="en-US" sz="1500" kern="1200" dirty="0">
            <a:solidFill>
              <a:sysClr val="windowText" lastClr="000000">
                <a:hueOff val="0"/>
                <a:satOff val="0"/>
                <a:lumOff val="0"/>
                <a:alphaOff val="0"/>
              </a:sysClr>
            </a:solidFill>
            <a:latin typeface="Aptos" panose="02110004020202020204"/>
            <a:ea typeface="+mn-ea"/>
            <a:cs typeface="+mn-cs"/>
          </a:endParaRPr>
        </a:p>
        <a:p>
          <a:pPr marL="114300" lvl="1" indent="-114300" algn="l" defTabSz="666750">
            <a:lnSpc>
              <a:spcPct val="90000"/>
            </a:lnSpc>
            <a:spcBef>
              <a:spcPct val="0"/>
            </a:spcBef>
            <a:spcAft>
              <a:spcPct val="20000"/>
            </a:spcAft>
            <a:buChar char="•"/>
          </a:pPr>
          <a:r>
            <a:rPr lang="en-GB" sz="1500" kern="1200">
              <a:solidFill>
                <a:sysClr val="windowText" lastClr="000000">
                  <a:hueOff val="0"/>
                  <a:satOff val="0"/>
                  <a:lumOff val="0"/>
                  <a:alphaOff val="0"/>
                </a:sysClr>
              </a:solidFill>
              <a:latin typeface="Aptos" panose="02110004020202020204"/>
              <a:ea typeface="+mn-ea"/>
              <a:cs typeface="+mn-cs"/>
            </a:rPr>
            <a:t>2,765 Early Help / Common / Targeted Assessments</a:t>
          </a:r>
          <a:endParaRPr lang="en-US" sz="1500" kern="1200">
            <a:solidFill>
              <a:sysClr val="windowText" lastClr="000000">
                <a:hueOff val="0"/>
                <a:satOff val="0"/>
                <a:lumOff val="0"/>
                <a:alphaOff val="0"/>
              </a:sysClr>
            </a:solidFill>
            <a:latin typeface="Aptos" panose="02110004020202020204"/>
            <a:ea typeface="+mn-ea"/>
            <a:cs typeface="+mn-cs"/>
          </a:endParaRPr>
        </a:p>
        <a:p>
          <a:pPr marL="114300" lvl="1" indent="-114300" algn="l" defTabSz="666750">
            <a:lnSpc>
              <a:spcPct val="90000"/>
            </a:lnSpc>
            <a:spcBef>
              <a:spcPct val="0"/>
            </a:spcBef>
            <a:spcAft>
              <a:spcPct val="20000"/>
            </a:spcAft>
            <a:buChar char="•"/>
          </a:pPr>
          <a:r>
            <a:rPr lang="en-GB" sz="1500" kern="1200">
              <a:solidFill>
                <a:sysClr val="windowText" lastClr="000000">
                  <a:hueOff val="0"/>
                  <a:satOff val="0"/>
                  <a:lumOff val="0"/>
                  <a:alphaOff val="0"/>
                </a:sysClr>
              </a:solidFill>
              <a:latin typeface="Aptos" panose="02110004020202020204"/>
              <a:ea typeface="+mn-ea"/>
              <a:cs typeface="+mn-cs"/>
            </a:rPr>
            <a:t>1,107 Section 47 Enquiries</a:t>
          </a:r>
          <a:endParaRPr lang="en-US" sz="1500" kern="1200">
            <a:solidFill>
              <a:sysClr val="windowText" lastClr="000000">
                <a:hueOff val="0"/>
                <a:satOff val="0"/>
                <a:lumOff val="0"/>
                <a:alphaOff val="0"/>
              </a:sysClr>
            </a:solidFill>
            <a:latin typeface="Aptos" panose="02110004020202020204"/>
            <a:ea typeface="+mn-ea"/>
            <a:cs typeface="+mn-cs"/>
          </a:endParaRPr>
        </a:p>
      </dsp:txBody>
      <dsp:txXfrm>
        <a:off x="0" y="893893"/>
        <a:ext cx="4051651" cy="1238895"/>
      </dsp:txXfrm>
    </dsp:sp>
    <dsp:sp modelId="{CE11E108-57A6-4F5A-B841-C064E9E249A6}">
      <dsp:nvSpPr>
        <dsp:cNvPr id="0" name=""/>
        <dsp:cNvSpPr/>
      </dsp:nvSpPr>
      <dsp:spPr>
        <a:xfrm>
          <a:off x="0" y="2132788"/>
          <a:ext cx="4051651" cy="755820"/>
        </a:xfrm>
        <a:prstGeom prst="roundRect">
          <a:avLst/>
        </a:prstGeom>
        <a:solidFill>
          <a:srgbClr val="4EA72E">
            <a:lumMod val="40000"/>
            <a:lumOff val="6000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a:solidFill>
                <a:sysClr val="window" lastClr="FFFFFF"/>
              </a:solidFill>
              <a:latin typeface="Aptos" panose="02110004020202020204"/>
              <a:ea typeface="+mn-ea"/>
              <a:cs typeface="+mn-cs"/>
            </a:rPr>
            <a:t>Child Protection</a:t>
          </a:r>
          <a:endParaRPr lang="en-US" sz="1900" kern="1200">
            <a:solidFill>
              <a:sysClr val="window" lastClr="FFFFFF"/>
            </a:solidFill>
            <a:latin typeface="Aptos" panose="02110004020202020204"/>
            <a:ea typeface="+mn-ea"/>
            <a:cs typeface="+mn-cs"/>
          </a:endParaRPr>
        </a:p>
      </dsp:txBody>
      <dsp:txXfrm>
        <a:off x="36896" y="2169684"/>
        <a:ext cx="3977859" cy="682028"/>
      </dsp:txXfrm>
    </dsp:sp>
    <dsp:sp modelId="{0505EB3A-7D7F-4BF2-B05B-992440E10BC8}">
      <dsp:nvSpPr>
        <dsp:cNvPr id="0" name=""/>
        <dsp:cNvSpPr/>
      </dsp:nvSpPr>
      <dsp:spPr>
        <a:xfrm>
          <a:off x="0" y="2888608"/>
          <a:ext cx="4051651" cy="727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4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GB" sz="1500" kern="1200">
              <a:solidFill>
                <a:sysClr val="windowText" lastClr="000000">
                  <a:hueOff val="0"/>
                  <a:satOff val="0"/>
                  <a:lumOff val="0"/>
                  <a:alphaOff val="0"/>
                </a:sysClr>
              </a:solidFill>
              <a:latin typeface="Aptos" panose="02110004020202020204"/>
              <a:ea typeface="+mn-ea"/>
              <a:cs typeface="+mn-cs"/>
            </a:rPr>
            <a:t>268 Initial Child Protection Conferences</a:t>
          </a:r>
          <a:endParaRPr lang="en-US" sz="1500" kern="1200">
            <a:solidFill>
              <a:sysClr val="windowText" lastClr="000000">
                <a:hueOff val="0"/>
                <a:satOff val="0"/>
                <a:lumOff val="0"/>
                <a:alphaOff val="0"/>
              </a:sysClr>
            </a:solidFill>
            <a:latin typeface="Aptos" panose="02110004020202020204"/>
            <a:ea typeface="+mn-ea"/>
            <a:cs typeface="+mn-cs"/>
          </a:endParaRPr>
        </a:p>
        <a:p>
          <a:pPr marL="114300" lvl="1" indent="-114300" algn="l" defTabSz="666750">
            <a:lnSpc>
              <a:spcPct val="90000"/>
            </a:lnSpc>
            <a:spcBef>
              <a:spcPct val="0"/>
            </a:spcBef>
            <a:spcAft>
              <a:spcPct val="20000"/>
            </a:spcAft>
            <a:buChar char="•"/>
          </a:pPr>
          <a:r>
            <a:rPr lang="en-GB" sz="1500" kern="1200">
              <a:solidFill>
                <a:sysClr val="windowText" lastClr="000000">
                  <a:hueOff val="0"/>
                  <a:satOff val="0"/>
                  <a:lumOff val="0"/>
                  <a:alphaOff val="0"/>
                </a:sysClr>
              </a:solidFill>
              <a:latin typeface="Aptos" panose="02110004020202020204"/>
              <a:ea typeface="+mn-ea"/>
              <a:cs typeface="+mn-cs"/>
            </a:rPr>
            <a:t>713 Children Subject to Child Protection Plans</a:t>
          </a:r>
          <a:endParaRPr lang="en-US" sz="1500" kern="1200">
            <a:solidFill>
              <a:sysClr val="windowText" lastClr="000000">
                <a:hueOff val="0"/>
                <a:satOff val="0"/>
                <a:lumOff val="0"/>
                <a:alphaOff val="0"/>
              </a:sysClr>
            </a:solidFill>
            <a:latin typeface="Aptos" panose="02110004020202020204"/>
            <a:ea typeface="+mn-ea"/>
            <a:cs typeface="+mn-cs"/>
          </a:endParaRPr>
        </a:p>
      </dsp:txBody>
      <dsp:txXfrm>
        <a:off x="0" y="2888608"/>
        <a:ext cx="4051651" cy="727605"/>
      </dsp:txXfrm>
    </dsp:sp>
    <dsp:sp modelId="{14F867E6-CD5E-4A26-B0CD-20D4F810CF88}">
      <dsp:nvSpPr>
        <dsp:cNvPr id="0" name=""/>
        <dsp:cNvSpPr/>
      </dsp:nvSpPr>
      <dsp:spPr>
        <a:xfrm>
          <a:off x="0" y="3616213"/>
          <a:ext cx="4051651" cy="755820"/>
        </a:xfrm>
        <a:prstGeom prst="roundRect">
          <a:avLst/>
        </a:prstGeom>
        <a:solidFill>
          <a:srgbClr val="A02B93">
            <a:lumMod val="60000"/>
            <a:lumOff val="40000"/>
          </a:srgbClr>
        </a:solidFill>
        <a:ln w="1905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a:solidFill>
                <a:sysClr val="window" lastClr="FFFFFF"/>
              </a:solidFill>
              <a:latin typeface="Aptos" panose="02110004020202020204"/>
              <a:ea typeface="+mn-ea"/>
              <a:cs typeface="+mn-cs"/>
            </a:rPr>
            <a:t>Supporting Care Experience and Care Leavers </a:t>
          </a:r>
          <a:endParaRPr lang="en-US" sz="1900" kern="1200">
            <a:solidFill>
              <a:sysClr val="window" lastClr="FFFFFF"/>
            </a:solidFill>
            <a:latin typeface="Aptos" panose="02110004020202020204"/>
            <a:ea typeface="+mn-ea"/>
            <a:cs typeface="+mn-cs"/>
          </a:endParaRPr>
        </a:p>
      </dsp:txBody>
      <dsp:txXfrm>
        <a:off x="36896" y="3653109"/>
        <a:ext cx="3977859" cy="682028"/>
      </dsp:txXfrm>
    </dsp:sp>
    <dsp:sp modelId="{39AE83CB-BD68-45C2-BE57-68986B6FF829}">
      <dsp:nvSpPr>
        <dsp:cNvPr id="0" name=""/>
        <dsp:cNvSpPr/>
      </dsp:nvSpPr>
      <dsp:spPr>
        <a:xfrm>
          <a:off x="0" y="4372033"/>
          <a:ext cx="4051651" cy="727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64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GB" sz="1500" kern="1200">
              <a:solidFill>
                <a:sysClr val="windowText" lastClr="000000">
                  <a:hueOff val="0"/>
                  <a:satOff val="0"/>
                  <a:lumOff val="0"/>
                  <a:alphaOff val="0"/>
                </a:sysClr>
              </a:solidFill>
              <a:latin typeface="Aptos" panose="02110004020202020204"/>
              <a:ea typeface="+mn-ea"/>
              <a:cs typeface="+mn-cs"/>
            </a:rPr>
            <a:t>545 Children Looked After at Year End</a:t>
          </a:r>
          <a:endParaRPr lang="en-US" sz="1500" kern="1200">
            <a:solidFill>
              <a:sysClr val="windowText" lastClr="000000">
                <a:hueOff val="0"/>
                <a:satOff val="0"/>
                <a:lumOff val="0"/>
                <a:alphaOff val="0"/>
              </a:sysClr>
            </a:solidFill>
            <a:latin typeface="Aptos" panose="02110004020202020204"/>
            <a:ea typeface="+mn-ea"/>
            <a:cs typeface="+mn-cs"/>
          </a:endParaRPr>
        </a:p>
        <a:p>
          <a:pPr marL="114300" lvl="1" indent="-114300" algn="l" defTabSz="666750">
            <a:lnSpc>
              <a:spcPct val="90000"/>
            </a:lnSpc>
            <a:spcBef>
              <a:spcPct val="0"/>
            </a:spcBef>
            <a:spcAft>
              <a:spcPct val="20000"/>
            </a:spcAft>
            <a:buChar char="•"/>
          </a:pPr>
          <a:r>
            <a:rPr lang="en-GB" sz="1500" kern="1200">
              <a:solidFill>
                <a:sysClr val="windowText" lastClr="000000">
                  <a:hueOff val="0"/>
                  <a:satOff val="0"/>
                  <a:lumOff val="0"/>
                  <a:alphaOff val="0"/>
                </a:sysClr>
              </a:solidFill>
              <a:latin typeface="Aptos" panose="02110004020202020204"/>
              <a:ea typeface="+mn-ea"/>
              <a:cs typeface="+mn-cs"/>
            </a:rPr>
            <a:t>1,335 Care Leavers Receiving Leaving Care Support</a:t>
          </a:r>
          <a:endParaRPr lang="en-US" sz="1500" kern="1200">
            <a:solidFill>
              <a:sysClr val="windowText" lastClr="000000">
                <a:hueOff val="0"/>
                <a:satOff val="0"/>
                <a:lumOff val="0"/>
                <a:alphaOff val="0"/>
              </a:sysClr>
            </a:solidFill>
            <a:latin typeface="Aptos" panose="02110004020202020204"/>
            <a:ea typeface="+mn-ea"/>
            <a:cs typeface="+mn-cs"/>
          </a:endParaRPr>
        </a:p>
      </dsp:txBody>
      <dsp:txXfrm>
        <a:off x="0" y="4372033"/>
        <a:ext cx="4051651" cy="7276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5298A-7577-413D-857D-233DFD34A261}">
      <dsp:nvSpPr>
        <dsp:cNvPr id="0" name=""/>
        <dsp:cNvSpPr/>
      </dsp:nvSpPr>
      <dsp:spPr>
        <a:xfrm>
          <a:off x="-2212549" y="-342313"/>
          <a:ext cx="2643425" cy="2643425"/>
        </a:xfrm>
        <a:prstGeom prst="blockArc">
          <a:avLst>
            <a:gd name="adj1" fmla="val 18900000"/>
            <a:gd name="adj2" fmla="val 2700000"/>
            <a:gd name="adj3" fmla="val 81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5C91D8C-E078-4AE9-97A9-7B3830165A90}">
      <dsp:nvSpPr>
        <dsp:cNvPr id="0" name=""/>
        <dsp:cNvSpPr/>
      </dsp:nvSpPr>
      <dsp:spPr>
        <a:xfrm>
          <a:off x="141622" y="89047"/>
          <a:ext cx="4105078" cy="178015"/>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t>Cared for Children and Care Leavers Committee</a:t>
          </a:r>
          <a:endParaRPr lang="en-GB" sz="900" kern="1200" dirty="0">
            <a:solidFill>
              <a:schemeClr val="tx1"/>
            </a:solidFill>
            <a:latin typeface="Arial" panose="020B0604020202020204" pitchFamily="34" charset="0"/>
            <a:cs typeface="Arial" panose="020B0604020202020204" pitchFamily="34" charset="0"/>
          </a:endParaRPr>
        </a:p>
      </dsp:txBody>
      <dsp:txXfrm>
        <a:off x="141622" y="89047"/>
        <a:ext cx="4105078" cy="178015"/>
      </dsp:txXfrm>
    </dsp:sp>
    <dsp:sp modelId="{EFD4581F-5FC9-4855-B28A-8F5C190250F9}">
      <dsp:nvSpPr>
        <dsp:cNvPr id="0" name=""/>
        <dsp:cNvSpPr/>
      </dsp:nvSpPr>
      <dsp:spPr>
        <a:xfrm>
          <a:off x="30362" y="66795"/>
          <a:ext cx="222519" cy="22251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A5E6DB-2A42-4A38-9631-35589F1F0701}">
      <dsp:nvSpPr>
        <dsp:cNvPr id="0" name=""/>
        <dsp:cNvSpPr/>
      </dsp:nvSpPr>
      <dsp:spPr>
        <a:xfrm>
          <a:off x="302831" y="356227"/>
          <a:ext cx="3943869" cy="17801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t>Children and Families Committee</a:t>
          </a:r>
          <a:endParaRPr lang="en-GB" sz="900" kern="1200" dirty="0">
            <a:solidFill>
              <a:schemeClr val="tx1"/>
            </a:solidFill>
          </a:endParaRPr>
        </a:p>
      </dsp:txBody>
      <dsp:txXfrm>
        <a:off x="302831" y="356227"/>
        <a:ext cx="3943869" cy="178015"/>
      </dsp:txXfrm>
    </dsp:sp>
    <dsp:sp modelId="{7F7EA166-D4F9-40E8-8B70-0A40B4A6C250}">
      <dsp:nvSpPr>
        <dsp:cNvPr id="0" name=""/>
        <dsp:cNvSpPr/>
      </dsp:nvSpPr>
      <dsp:spPr>
        <a:xfrm>
          <a:off x="191571" y="333975"/>
          <a:ext cx="222519" cy="2225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5AA36F-F1AB-4B11-B59D-CCABFE5BCA72}">
      <dsp:nvSpPr>
        <dsp:cNvPr id="0" name=""/>
        <dsp:cNvSpPr/>
      </dsp:nvSpPr>
      <dsp:spPr>
        <a:xfrm>
          <a:off x="391173" y="623211"/>
          <a:ext cx="3855527" cy="17801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t>Jigsaw – SEND Youth Forum </a:t>
          </a:r>
          <a:endParaRPr lang="en-GB" sz="900" kern="1200" dirty="0">
            <a:solidFill>
              <a:schemeClr val="tx1"/>
            </a:solidFill>
          </a:endParaRPr>
        </a:p>
      </dsp:txBody>
      <dsp:txXfrm>
        <a:off x="391173" y="623211"/>
        <a:ext cx="3855527" cy="178015"/>
      </dsp:txXfrm>
    </dsp:sp>
    <dsp:sp modelId="{26FDB157-0A6D-4024-AE50-E93104D4C0B8}">
      <dsp:nvSpPr>
        <dsp:cNvPr id="0" name=""/>
        <dsp:cNvSpPr/>
      </dsp:nvSpPr>
      <dsp:spPr>
        <a:xfrm>
          <a:off x="279913" y="600959"/>
          <a:ext cx="222519" cy="222519"/>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2B1C60-EE20-404D-8CA8-4217EB00C021}">
      <dsp:nvSpPr>
        <dsp:cNvPr id="0" name=""/>
        <dsp:cNvSpPr/>
      </dsp:nvSpPr>
      <dsp:spPr>
        <a:xfrm>
          <a:off x="419380" y="890391"/>
          <a:ext cx="3827320" cy="17801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t>Care Leaver Monthly Cooking Sessions and Care Leaver Hubs</a:t>
          </a:r>
          <a:endParaRPr lang="en-GB" sz="900" kern="1200" dirty="0">
            <a:solidFill>
              <a:schemeClr val="tx1"/>
            </a:solidFill>
          </a:endParaRPr>
        </a:p>
      </dsp:txBody>
      <dsp:txXfrm>
        <a:off x="419380" y="890391"/>
        <a:ext cx="3827320" cy="178015"/>
      </dsp:txXfrm>
    </dsp:sp>
    <dsp:sp modelId="{F27F90C2-DA07-4ADC-9193-2CA56FF14AD2}">
      <dsp:nvSpPr>
        <dsp:cNvPr id="0" name=""/>
        <dsp:cNvSpPr/>
      </dsp:nvSpPr>
      <dsp:spPr>
        <a:xfrm>
          <a:off x="308120" y="868139"/>
          <a:ext cx="222519" cy="22251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3DE462-F4F9-4055-B7B7-15412C6BCE5E}">
      <dsp:nvSpPr>
        <dsp:cNvPr id="0" name=""/>
        <dsp:cNvSpPr/>
      </dsp:nvSpPr>
      <dsp:spPr>
        <a:xfrm>
          <a:off x="391173" y="1157571"/>
          <a:ext cx="3855527" cy="17801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t>My VOICE and Junior My VOICE – Children in Care Council </a:t>
          </a:r>
          <a:endParaRPr lang="en-GB" sz="900" kern="1200" dirty="0">
            <a:solidFill>
              <a:schemeClr val="tx1"/>
            </a:solidFill>
          </a:endParaRPr>
        </a:p>
      </dsp:txBody>
      <dsp:txXfrm>
        <a:off x="391173" y="1157571"/>
        <a:ext cx="3855527" cy="178015"/>
      </dsp:txXfrm>
    </dsp:sp>
    <dsp:sp modelId="{B946FC29-FAEB-4B6B-AD6E-C5E1209B673F}">
      <dsp:nvSpPr>
        <dsp:cNvPr id="0" name=""/>
        <dsp:cNvSpPr/>
      </dsp:nvSpPr>
      <dsp:spPr>
        <a:xfrm>
          <a:off x="279913" y="1135319"/>
          <a:ext cx="222519" cy="222519"/>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5BDF7B-E31E-441D-8263-5B8354D440BF}">
      <dsp:nvSpPr>
        <dsp:cNvPr id="0" name=""/>
        <dsp:cNvSpPr/>
      </dsp:nvSpPr>
      <dsp:spPr>
        <a:xfrm>
          <a:off x="302831" y="1424556"/>
          <a:ext cx="3943869" cy="17801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a:t>Cheshire East Youth Council </a:t>
          </a:r>
          <a:endParaRPr lang="en-GB" sz="900" kern="1200" dirty="0">
            <a:solidFill>
              <a:schemeClr val="tx1"/>
            </a:solidFill>
          </a:endParaRPr>
        </a:p>
      </dsp:txBody>
      <dsp:txXfrm>
        <a:off x="302831" y="1424556"/>
        <a:ext cx="3943869" cy="178015"/>
      </dsp:txXfrm>
    </dsp:sp>
    <dsp:sp modelId="{15D44BBE-3A59-46C9-A29F-B67645ED3ED9}">
      <dsp:nvSpPr>
        <dsp:cNvPr id="0" name=""/>
        <dsp:cNvSpPr/>
      </dsp:nvSpPr>
      <dsp:spPr>
        <a:xfrm>
          <a:off x="191571" y="1402304"/>
          <a:ext cx="222519" cy="22251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25A89D-7AE2-4191-A76D-953EDFF19430}">
      <dsp:nvSpPr>
        <dsp:cNvPr id="0" name=""/>
        <dsp:cNvSpPr/>
      </dsp:nvSpPr>
      <dsp:spPr>
        <a:xfrm>
          <a:off x="141622" y="1691736"/>
          <a:ext cx="4105078" cy="17801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300" tIns="22860" rIns="22860" bIns="2286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t>Safeguarding groups in schools (SCiES) and ACT Now Conference</a:t>
          </a:r>
          <a:endParaRPr lang="en-GB" sz="900" kern="1200" dirty="0">
            <a:solidFill>
              <a:schemeClr val="tx1"/>
            </a:solidFill>
          </a:endParaRPr>
        </a:p>
      </dsp:txBody>
      <dsp:txXfrm>
        <a:off x="141622" y="1691736"/>
        <a:ext cx="4105078" cy="178015"/>
      </dsp:txXfrm>
    </dsp:sp>
    <dsp:sp modelId="{614B2F7F-9F30-46E6-AD6F-B28DCBFE5CA9}">
      <dsp:nvSpPr>
        <dsp:cNvPr id="0" name=""/>
        <dsp:cNvSpPr/>
      </dsp:nvSpPr>
      <dsp:spPr>
        <a:xfrm>
          <a:off x="30362" y="1669484"/>
          <a:ext cx="222519" cy="22251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077EE-8B71-4B45-94D2-49489CDCE4EC}">
      <dsp:nvSpPr>
        <dsp:cNvPr id="0" name=""/>
        <dsp:cNvSpPr/>
      </dsp:nvSpPr>
      <dsp:spPr>
        <a:xfrm>
          <a:off x="310425" y="1009992"/>
          <a:ext cx="625873" cy="63178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C6959CE-AB51-46A3-9A31-46EF09BD4D43}">
      <dsp:nvSpPr>
        <dsp:cNvPr id="0" name=""/>
        <dsp:cNvSpPr/>
      </dsp:nvSpPr>
      <dsp:spPr>
        <a:xfrm>
          <a:off x="1026382" y="900995"/>
          <a:ext cx="3908629" cy="849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en-GB" sz="1200" kern="1200" dirty="0"/>
            <a:t>Participation and Engagement Strategy and has committed to further embed the Lundy Model of Participation</a:t>
          </a:r>
          <a:endParaRPr lang="en-GB" sz="1200" kern="1200" dirty="0">
            <a:latin typeface="+mn-lt"/>
          </a:endParaRPr>
        </a:p>
      </dsp:txBody>
      <dsp:txXfrm>
        <a:off x="1026382" y="900995"/>
        <a:ext cx="3908629" cy="849782"/>
      </dsp:txXfrm>
    </dsp:sp>
    <dsp:sp modelId="{34928624-3F56-4DA3-A117-861F78C599DF}">
      <dsp:nvSpPr>
        <dsp:cNvPr id="0" name=""/>
        <dsp:cNvSpPr/>
      </dsp:nvSpPr>
      <dsp:spPr>
        <a:xfrm>
          <a:off x="310425" y="1859775"/>
          <a:ext cx="625873" cy="631787"/>
        </a:xfrm>
        <a:prstGeom prst="ellipse">
          <a:avLst/>
        </a:prstGeom>
        <a:solidFill>
          <a:schemeClr val="accent2">
            <a:alpha val="50000"/>
            <a:hueOff val="7265908"/>
            <a:satOff val="-19721"/>
            <a:lumOff val="-1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C4F89CA-8B4C-45B6-9F93-B561F08E2A81}">
      <dsp:nvSpPr>
        <dsp:cNvPr id="0" name=""/>
        <dsp:cNvSpPr/>
      </dsp:nvSpPr>
      <dsp:spPr>
        <a:xfrm>
          <a:off x="1026382" y="1750777"/>
          <a:ext cx="3908629" cy="849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Font typeface="Aptos" panose="020B0004020202020204" pitchFamily="34" charset="0"/>
            <a:buNone/>
          </a:pPr>
          <a:r>
            <a:rPr lang="en-GB" sz="1200" kern="1200" dirty="0"/>
            <a:t>Hosting Voice of the Child Conference, enabling space and opportunity for young people to deliver training </a:t>
          </a:r>
          <a:endParaRPr lang="en-GB" sz="1200" kern="1200" dirty="0">
            <a:latin typeface="+mn-lt"/>
            <a:cs typeface="Arial" panose="020B0604020202020204" pitchFamily="34" charset="0"/>
          </a:endParaRPr>
        </a:p>
      </dsp:txBody>
      <dsp:txXfrm>
        <a:off x="1026382" y="1750777"/>
        <a:ext cx="3908629" cy="849782"/>
      </dsp:txXfrm>
    </dsp:sp>
    <dsp:sp modelId="{482266DD-EBE0-41FD-B687-62DF42F0D684}">
      <dsp:nvSpPr>
        <dsp:cNvPr id="0" name=""/>
        <dsp:cNvSpPr/>
      </dsp:nvSpPr>
      <dsp:spPr>
        <a:xfrm>
          <a:off x="310425" y="2709557"/>
          <a:ext cx="625873" cy="631787"/>
        </a:xfrm>
        <a:prstGeom prst="ellipse">
          <a:avLst/>
        </a:prstGeom>
        <a:solidFill>
          <a:schemeClr val="accent2">
            <a:alpha val="50000"/>
            <a:hueOff val="14531817"/>
            <a:satOff val="-39441"/>
            <a:lumOff val="-2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5F01ABB-B513-47DC-A385-9D831814AC2B}">
      <dsp:nvSpPr>
        <dsp:cNvPr id="0" name=""/>
        <dsp:cNvSpPr/>
      </dsp:nvSpPr>
      <dsp:spPr>
        <a:xfrm>
          <a:off x="1026382" y="2600560"/>
          <a:ext cx="3908629" cy="849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Font typeface="Aptos" panose="020B0004020202020204" pitchFamily="34" charset="0"/>
            <a:buNone/>
          </a:pPr>
          <a:r>
            <a:rPr lang="en-GB" sz="1200" kern="1200" dirty="0"/>
            <a:t>Supporting young people to be involved in shaping the Cheshire and Merseyside Threshold of Need Toolkit</a:t>
          </a:r>
          <a:endParaRPr lang="en-GB" sz="1200" kern="1200" dirty="0">
            <a:latin typeface="+mn-lt"/>
            <a:cs typeface="Arial" panose="020B0604020202020204" pitchFamily="34" charset="0"/>
          </a:endParaRPr>
        </a:p>
      </dsp:txBody>
      <dsp:txXfrm>
        <a:off x="1026382" y="2600560"/>
        <a:ext cx="3908629" cy="8497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71BB4-DC9B-4D04-B5D1-6CA5D1AC9052}">
      <dsp:nvSpPr>
        <dsp:cNvPr id="0" name=""/>
        <dsp:cNvSpPr/>
      </dsp:nvSpPr>
      <dsp:spPr>
        <a:xfrm>
          <a:off x="63988" y="987385"/>
          <a:ext cx="674119" cy="67866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5E81115-B294-4054-A917-0F07EF86868C}">
      <dsp:nvSpPr>
        <dsp:cNvPr id="0" name=""/>
        <dsp:cNvSpPr/>
      </dsp:nvSpPr>
      <dsp:spPr>
        <a:xfrm>
          <a:off x="747468" y="902239"/>
          <a:ext cx="4398978" cy="848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Font typeface="Wingdings" panose="05000000000000000000" pitchFamily="2" charset="2"/>
            <a:buNone/>
          </a:pPr>
          <a:r>
            <a:rPr lang="en-GB" sz="1200" kern="1200" dirty="0"/>
            <a:t>Involved in the North-West Safeguarding Improvement Pilot e.g. train the trainer on the Lundy Model </a:t>
          </a:r>
          <a:endParaRPr lang="en-GB" sz="1200" kern="1200" dirty="0">
            <a:latin typeface="+mn-lt"/>
          </a:endParaRPr>
        </a:p>
      </dsp:txBody>
      <dsp:txXfrm>
        <a:off x="747468" y="902239"/>
        <a:ext cx="4398978" cy="848952"/>
      </dsp:txXfrm>
    </dsp:sp>
    <dsp:sp modelId="{7BF9C517-B32E-4B78-8BD4-32F83820E825}">
      <dsp:nvSpPr>
        <dsp:cNvPr id="0" name=""/>
        <dsp:cNvSpPr/>
      </dsp:nvSpPr>
      <dsp:spPr>
        <a:xfrm>
          <a:off x="63988" y="1836337"/>
          <a:ext cx="674119" cy="67866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30974AA-EB99-447C-8CBF-8D8688D3E3D8}">
      <dsp:nvSpPr>
        <dsp:cNvPr id="0" name=""/>
        <dsp:cNvSpPr/>
      </dsp:nvSpPr>
      <dsp:spPr>
        <a:xfrm>
          <a:off x="747468" y="1751192"/>
          <a:ext cx="4398978" cy="848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Font typeface="Aptos" panose="020B0004020202020204" pitchFamily="34" charset="0"/>
            <a:buNone/>
          </a:pPr>
          <a:r>
            <a:rPr lang="en-GB" sz="1200" kern="1200" dirty="0"/>
            <a:t>Involved young people in shaping website content </a:t>
          </a:r>
          <a:endParaRPr lang="en-GB" sz="1200" kern="1200" dirty="0">
            <a:latin typeface="+mn-lt"/>
            <a:cs typeface="Arial" panose="020B0604020202020204" pitchFamily="34" charset="0"/>
          </a:endParaRPr>
        </a:p>
      </dsp:txBody>
      <dsp:txXfrm>
        <a:off x="747468" y="1751192"/>
        <a:ext cx="4398978" cy="848952"/>
      </dsp:txXfrm>
    </dsp:sp>
    <dsp:sp modelId="{68F1ADBA-CF65-4BB1-B765-85AF46F0622D}">
      <dsp:nvSpPr>
        <dsp:cNvPr id="0" name=""/>
        <dsp:cNvSpPr/>
      </dsp:nvSpPr>
      <dsp:spPr>
        <a:xfrm>
          <a:off x="63988" y="2685290"/>
          <a:ext cx="674119" cy="67866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2410363-54FE-4D4E-A481-3FB74E7564F9}">
      <dsp:nvSpPr>
        <dsp:cNvPr id="0" name=""/>
        <dsp:cNvSpPr/>
      </dsp:nvSpPr>
      <dsp:spPr>
        <a:xfrm>
          <a:off x="747468" y="2600144"/>
          <a:ext cx="4398978" cy="848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en-GB" sz="1200" kern="1200" dirty="0"/>
            <a:t>Since the launch of the guidance on how to capture the voice and lived experiences of children and young people, there have been opportunities for professionals to access training to support improving their practice and confidence when working with children and young people</a:t>
          </a:r>
          <a:endParaRPr lang="en-GB" sz="1200" kern="1200" dirty="0">
            <a:latin typeface="+mn-lt"/>
            <a:cs typeface="Arial" panose="020B0604020202020204" pitchFamily="34" charset="0"/>
          </a:endParaRPr>
        </a:p>
      </dsp:txBody>
      <dsp:txXfrm>
        <a:off x="747468" y="2600144"/>
        <a:ext cx="4398978" cy="8489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4756E8-9897-4EE1-A84A-C8FDD5132F5B}">
      <dsp:nvSpPr>
        <dsp:cNvPr id="0" name=""/>
        <dsp:cNvSpPr/>
      </dsp:nvSpPr>
      <dsp:spPr>
        <a:xfrm>
          <a:off x="0" y="345052"/>
          <a:ext cx="3833462" cy="479700"/>
        </a:xfrm>
        <a:prstGeom prst="round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solidFill>
                <a:schemeClr val="tx1"/>
              </a:solidFill>
            </a:rPr>
            <a:t>1. Contextual Safeguarding</a:t>
          </a:r>
        </a:p>
      </dsp:txBody>
      <dsp:txXfrm>
        <a:off x="23417" y="368469"/>
        <a:ext cx="3786628" cy="432866"/>
      </dsp:txXfrm>
    </dsp:sp>
    <dsp:sp modelId="{CC3B2C6A-8019-482F-8C4E-03C457F4BA97}">
      <dsp:nvSpPr>
        <dsp:cNvPr id="0" name=""/>
        <dsp:cNvSpPr/>
      </dsp:nvSpPr>
      <dsp:spPr>
        <a:xfrm>
          <a:off x="0" y="882352"/>
          <a:ext cx="3833462" cy="479700"/>
        </a:xfrm>
        <a:prstGeom prst="round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2. Child Sexual Abuse</a:t>
          </a:r>
        </a:p>
      </dsp:txBody>
      <dsp:txXfrm>
        <a:off x="23417" y="905769"/>
        <a:ext cx="3786628" cy="432866"/>
      </dsp:txXfrm>
    </dsp:sp>
    <dsp:sp modelId="{075D93B6-1F7D-4A8E-99CE-24F2748BA2FD}">
      <dsp:nvSpPr>
        <dsp:cNvPr id="0" name=""/>
        <dsp:cNvSpPr/>
      </dsp:nvSpPr>
      <dsp:spPr>
        <a:xfrm>
          <a:off x="0" y="1419653"/>
          <a:ext cx="3833462" cy="479700"/>
        </a:xfrm>
        <a:prstGeom prst="roundRect">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solidFill>
                <a:schemeClr val="tx1"/>
              </a:solidFill>
            </a:rPr>
            <a:t>3. Education as a Protective Factor</a:t>
          </a:r>
        </a:p>
      </dsp:txBody>
      <dsp:txXfrm>
        <a:off x="23417" y="1443070"/>
        <a:ext cx="3786628" cy="432866"/>
      </dsp:txXfrm>
    </dsp:sp>
    <dsp:sp modelId="{078D4DE0-5A50-42D2-99E2-79F04A965305}">
      <dsp:nvSpPr>
        <dsp:cNvPr id="0" name=""/>
        <dsp:cNvSpPr/>
      </dsp:nvSpPr>
      <dsp:spPr>
        <a:xfrm>
          <a:off x="0" y="1956953"/>
          <a:ext cx="3833462" cy="479700"/>
        </a:xfrm>
        <a:prstGeom prst="round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4. Child Neglect</a:t>
          </a:r>
        </a:p>
      </dsp:txBody>
      <dsp:txXfrm>
        <a:off x="23417" y="1980370"/>
        <a:ext cx="3786628" cy="4328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42EE7-B6C4-4331-898E-F858B0DC0325}">
      <dsp:nvSpPr>
        <dsp:cNvPr id="0" name=""/>
        <dsp:cNvSpPr/>
      </dsp:nvSpPr>
      <dsp:spPr>
        <a:xfrm>
          <a:off x="-4919423" y="-753829"/>
          <a:ext cx="5858996" cy="5858996"/>
        </a:xfrm>
        <a:prstGeom prst="blockArc">
          <a:avLst>
            <a:gd name="adj1" fmla="val 18900000"/>
            <a:gd name="adj2" fmla="val 2700000"/>
            <a:gd name="adj3" fmla="val 369"/>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32F3B9-FA6D-4149-9FE0-8A66C569CD86}">
      <dsp:nvSpPr>
        <dsp:cNvPr id="0" name=""/>
        <dsp:cNvSpPr/>
      </dsp:nvSpPr>
      <dsp:spPr>
        <a:xfrm>
          <a:off x="604289" y="299315"/>
          <a:ext cx="3818775" cy="1141903"/>
        </a:xfrm>
        <a:prstGeom prst="rect">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27940" rIns="27940" bIns="27940" numCol="1" spcCol="1270" anchor="ctr" anchorCtr="0">
          <a:noAutofit/>
        </a:bodyPr>
        <a:lstStyle/>
        <a:p>
          <a:pPr marL="0" lvl="0" indent="0" algn="l" defTabSz="488950">
            <a:lnSpc>
              <a:spcPct val="90000"/>
            </a:lnSpc>
            <a:spcBef>
              <a:spcPct val="0"/>
            </a:spcBef>
            <a:spcAft>
              <a:spcPct val="35000"/>
            </a:spcAft>
            <a:buNone/>
          </a:pPr>
          <a:r>
            <a:rPr lang="en-GB" sz="1100" kern="1200" dirty="0">
              <a:solidFill>
                <a:schemeClr val="tx1"/>
              </a:solidFill>
              <a:latin typeface="Aptos" panose="020B0004020202020204" pitchFamily="34" charset="0"/>
            </a:rPr>
            <a:t>Analysis of audit, scrutiny and partnership learning provides a consistent picture of system strengths alongside significant ongoing challenges</a:t>
          </a:r>
          <a:r>
            <a:rPr lang="en-GB" sz="1100" kern="1200" dirty="0">
              <a:solidFill>
                <a:schemeClr val="tx1"/>
              </a:solidFill>
            </a:rPr>
            <a:t>.</a:t>
          </a:r>
        </a:p>
      </dsp:txBody>
      <dsp:txXfrm>
        <a:off x="604289" y="299315"/>
        <a:ext cx="3818775" cy="1141903"/>
      </dsp:txXfrm>
    </dsp:sp>
    <dsp:sp modelId="{F6EB7586-7842-4744-8E2D-C7C4F0E3ECD6}">
      <dsp:nvSpPr>
        <dsp:cNvPr id="0" name=""/>
        <dsp:cNvSpPr/>
      </dsp:nvSpPr>
      <dsp:spPr>
        <a:xfrm>
          <a:off x="60372" y="326350"/>
          <a:ext cx="1087834" cy="1087834"/>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319189-2E07-4549-B89F-57DFB4F280E4}">
      <dsp:nvSpPr>
        <dsp:cNvPr id="0" name=""/>
        <dsp:cNvSpPr/>
      </dsp:nvSpPr>
      <dsp:spPr>
        <a:xfrm>
          <a:off x="920631" y="1740534"/>
          <a:ext cx="3502433" cy="870267"/>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22860" rIns="22860" bIns="22860" numCol="1" spcCol="1270" anchor="ctr" anchorCtr="0">
          <a:noAutofit/>
        </a:bodyPr>
        <a:lstStyle/>
        <a:p>
          <a:pPr marL="0" lvl="0" indent="0" algn="l" defTabSz="400050">
            <a:lnSpc>
              <a:spcPct val="90000"/>
            </a:lnSpc>
            <a:spcBef>
              <a:spcPct val="0"/>
            </a:spcBef>
            <a:spcAft>
              <a:spcPct val="35000"/>
            </a:spcAft>
            <a:buNone/>
          </a:pPr>
          <a:r>
            <a:rPr lang="en-GB" sz="900" kern="1200" dirty="0">
              <a:solidFill>
                <a:schemeClr val="tx1"/>
              </a:solidFill>
              <a:latin typeface="Aptos" panose="020B0004020202020204" pitchFamily="34" charset="0"/>
            </a:rPr>
            <a:t>Children experiencing harm outside the home present with multiple, overlapping and cumulative vulnerabilities, including disrupted education, poor mental health, missing episodes, harmful peer associations and exposure to unsafe environments. These vulnerabilities are interconnected and reflect adolescent development within high-risk contexts.</a:t>
          </a:r>
        </a:p>
      </dsp:txBody>
      <dsp:txXfrm>
        <a:off x="920631" y="1740534"/>
        <a:ext cx="3502433" cy="870267"/>
      </dsp:txXfrm>
    </dsp:sp>
    <dsp:sp modelId="{48AA30EB-F72D-4D0D-8B12-9A0ABE7D5B62}">
      <dsp:nvSpPr>
        <dsp:cNvPr id="0" name=""/>
        <dsp:cNvSpPr/>
      </dsp:nvSpPr>
      <dsp:spPr>
        <a:xfrm>
          <a:off x="376714" y="1631751"/>
          <a:ext cx="1087834" cy="1087834"/>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7DAC6A-2426-45D5-BE7D-63AAB626EFAA}">
      <dsp:nvSpPr>
        <dsp:cNvPr id="0" name=""/>
        <dsp:cNvSpPr/>
      </dsp:nvSpPr>
      <dsp:spPr>
        <a:xfrm>
          <a:off x="604289" y="3045935"/>
          <a:ext cx="3818775" cy="870267"/>
        </a:xfrm>
        <a:prstGeom prst="rect">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0775" tIns="27940" rIns="27940" bIns="27940" numCol="1" spcCol="1270" anchor="ctr" anchorCtr="0">
          <a:noAutofit/>
        </a:bodyPr>
        <a:lstStyle/>
        <a:p>
          <a:pPr marL="0" lvl="0" indent="0" algn="l" defTabSz="488950">
            <a:lnSpc>
              <a:spcPct val="90000"/>
            </a:lnSpc>
            <a:spcBef>
              <a:spcPct val="0"/>
            </a:spcBef>
            <a:spcAft>
              <a:spcPct val="35000"/>
            </a:spcAft>
            <a:buNone/>
          </a:pPr>
          <a:r>
            <a:rPr lang="en-GB" sz="1100" kern="1200" dirty="0">
              <a:solidFill>
                <a:schemeClr val="tx1"/>
              </a:solidFill>
              <a:latin typeface="Aptos" panose="020B0004020202020204" pitchFamily="34" charset="0"/>
            </a:rPr>
            <a:t>Despite strong professional engagement and high levels of activity, the partnership has identified that this is not yet consistently translating into reduced harm for children.</a:t>
          </a:r>
        </a:p>
      </dsp:txBody>
      <dsp:txXfrm>
        <a:off x="604289" y="3045935"/>
        <a:ext cx="3818775" cy="870267"/>
      </dsp:txXfrm>
    </dsp:sp>
    <dsp:sp modelId="{90BAA27C-FBE7-42CD-A02A-A0846B97E2D0}">
      <dsp:nvSpPr>
        <dsp:cNvPr id="0" name=""/>
        <dsp:cNvSpPr/>
      </dsp:nvSpPr>
      <dsp:spPr>
        <a:xfrm>
          <a:off x="60372" y="2937152"/>
          <a:ext cx="1087834" cy="1087834"/>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34CD8-0295-46F2-A48D-AA7E5EF16F77}">
      <dsp:nvSpPr>
        <dsp:cNvPr id="0" name=""/>
        <dsp:cNvSpPr/>
      </dsp:nvSpPr>
      <dsp:spPr>
        <a:xfrm>
          <a:off x="-4231242" y="-649208"/>
          <a:ext cx="5041487" cy="5041487"/>
        </a:xfrm>
        <a:prstGeom prst="blockArc">
          <a:avLst>
            <a:gd name="adj1" fmla="val 18900000"/>
            <a:gd name="adj2" fmla="val 2700000"/>
            <a:gd name="adj3" fmla="val 428"/>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78EA17-4BC7-4761-A32B-82EBB6772556}">
      <dsp:nvSpPr>
        <dsp:cNvPr id="0" name=""/>
        <dsp:cNvSpPr/>
      </dsp:nvSpPr>
      <dsp:spPr>
        <a:xfrm>
          <a:off x="424503" y="38436"/>
          <a:ext cx="6693754" cy="962967"/>
        </a:xfrm>
        <a:prstGeom prst="rect">
          <a:avLst/>
        </a:prstGeom>
        <a:solidFill>
          <a:schemeClr val="accent2">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068" tIns="35560" rIns="35560" bIns="35560" numCol="1" spcCol="1270" anchor="ctr" anchorCtr="0">
          <a:noAutofit/>
        </a:bodyPr>
        <a:lstStyle/>
        <a:p>
          <a:pPr marL="0" lvl="0" indent="0" algn="l" defTabSz="622300">
            <a:lnSpc>
              <a:spcPct val="90000"/>
            </a:lnSpc>
            <a:spcBef>
              <a:spcPct val="0"/>
            </a:spcBef>
            <a:spcAft>
              <a:spcPct val="35000"/>
            </a:spcAft>
            <a:buNone/>
          </a:pPr>
          <a:r>
            <a:rPr lang="en-GB" sz="1400" kern="1200" dirty="0">
              <a:solidFill>
                <a:schemeClr val="tx1"/>
              </a:solidFill>
              <a:latin typeface="Aptos" panose="020B0004020202020204" pitchFamily="34" charset="0"/>
            </a:rPr>
            <a:t>In 2024/25, the </a:t>
          </a:r>
          <a:r>
            <a:rPr lang="en-GB" sz="1400" b="1" kern="1200" dirty="0">
              <a:solidFill>
                <a:schemeClr val="tx1"/>
              </a:solidFill>
              <a:latin typeface="Aptos" panose="020B0004020202020204" pitchFamily="34" charset="0"/>
            </a:rPr>
            <a:t>NSPCC to undertook a Snapshot Assessment</a:t>
          </a:r>
          <a:r>
            <a:rPr lang="en-GB" sz="1400" kern="1200" dirty="0">
              <a:solidFill>
                <a:schemeClr val="tx1"/>
              </a:solidFill>
              <a:latin typeface="Aptos" panose="020B0004020202020204" pitchFamily="34" charset="0"/>
            </a:rPr>
            <a:t>, providing a system‑wide review of Cheshire East’s multi‑agency response to child sexual abuse. The Snapshot combined learning from a strategic multi‑agency session, with survey responses from 33 multiagency professionals. This provided an important baseline.</a:t>
          </a:r>
        </a:p>
      </dsp:txBody>
      <dsp:txXfrm>
        <a:off x="424503" y="38436"/>
        <a:ext cx="6693754" cy="962967"/>
      </dsp:txXfrm>
    </dsp:sp>
    <dsp:sp modelId="{1DA621B8-61C0-4F6F-B994-B3CFEF49D3C8}">
      <dsp:nvSpPr>
        <dsp:cNvPr id="0" name=""/>
        <dsp:cNvSpPr/>
      </dsp:nvSpPr>
      <dsp:spPr>
        <a:xfrm>
          <a:off x="64607" y="160032"/>
          <a:ext cx="719792" cy="719792"/>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415B42-0281-4239-820C-FA6BF96DE75B}">
      <dsp:nvSpPr>
        <dsp:cNvPr id="0" name=""/>
        <dsp:cNvSpPr/>
      </dsp:nvSpPr>
      <dsp:spPr>
        <a:xfrm>
          <a:off x="764060" y="1160985"/>
          <a:ext cx="6363615" cy="575834"/>
        </a:xfrm>
        <a:prstGeom prst="rect">
          <a:avLst/>
        </a:prstGeom>
        <a:solidFill>
          <a:schemeClr val="accent4">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068" tIns="35560" rIns="35560" bIns="35560" numCol="1" spcCol="1270" anchor="ctr" anchorCtr="0">
          <a:noAutofit/>
        </a:bodyPr>
        <a:lstStyle/>
        <a:p>
          <a:pPr marL="0" lvl="0" indent="0" algn="l" defTabSz="622300">
            <a:lnSpc>
              <a:spcPct val="90000"/>
            </a:lnSpc>
            <a:spcBef>
              <a:spcPct val="0"/>
            </a:spcBef>
            <a:spcAft>
              <a:spcPct val="35000"/>
            </a:spcAft>
            <a:buNone/>
          </a:pPr>
          <a:r>
            <a:rPr lang="en-GB" sz="1400" b="1" kern="1200" dirty="0">
              <a:solidFill>
                <a:schemeClr val="tx1"/>
              </a:solidFill>
              <a:latin typeface="Aptos" panose="020B0004020202020204" pitchFamily="34" charset="0"/>
            </a:rPr>
            <a:t>Child Sexual Abuse Strategy 2025–2028</a:t>
          </a:r>
        </a:p>
      </dsp:txBody>
      <dsp:txXfrm>
        <a:off x="764060" y="1160985"/>
        <a:ext cx="6363615" cy="575834"/>
      </dsp:txXfrm>
    </dsp:sp>
    <dsp:sp modelId="{6EDBF81E-AE53-4570-8A9E-F59BE17A2572}">
      <dsp:nvSpPr>
        <dsp:cNvPr id="0" name=""/>
        <dsp:cNvSpPr/>
      </dsp:nvSpPr>
      <dsp:spPr>
        <a:xfrm>
          <a:off x="394746" y="1064609"/>
          <a:ext cx="719792" cy="719792"/>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EB64E4-10A7-4CC2-BB8D-F27CA344A0F1}">
      <dsp:nvSpPr>
        <dsp:cNvPr id="0" name=""/>
        <dsp:cNvSpPr/>
      </dsp:nvSpPr>
      <dsp:spPr>
        <a:xfrm>
          <a:off x="754642" y="2015568"/>
          <a:ext cx="6363615" cy="575834"/>
        </a:xfrm>
        <a:prstGeom prst="rect">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068" tIns="35560" rIns="35560" bIns="35560" numCol="1" spcCol="1270" anchor="ctr" anchorCtr="0">
          <a:noAutofit/>
        </a:bodyPr>
        <a:lstStyle/>
        <a:p>
          <a:pPr marL="0" lvl="0" indent="0" algn="l" defTabSz="622300">
            <a:lnSpc>
              <a:spcPct val="90000"/>
            </a:lnSpc>
            <a:spcBef>
              <a:spcPct val="0"/>
            </a:spcBef>
            <a:spcAft>
              <a:spcPct val="35000"/>
            </a:spcAft>
            <a:buNone/>
          </a:pPr>
          <a:r>
            <a:rPr lang="en-GB" sz="1400" kern="1200" dirty="0">
              <a:solidFill>
                <a:schemeClr val="tx1"/>
              </a:solidFill>
              <a:latin typeface="Aptos" panose="020B0004020202020204" pitchFamily="34" charset="0"/>
            </a:rPr>
            <a:t>Improved </a:t>
          </a:r>
          <a:r>
            <a:rPr lang="en-GB" sz="1400" b="1" kern="1200" dirty="0">
              <a:solidFill>
                <a:schemeClr val="tx1"/>
              </a:solidFill>
              <a:latin typeface="Aptos" panose="020B0004020202020204" pitchFamily="34" charset="0"/>
            </a:rPr>
            <a:t>collection, sharing and use of data</a:t>
          </a:r>
          <a:r>
            <a:rPr lang="en-GB" sz="1400" kern="1200" dirty="0">
              <a:solidFill>
                <a:schemeClr val="tx1"/>
              </a:solidFill>
              <a:latin typeface="Aptos" panose="020B0004020202020204" pitchFamily="34" charset="0"/>
            </a:rPr>
            <a:t>, addressing previously identified fragmentation and supporting more effective strategic oversight.</a:t>
          </a:r>
        </a:p>
      </dsp:txBody>
      <dsp:txXfrm>
        <a:off x="754642" y="2015568"/>
        <a:ext cx="6363615" cy="575834"/>
      </dsp:txXfrm>
    </dsp:sp>
    <dsp:sp modelId="{52009530-22D5-4A31-B430-66C8325D34B5}">
      <dsp:nvSpPr>
        <dsp:cNvPr id="0" name=""/>
        <dsp:cNvSpPr/>
      </dsp:nvSpPr>
      <dsp:spPr>
        <a:xfrm>
          <a:off x="394746" y="2033822"/>
          <a:ext cx="719792" cy="719792"/>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4DDA7C-7ACE-4963-A866-05D112E7FECF}">
      <dsp:nvSpPr>
        <dsp:cNvPr id="0" name=""/>
        <dsp:cNvSpPr/>
      </dsp:nvSpPr>
      <dsp:spPr>
        <a:xfrm>
          <a:off x="424503" y="2879469"/>
          <a:ext cx="6693754" cy="575834"/>
        </a:xfrm>
        <a:prstGeom prst="rect">
          <a:avLst/>
        </a:prstGeom>
        <a:solidFill>
          <a:schemeClr val="accent2">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068" tIns="35560" rIns="35560" bIns="35560" numCol="1" spcCol="1270" anchor="ctr" anchorCtr="0">
          <a:noAutofit/>
        </a:bodyPr>
        <a:lstStyle/>
        <a:p>
          <a:pPr marL="0" lvl="0" indent="0" algn="l" defTabSz="622300">
            <a:lnSpc>
              <a:spcPct val="90000"/>
            </a:lnSpc>
            <a:spcBef>
              <a:spcPct val="0"/>
            </a:spcBef>
            <a:spcAft>
              <a:spcPct val="35000"/>
            </a:spcAft>
            <a:buNone/>
          </a:pPr>
          <a:r>
            <a:rPr lang="en-GB" sz="1400" kern="1200" dirty="0">
              <a:solidFill>
                <a:schemeClr val="tx1"/>
              </a:solidFill>
              <a:latin typeface="Aptos" panose="020B0004020202020204" pitchFamily="34" charset="0"/>
            </a:rPr>
            <a:t>Focus on strengthening </a:t>
          </a:r>
          <a:r>
            <a:rPr lang="en-GB" sz="1400" b="1" kern="1200" dirty="0">
              <a:solidFill>
                <a:schemeClr val="tx1"/>
              </a:solidFill>
              <a:latin typeface="Aptos" panose="020B0004020202020204" pitchFamily="34" charset="0"/>
            </a:rPr>
            <a:t>practitioner confidence</a:t>
          </a:r>
          <a:r>
            <a:rPr lang="en-GB" sz="1400" kern="1200" dirty="0">
              <a:solidFill>
                <a:schemeClr val="tx1"/>
              </a:solidFill>
              <a:latin typeface="Aptos" panose="020B0004020202020204" pitchFamily="34" charset="0"/>
            </a:rPr>
            <a:t>, in relation to identification and response to child sexual abuse and harmful sexual behaviours, through ongoing multi‑agency learning and training activity.</a:t>
          </a:r>
        </a:p>
      </dsp:txBody>
      <dsp:txXfrm>
        <a:off x="424503" y="2879469"/>
        <a:ext cx="6693754" cy="575834"/>
      </dsp:txXfrm>
    </dsp:sp>
    <dsp:sp modelId="{35AA0D17-9884-4DCC-877D-787F17421B44}">
      <dsp:nvSpPr>
        <dsp:cNvPr id="0" name=""/>
        <dsp:cNvSpPr/>
      </dsp:nvSpPr>
      <dsp:spPr>
        <a:xfrm>
          <a:off x="64607" y="2850915"/>
          <a:ext cx="719792" cy="719792"/>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2AD84-8BEC-4CB6-8028-9F8E3A1287DA}">
      <dsp:nvSpPr>
        <dsp:cNvPr id="0" name=""/>
        <dsp:cNvSpPr/>
      </dsp:nvSpPr>
      <dsp:spPr>
        <a:xfrm>
          <a:off x="-5902725" y="-903890"/>
          <a:ext cx="7031563" cy="7031563"/>
        </a:xfrm>
        <a:prstGeom prst="blockArc">
          <a:avLst>
            <a:gd name="adj1" fmla="val 18900000"/>
            <a:gd name="adj2" fmla="val 2700000"/>
            <a:gd name="adj3" fmla="val 307"/>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3F4B437-EC89-413C-805F-E94C223D14FE}">
      <dsp:nvSpPr>
        <dsp:cNvPr id="0" name=""/>
        <dsp:cNvSpPr/>
      </dsp:nvSpPr>
      <dsp:spPr>
        <a:xfrm>
          <a:off x="366448" y="202071"/>
          <a:ext cx="8147022" cy="545539"/>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None/>
          </a:pPr>
          <a:r>
            <a:rPr lang="en-AU" sz="1200" kern="1200" dirty="0">
              <a:solidFill>
                <a:schemeClr val="bg1"/>
              </a:solidFill>
              <a:latin typeface="Aptos" panose="020B0004020202020204" pitchFamily="34" charset="0"/>
            </a:rPr>
            <a:t>A short video has been recorded to share our practice in Cheshire East in the new DFE Attendance toolkit for Local Authorities. A further focus on this was shared with LA’s nationally as part of a toolkit action learning set.</a:t>
          </a:r>
          <a:endParaRPr lang="en-GB" sz="1200" kern="1200" dirty="0">
            <a:solidFill>
              <a:schemeClr val="bg1"/>
            </a:solidFill>
            <a:latin typeface="Aptos" panose="020B0004020202020204" pitchFamily="34" charset="0"/>
          </a:endParaRPr>
        </a:p>
      </dsp:txBody>
      <dsp:txXfrm>
        <a:off x="366448" y="202071"/>
        <a:ext cx="8147022" cy="545539"/>
      </dsp:txXfrm>
    </dsp:sp>
    <dsp:sp modelId="{D5715E6A-52C8-474D-9FAA-1A5278EC80F4}">
      <dsp:nvSpPr>
        <dsp:cNvPr id="0" name=""/>
        <dsp:cNvSpPr/>
      </dsp:nvSpPr>
      <dsp:spPr>
        <a:xfrm>
          <a:off x="69737" y="178130"/>
          <a:ext cx="593421" cy="593421"/>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153F77-FCDC-4C0B-8DA3-134BD42B163D}">
      <dsp:nvSpPr>
        <dsp:cNvPr id="0" name=""/>
        <dsp:cNvSpPr/>
      </dsp:nvSpPr>
      <dsp:spPr>
        <a:xfrm>
          <a:off x="796365" y="835167"/>
          <a:ext cx="7717104" cy="590402"/>
        </a:xfrm>
        <a:prstGeom prst="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None/>
          </a:pPr>
          <a:r>
            <a:rPr lang="en-AU" sz="1200" kern="1200" dirty="0">
              <a:solidFill>
                <a:schemeClr val="bg1"/>
              </a:solidFill>
              <a:latin typeface="Aptos" panose="020B0004020202020204" pitchFamily="34" charset="0"/>
            </a:rPr>
            <a:t>Vital signs attendance report card under scrutiny in the Improvement Board shares persistent absence concerns for vulnerable children on assessment and plans. </a:t>
          </a:r>
          <a:endParaRPr lang="en-GB" sz="1200" kern="1200" dirty="0">
            <a:solidFill>
              <a:schemeClr val="bg1"/>
            </a:solidFill>
            <a:latin typeface="Aptos" panose="020B0004020202020204" pitchFamily="34" charset="0"/>
            <a:ea typeface="Calibri"/>
            <a:cs typeface="Calibri"/>
          </a:endParaRPr>
        </a:p>
      </dsp:txBody>
      <dsp:txXfrm>
        <a:off x="796365" y="835167"/>
        <a:ext cx="7717104" cy="590402"/>
      </dsp:txXfrm>
    </dsp:sp>
    <dsp:sp modelId="{83203F6B-1B7F-4B8C-94E2-F5B1904ACF52}">
      <dsp:nvSpPr>
        <dsp:cNvPr id="0" name=""/>
        <dsp:cNvSpPr/>
      </dsp:nvSpPr>
      <dsp:spPr>
        <a:xfrm>
          <a:off x="499654" y="833668"/>
          <a:ext cx="593421" cy="59342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F4D587-C3E0-4A35-BF6C-50CA7D6DF143}">
      <dsp:nvSpPr>
        <dsp:cNvPr id="0" name=""/>
        <dsp:cNvSpPr/>
      </dsp:nvSpPr>
      <dsp:spPr>
        <a:xfrm>
          <a:off x="1031958" y="1512064"/>
          <a:ext cx="7481512" cy="825269"/>
        </a:xfrm>
        <a:prstGeom prst="rect">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None/>
          </a:pPr>
          <a:r>
            <a:rPr lang="en-AU" sz="1200" kern="1200" dirty="0">
              <a:solidFill>
                <a:schemeClr val="bg1"/>
              </a:solidFill>
              <a:latin typeface="Aptos" panose="020B0004020202020204" pitchFamily="34" charset="0"/>
            </a:rPr>
            <a:t>Crewe police seeking community feedback on supporting children to attend school, following an increase anti-social behaviour. </a:t>
          </a:r>
          <a:endParaRPr lang="en-GB" sz="1200" kern="1200" dirty="0">
            <a:solidFill>
              <a:schemeClr val="bg1"/>
            </a:solidFill>
            <a:latin typeface="Aptos" panose="020B0004020202020204" pitchFamily="34" charset="0"/>
            <a:ea typeface="Calibri"/>
            <a:cs typeface="Calibri"/>
          </a:endParaRPr>
        </a:p>
      </dsp:txBody>
      <dsp:txXfrm>
        <a:off x="1031958" y="1512064"/>
        <a:ext cx="7481512" cy="825269"/>
      </dsp:txXfrm>
    </dsp:sp>
    <dsp:sp modelId="{573B4B56-2C43-48E1-BE8F-1A9557555C99}">
      <dsp:nvSpPr>
        <dsp:cNvPr id="0" name=""/>
        <dsp:cNvSpPr/>
      </dsp:nvSpPr>
      <dsp:spPr>
        <a:xfrm>
          <a:off x="735247" y="1627983"/>
          <a:ext cx="593421" cy="593421"/>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443EDB-862B-46B7-87F1-BB25575C9EA3}">
      <dsp:nvSpPr>
        <dsp:cNvPr id="0" name=""/>
        <dsp:cNvSpPr/>
      </dsp:nvSpPr>
      <dsp:spPr>
        <a:xfrm>
          <a:off x="1107180" y="2374522"/>
          <a:ext cx="7406289" cy="47473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n-AU" sz="1200" kern="1200" dirty="0">
              <a:latin typeface="Aptos" panose="020B0004020202020204" pitchFamily="34" charset="0"/>
            </a:rPr>
            <a:t>Education data shared and scrutinised in CESCP scorecard</a:t>
          </a:r>
          <a:endParaRPr lang="en-GB" sz="1200" kern="1200" dirty="0">
            <a:latin typeface="Aptos" panose="020B0004020202020204" pitchFamily="34" charset="0"/>
          </a:endParaRPr>
        </a:p>
      </dsp:txBody>
      <dsp:txXfrm>
        <a:off x="1107180" y="2374522"/>
        <a:ext cx="7406289" cy="474737"/>
      </dsp:txXfrm>
    </dsp:sp>
    <dsp:sp modelId="{4B5B0020-E219-4F9E-95F8-4BA5880E9536}">
      <dsp:nvSpPr>
        <dsp:cNvPr id="0" name=""/>
        <dsp:cNvSpPr/>
      </dsp:nvSpPr>
      <dsp:spPr>
        <a:xfrm>
          <a:off x="810469" y="2315180"/>
          <a:ext cx="593421" cy="593421"/>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B71212-4EA9-42F7-8203-AB6092701072}">
      <dsp:nvSpPr>
        <dsp:cNvPr id="0" name=""/>
        <dsp:cNvSpPr/>
      </dsp:nvSpPr>
      <dsp:spPr>
        <a:xfrm>
          <a:off x="1031958" y="3087046"/>
          <a:ext cx="7481512" cy="47473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n-AU" sz="1200" kern="1200" dirty="0"/>
            <a:t>Safeguarding children's partnership training covering education as a protective factor in termly child protection training and with spotlight sessions on attendance, elective home education, tuition and admissions.</a:t>
          </a:r>
          <a:endParaRPr lang="en-GB" sz="1200" kern="1200" dirty="0"/>
        </a:p>
      </dsp:txBody>
      <dsp:txXfrm>
        <a:off x="1031958" y="3087046"/>
        <a:ext cx="7481512" cy="474737"/>
      </dsp:txXfrm>
    </dsp:sp>
    <dsp:sp modelId="{77427975-2ECD-4BDF-8B3C-3C5347B3D7F3}">
      <dsp:nvSpPr>
        <dsp:cNvPr id="0" name=""/>
        <dsp:cNvSpPr/>
      </dsp:nvSpPr>
      <dsp:spPr>
        <a:xfrm>
          <a:off x="735247" y="3027704"/>
          <a:ext cx="593421" cy="593421"/>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B527DE-11E6-4890-B663-64E70597001F}">
      <dsp:nvSpPr>
        <dsp:cNvPr id="0" name=""/>
        <dsp:cNvSpPr/>
      </dsp:nvSpPr>
      <dsp:spPr>
        <a:xfrm>
          <a:off x="796365" y="3799047"/>
          <a:ext cx="7717104" cy="47473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n-AU" sz="1200" kern="1200" dirty="0"/>
            <a:t>Ongoing regular Education as a protective factor roadshows (Governors Conference Oct 2025, Healthy Young Minds Conference November 2025)</a:t>
          </a:r>
          <a:endParaRPr lang="en-GB" sz="1200" kern="1200" dirty="0"/>
        </a:p>
      </dsp:txBody>
      <dsp:txXfrm>
        <a:off x="796365" y="3799047"/>
        <a:ext cx="7717104" cy="474737"/>
      </dsp:txXfrm>
    </dsp:sp>
    <dsp:sp modelId="{55B8D33C-83B8-47E5-9FE1-1C69FA4F68B1}">
      <dsp:nvSpPr>
        <dsp:cNvPr id="0" name=""/>
        <dsp:cNvSpPr/>
      </dsp:nvSpPr>
      <dsp:spPr>
        <a:xfrm>
          <a:off x="499654" y="3739705"/>
          <a:ext cx="593421" cy="593421"/>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2E10A1-123E-4713-A83F-018D4F1EDA88}">
      <dsp:nvSpPr>
        <dsp:cNvPr id="0" name=""/>
        <dsp:cNvSpPr/>
      </dsp:nvSpPr>
      <dsp:spPr>
        <a:xfrm>
          <a:off x="366448" y="4511571"/>
          <a:ext cx="8147022" cy="47473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76823" tIns="30480" rIns="30480" bIns="30480" numCol="1" spcCol="1270" anchor="ctr" anchorCtr="0">
          <a:noAutofit/>
        </a:bodyPr>
        <a:lstStyle/>
        <a:p>
          <a:pPr marL="0" lvl="0" indent="0" algn="l" defTabSz="533400">
            <a:lnSpc>
              <a:spcPct val="90000"/>
            </a:lnSpc>
            <a:spcBef>
              <a:spcPct val="0"/>
            </a:spcBef>
            <a:spcAft>
              <a:spcPct val="35000"/>
            </a:spcAft>
            <a:buFont typeface="Symbol" panose="05050102010706020507" pitchFamily="18" charset="2"/>
            <a:buNone/>
          </a:pPr>
          <a:r>
            <a:rPr lang="en-AU" sz="1200" kern="1200" dirty="0"/>
            <a:t>Safeguarding children's partnership training covering education as a protective factor in termly child protection training and with spotlight sessions on attendance, elective home education, tuition and admissions.</a:t>
          </a:r>
          <a:endParaRPr lang="en-GB" sz="1200" kern="1200" dirty="0"/>
        </a:p>
      </dsp:txBody>
      <dsp:txXfrm>
        <a:off x="366448" y="4511571"/>
        <a:ext cx="8147022" cy="474737"/>
      </dsp:txXfrm>
    </dsp:sp>
    <dsp:sp modelId="{5BFC0146-44A3-4779-B2A8-F1D12B43CB0A}">
      <dsp:nvSpPr>
        <dsp:cNvPr id="0" name=""/>
        <dsp:cNvSpPr/>
      </dsp:nvSpPr>
      <dsp:spPr>
        <a:xfrm>
          <a:off x="69737" y="4452229"/>
          <a:ext cx="593421" cy="593421"/>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BAD28-BD60-43E1-8613-4B1309A77C80}">
      <dsp:nvSpPr>
        <dsp:cNvPr id="0" name=""/>
        <dsp:cNvSpPr/>
      </dsp:nvSpPr>
      <dsp:spPr>
        <a:xfrm>
          <a:off x="721787" y="1387"/>
          <a:ext cx="608917" cy="60891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B1CDC80-2D18-4B3F-B7CE-9113949FAA85}">
      <dsp:nvSpPr>
        <dsp:cNvPr id="0" name=""/>
        <dsp:cNvSpPr/>
      </dsp:nvSpPr>
      <dsp:spPr>
        <a:xfrm>
          <a:off x="1026246" y="1387"/>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None/>
          </a:pPr>
          <a:r>
            <a:rPr lang="en-GB" sz="1300" kern="1200" dirty="0">
              <a:latin typeface="Aptos" panose="020B0004020202020204" pitchFamily="34" charset="0"/>
            </a:rPr>
            <a:t>Neglect remains a significant safeguarding concern, with 1,218 neglect contacts recorded across 2025/26</a:t>
          </a:r>
        </a:p>
      </dsp:txBody>
      <dsp:txXfrm>
        <a:off x="1026246" y="1387"/>
        <a:ext cx="3248796" cy="608917"/>
      </dsp:txXfrm>
    </dsp:sp>
    <dsp:sp modelId="{C237ABF9-11D8-4E78-9B53-4A8C2B1C94B1}">
      <dsp:nvSpPr>
        <dsp:cNvPr id="0" name=""/>
        <dsp:cNvSpPr/>
      </dsp:nvSpPr>
      <dsp:spPr>
        <a:xfrm>
          <a:off x="721787" y="610305"/>
          <a:ext cx="608917" cy="608917"/>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1EE94EB-4CC5-4A18-87D6-49556F52D10E}">
      <dsp:nvSpPr>
        <dsp:cNvPr id="0" name=""/>
        <dsp:cNvSpPr/>
      </dsp:nvSpPr>
      <dsp:spPr>
        <a:xfrm>
          <a:off x="1026246" y="610305"/>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None/>
          </a:pPr>
          <a:r>
            <a:rPr lang="en-GB" sz="1300" kern="1200" dirty="0">
              <a:latin typeface="Aptos" panose="020B0004020202020204" pitchFamily="34" charset="0"/>
            </a:rPr>
            <a:t>398 contacts progressed to referral, resulting in an overall conversion rate of 32.7%</a:t>
          </a:r>
        </a:p>
      </dsp:txBody>
      <dsp:txXfrm>
        <a:off x="1026246" y="610305"/>
        <a:ext cx="3248796" cy="608917"/>
      </dsp:txXfrm>
    </dsp:sp>
    <dsp:sp modelId="{5BA93A8D-E58E-4E61-A7DF-DDCDDD7FB40C}">
      <dsp:nvSpPr>
        <dsp:cNvPr id="0" name=""/>
        <dsp:cNvSpPr/>
      </dsp:nvSpPr>
      <dsp:spPr>
        <a:xfrm>
          <a:off x="721787" y="1219222"/>
          <a:ext cx="608917" cy="608917"/>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2B49F2A-CC20-41DF-936A-12B90B83DBC7}">
      <dsp:nvSpPr>
        <dsp:cNvPr id="0" name=""/>
        <dsp:cNvSpPr/>
      </dsp:nvSpPr>
      <dsp:spPr>
        <a:xfrm>
          <a:off x="1026246" y="1219222"/>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SzPts val="1000"/>
            <a:buFont typeface="Symbol" panose="05050102010706020507" pitchFamily="18" charset="2"/>
            <a:buNone/>
          </a:pPr>
          <a:r>
            <a:rPr lang="en-GB" sz="1300" kern="1200" dirty="0">
              <a:latin typeface="Aptos" panose="020B0004020202020204" pitchFamily="34" charset="0"/>
            </a:rPr>
            <a:t>The consistent application of learning across agencies is still developing, with variation in practitioner confidence and decision-making</a:t>
          </a:r>
        </a:p>
      </dsp:txBody>
      <dsp:txXfrm>
        <a:off x="1026246" y="1219222"/>
        <a:ext cx="3248796" cy="608917"/>
      </dsp:txXfrm>
    </dsp:sp>
    <dsp:sp modelId="{C38756E4-4474-49B9-806E-89DA5638BC9B}">
      <dsp:nvSpPr>
        <dsp:cNvPr id="0" name=""/>
        <dsp:cNvSpPr/>
      </dsp:nvSpPr>
      <dsp:spPr>
        <a:xfrm>
          <a:off x="721787" y="1828139"/>
          <a:ext cx="608917" cy="60891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3077AEE-F694-4C9D-8EA9-2B293FE61C87}">
      <dsp:nvSpPr>
        <dsp:cNvPr id="0" name=""/>
        <dsp:cNvSpPr/>
      </dsp:nvSpPr>
      <dsp:spPr>
        <a:xfrm>
          <a:off x="1026246" y="1828139"/>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SzPts val="1000"/>
            <a:buFont typeface="Symbol" panose="05050102010706020507" pitchFamily="18" charset="2"/>
            <a:buNone/>
          </a:pPr>
          <a:r>
            <a:rPr lang="en-GB" sz="1300" kern="1200" dirty="0">
              <a:latin typeface="Aptos" panose="020B0004020202020204" pitchFamily="34" charset="0"/>
            </a:rPr>
            <a:t>There is still variation in threshold application</a:t>
          </a:r>
        </a:p>
      </dsp:txBody>
      <dsp:txXfrm>
        <a:off x="1026246" y="1828139"/>
        <a:ext cx="3248796" cy="608917"/>
      </dsp:txXfrm>
    </dsp:sp>
    <dsp:sp modelId="{819C2297-137A-4E0C-9BE4-36AED95F4A5C}">
      <dsp:nvSpPr>
        <dsp:cNvPr id="0" name=""/>
        <dsp:cNvSpPr/>
      </dsp:nvSpPr>
      <dsp:spPr>
        <a:xfrm>
          <a:off x="721787" y="2437057"/>
          <a:ext cx="608917" cy="608917"/>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3488C7D-3EE1-41C6-847C-71F7B4A1B175}">
      <dsp:nvSpPr>
        <dsp:cNvPr id="0" name=""/>
        <dsp:cNvSpPr/>
      </dsp:nvSpPr>
      <dsp:spPr>
        <a:xfrm>
          <a:off x="1026246" y="2437057"/>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SzPts val="1000"/>
            <a:buFont typeface="Symbol" panose="05050102010706020507" pitchFamily="18" charset="2"/>
            <a:buNone/>
          </a:pPr>
          <a:r>
            <a:rPr lang="en-GB" sz="1300" kern="1200" dirty="0">
              <a:latin typeface="Aptos" panose="020B0004020202020204" pitchFamily="34" charset="0"/>
            </a:rPr>
            <a:t>The child’s lived experience is not yet consistently central to assessment and planning, </a:t>
          </a:r>
        </a:p>
      </dsp:txBody>
      <dsp:txXfrm>
        <a:off x="1026246" y="2437057"/>
        <a:ext cx="3248796" cy="608917"/>
      </dsp:txXfrm>
    </dsp:sp>
    <dsp:sp modelId="{DCB91683-9AC4-44EC-929E-492EFC2A66F0}">
      <dsp:nvSpPr>
        <dsp:cNvPr id="0" name=""/>
        <dsp:cNvSpPr/>
      </dsp:nvSpPr>
      <dsp:spPr>
        <a:xfrm>
          <a:off x="721787" y="3045974"/>
          <a:ext cx="608917" cy="60891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1A34C20-4A19-40B7-B1CD-4D76766594FF}">
      <dsp:nvSpPr>
        <dsp:cNvPr id="0" name=""/>
        <dsp:cNvSpPr/>
      </dsp:nvSpPr>
      <dsp:spPr>
        <a:xfrm>
          <a:off x="1026246" y="3045974"/>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SzPts val="1000"/>
            <a:buFont typeface="Symbol" panose="05050102010706020507" pitchFamily="18" charset="2"/>
            <a:buNone/>
          </a:pPr>
          <a:r>
            <a:rPr lang="en-GB" sz="1300" kern="1200" dirty="0">
              <a:latin typeface="Aptos" panose="020B0004020202020204" pitchFamily="34" charset="0"/>
            </a:rPr>
            <a:t>More work is needed to evidence measurable improvements in outcomes for children</a:t>
          </a:r>
        </a:p>
      </dsp:txBody>
      <dsp:txXfrm>
        <a:off x="1026246" y="3045974"/>
        <a:ext cx="3248796" cy="608917"/>
      </dsp:txXfrm>
    </dsp:sp>
    <dsp:sp modelId="{16190E1D-EBEC-4FEF-AB69-A41E5FF9E3E9}">
      <dsp:nvSpPr>
        <dsp:cNvPr id="0" name=""/>
        <dsp:cNvSpPr/>
      </dsp:nvSpPr>
      <dsp:spPr>
        <a:xfrm>
          <a:off x="721787" y="3654891"/>
          <a:ext cx="608917" cy="608917"/>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EE98101-F90A-4F03-9B2A-4972C68D4F42}">
      <dsp:nvSpPr>
        <dsp:cNvPr id="0" name=""/>
        <dsp:cNvSpPr/>
      </dsp:nvSpPr>
      <dsp:spPr>
        <a:xfrm>
          <a:off x="1026246" y="3654891"/>
          <a:ext cx="3248796" cy="608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6510" rIns="0" bIns="16510" numCol="1" spcCol="1270" anchor="ctr" anchorCtr="0">
          <a:noAutofit/>
        </a:bodyPr>
        <a:lstStyle/>
        <a:p>
          <a:pPr marL="0" lvl="0" indent="0" algn="l" defTabSz="577850">
            <a:lnSpc>
              <a:spcPct val="90000"/>
            </a:lnSpc>
            <a:spcBef>
              <a:spcPct val="0"/>
            </a:spcBef>
            <a:spcAft>
              <a:spcPct val="35000"/>
            </a:spcAft>
            <a:buSzPts val="1000"/>
            <a:buFont typeface="Symbol" panose="05050102010706020507" pitchFamily="18" charset="2"/>
            <a:buNone/>
          </a:pPr>
          <a:r>
            <a:rPr lang="en-GB" sz="1300" kern="1200" dirty="0">
              <a:latin typeface="Aptos" panose="020B0004020202020204" pitchFamily="34" charset="0"/>
            </a:rPr>
            <a:t>Variability in identification and response at early intervention</a:t>
          </a:r>
        </a:p>
      </dsp:txBody>
      <dsp:txXfrm>
        <a:off x="1026246" y="3654891"/>
        <a:ext cx="3248796" cy="60891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C299-CDA0-460B-A76A-F37DABA8098A}">
      <dsp:nvSpPr>
        <dsp:cNvPr id="0" name=""/>
        <dsp:cNvSpPr/>
      </dsp:nvSpPr>
      <dsp:spPr>
        <a:xfrm>
          <a:off x="484472" y="1438"/>
          <a:ext cx="613618" cy="61361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9DE3D1B-0345-4702-8555-9738FE819A2E}">
      <dsp:nvSpPr>
        <dsp:cNvPr id="0" name=""/>
        <dsp:cNvSpPr/>
      </dsp:nvSpPr>
      <dsp:spPr>
        <a:xfrm>
          <a:off x="791281" y="1438"/>
          <a:ext cx="3273880" cy="613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kern="1200" dirty="0"/>
            <a:t>Contributed to partnership priorities. </a:t>
          </a:r>
          <a:endParaRPr lang="en-GB" sz="1400" kern="1200" dirty="0"/>
        </a:p>
      </dsp:txBody>
      <dsp:txXfrm>
        <a:off x="791281" y="1438"/>
        <a:ext cx="3273880" cy="613618"/>
      </dsp:txXfrm>
    </dsp:sp>
    <dsp:sp modelId="{163C7AFE-E399-44E3-8D9D-2A4A87F6868B}">
      <dsp:nvSpPr>
        <dsp:cNvPr id="0" name=""/>
        <dsp:cNvSpPr/>
      </dsp:nvSpPr>
      <dsp:spPr>
        <a:xfrm>
          <a:off x="484472" y="615057"/>
          <a:ext cx="613618" cy="613618"/>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6773FBE-DB4D-4CB2-BDBC-B5220A79DFB3}">
      <dsp:nvSpPr>
        <dsp:cNvPr id="0" name=""/>
        <dsp:cNvSpPr/>
      </dsp:nvSpPr>
      <dsp:spPr>
        <a:xfrm>
          <a:off x="791281" y="615057"/>
          <a:ext cx="3273880" cy="613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kern="1200" dirty="0"/>
            <a:t>Maintained oversight of recommendations and outcomes from reviews.</a:t>
          </a:r>
          <a:endParaRPr lang="en-GB" sz="1400" kern="1200" dirty="0"/>
        </a:p>
      </dsp:txBody>
      <dsp:txXfrm>
        <a:off x="791281" y="615057"/>
        <a:ext cx="3273880" cy="613618"/>
      </dsp:txXfrm>
    </dsp:sp>
    <dsp:sp modelId="{A1145C5E-6772-4274-A904-4C1FE63FF1CB}">
      <dsp:nvSpPr>
        <dsp:cNvPr id="0" name=""/>
        <dsp:cNvSpPr/>
      </dsp:nvSpPr>
      <dsp:spPr>
        <a:xfrm>
          <a:off x="484472" y="1228675"/>
          <a:ext cx="613618" cy="613618"/>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0BAB0D84-C4AF-433F-934B-A3BB805F0D45}">
      <dsp:nvSpPr>
        <dsp:cNvPr id="0" name=""/>
        <dsp:cNvSpPr/>
      </dsp:nvSpPr>
      <dsp:spPr>
        <a:xfrm>
          <a:off x="791281" y="1228675"/>
          <a:ext cx="3273880" cy="613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kern="1200" dirty="0"/>
            <a:t>Had oversight of Children’s Social Care Improvement journey</a:t>
          </a:r>
          <a:endParaRPr lang="en-GB" sz="1400" kern="1200" dirty="0"/>
        </a:p>
      </dsp:txBody>
      <dsp:txXfrm>
        <a:off x="791281" y="1228675"/>
        <a:ext cx="3273880" cy="613618"/>
      </dsp:txXfrm>
    </dsp:sp>
    <dsp:sp modelId="{23D85914-EF4C-41B9-A44B-7B5945A1B3FB}">
      <dsp:nvSpPr>
        <dsp:cNvPr id="0" name=""/>
        <dsp:cNvSpPr/>
      </dsp:nvSpPr>
      <dsp:spPr>
        <a:xfrm>
          <a:off x="484472" y="1842294"/>
          <a:ext cx="613618" cy="613618"/>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D666D46-EF03-428F-8C75-35A36311B084}">
      <dsp:nvSpPr>
        <dsp:cNvPr id="0" name=""/>
        <dsp:cNvSpPr/>
      </dsp:nvSpPr>
      <dsp:spPr>
        <a:xfrm>
          <a:off x="791281" y="1842294"/>
          <a:ext cx="3273880" cy="613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US" sz="1400" kern="1200" dirty="0"/>
            <a:t>Contributed to the development of the partnership training programme.</a:t>
          </a:r>
          <a:endParaRPr lang="en-GB" sz="1400" kern="1200" dirty="0"/>
        </a:p>
      </dsp:txBody>
      <dsp:txXfrm>
        <a:off x="791281" y="1842294"/>
        <a:ext cx="3273880" cy="613618"/>
      </dsp:txXfrm>
    </dsp:sp>
    <dsp:sp modelId="{FA2B2E6C-B95D-4EF6-8046-A1FF82BFB304}">
      <dsp:nvSpPr>
        <dsp:cNvPr id="0" name=""/>
        <dsp:cNvSpPr/>
      </dsp:nvSpPr>
      <dsp:spPr>
        <a:xfrm>
          <a:off x="484472" y="2455913"/>
          <a:ext cx="613618" cy="613618"/>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2BF1341-BCFC-4D63-B668-70B9B782744C}">
      <dsp:nvSpPr>
        <dsp:cNvPr id="0" name=""/>
        <dsp:cNvSpPr/>
      </dsp:nvSpPr>
      <dsp:spPr>
        <a:xfrm>
          <a:off x="791281" y="2455913"/>
          <a:ext cx="3273880" cy="613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kern="1200" dirty="0"/>
            <a:t>Informed monthly multiagency briefing sessions</a:t>
          </a:r>
          <a:endParaRPr lang="en-GB" sz="1400" kern="1200" dirty="0"/>
        </a:p>
      </dsp:txBody>
      <dsp:txXfrm>
        <a:off x="791281" y="2455913"/>
        <a:ext cx="3273880" cy="613618"/>
      </dsp:txXfrm>
    </dsp:sp>
    <dsp:sp modelId="{55AFCF60-8B66-4096-AC56-97A538CCA8AD}">
      <dsp:nvSpPr>
        <dsp:cNvPr id="0" name=""/>
        <dsp:cNvSpPr/>
      </dsp:nvSpPr>
      <dsp:spPr>
        <a:xfrm>
          <a:off x="484472" y="3069531"/>
          <a:ext cx="613618" cy="61361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26FDED1-A5EA-4755-BC2C-2598AF508E28}">
      <dsp:nvSpPr>
        <dsp:cNvPr id="0" name=""/>
        <dsp:cNvSpPr/>
      </dsp:nvSpPr>
      <dsp:spPr>
        <a:xfrm>
          <a:off x="791281" y="3069531"/>
          <a:ext cx="3273880" cy="6136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Font typeface="Wingdings" panose="05000000000000000000" pitchFamily="2" charset="2"/>
            <a:buNone/>
          </a:pPr>
          <a:r>
            <a:rPr lang="en-US" sz="1400" kern="1200" dirty="0" err="1"/>
            <a:t>Suppoted</a:t>
          </a:r>
          <a:r>
            <a:rPr lang="en-US" sz="1400" kern="1200" dirty="0"/>
            <a:t> the development of the quality assurance framework. </a:t>
          </a:r>
          <a:endParaRPr lang="en-GB" sz="1400" kern="1200" dirty="0"/>
        </a:p>
      </dsp:txBody>
      <dsp:txXfrm>
        <a:off x="791281" y="3069531"/>
        <a:ext cx="3273880" cy="613618"/>
      </dsp:txXfrm>
    </dsp:sp>
  </dsp:spTree>
</dsp:drawing>
</file>

<file path=ppt/diagrams/layout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FBBC72-9D0E-2069-9EE8-04800C8264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0AA0D49-BDA3-14DA-9326-2ED09B6CCD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18C7D2-37D1-4330-AD66-AD11B0364826}" type="datetimeFigureOut">
              <a:rPr lang="en-GB" smtClean="0"/>
              <a:t>04/09/2026</a:t>
            </a:fld>
            <a:endParaRPr lang="en-GB"/>
          </a:p>
        </p:txBody>
      </p:sp>
      <p:sp>
        <p:nvSpPr>
          <p:cNvPr id="4" name="Footer Placeholder 3">
            <a:extLst>
              <a:ext uri="{FF2B5EF4-FFF2-40B4-BE49-F238E27FC236}">
                <a16:creationId xmlns:a16="http://schemas.microsoft.com/office/drawing/2014/main" id="{090EE336-2381-15E1-7216-6EF53CBB54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EB0CE5A-8F7B-A68B-7258-FBD4CA0D86E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05A699-D9EA-454A-8861-532A2CC9AC3B}" type="slidenum">
              <a:rPr lang="en-GB" smtClean="0"/>
              <a:t>‹#›</a:t>
            </a:fld>
            <a:endParaRPr lang="en-GB"/>
          </a:p>
        </p:txBody>
      </p:sp>
    </p:spTree>
    <p:extLst>
      <p:ext uri="{BB962C8B-B14F-4D97-AF65-F5344CB8AC3E}">
        <p14:creationId xmlns:p14="http://schemas.microsoft.com/office/powerpoint/2010/main" val="33190953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BC3FE6-7032-4ACF-A7F2-39D478515A4D}" type="datetimeFigureOut">
              <a:rPr lang="en-GB" smtClean="0"/>
              <a:t>04/09/2026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42D1AD-C90E-4F5E-8235-2D76CD01C1F0}" type="slidenum">
              <a:rPr lang="en-GB" smtClean="0"/>
              <a:t>‹#›</a:t>
            </a:fld>
            <a:endParaRPr lang="en-GB"/>
          </a:p>
        </p:txBody>
      </p:sp>
    </p:spTree>
    <p:extLst>
      <p:ext uri="{BB962C8B-B14F-4D97-AF65-F5344CB8AC3E}">
        <p14:creationId xmlns:p14="http://schemas.microsoft.com/office/powerpoint/2010/main" val="282157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42D1AD-C90E-4F5E-8235-2D76CD01C1F0}" type="slidenum">
              <a:rPr lang="en-GB" smtClean="0"/>
              <a:t>1</a:t>
            </a:fld>
            <a:endParaRPr lang="en-GB"/>
          </a:p>
        </p:txBody>
      </p:sp>
    </p:spTree>
    <p:extLst>
      <p:ext uri="{BB962C8B-B14F-4D97-AF65-F5344CB8AC3E}">
        <p14:creationId xmlns:p14="http://schemas.microsoft.com/office/powerpoint/2010/main" val="2677389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42D1AD-C90E-4F5E-8235-2D76CD01C1F0}" type="slidenum">
              <a:rPr lang="en-GB" smtClean="0"/>
              <a:t>3</a:t>
            </a:fld>
            <a:endParaRPr lang="en-GB"/>
          </a:p>
        </p:txBody>
      </p:sp>
    </p:spTree>
    <p:extLst>
      <p:ext uri="{BB962C8B-B14F-4D97-AF65-F5344CB8AC3E}">
        <p14:creationId xmlns:p14="http://schemas.microsoft.com/office/powerpoint/2010/main" val="3165860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90D10F-8F59-45F0-80D2-3E3D7F7D71FA}" type="slidenum">
              <a:rPr lang="en-GB" smtClean="0"/>
              <a:t>9</a:t>
            </a:fld>
            <a:endParaRPr lang="en-GB"/>
          </a:p>
        </p:txBody>
      </p:sp>
    </p:spTree>
    <p:extLst>
      <p:ext uri="{BB962C8B-B14F-4D97-AF65-F5344CB8AC3E}">
        <p14:creationId xmlns:p14="http://schemas.microsoft.com/office/powerpoint/2010/main" val="4127187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59FFF4-4D2B-4129-B013-577C6063DAAD}" type="slidenum">
              <a:rPr lang="en-GB" smtClean="0"/>
              <a:t>20</a:t>
            </a:fld>
            <a:endParaRPr lang="en-GB" dirty="0"/>
          </a:p>
        </p:txBody>
      </p:sp>
    </p:spTree>
    <p:extLst>
      <p:ext uri="{BB962C8B-B14F-4D97-AF65-F5344CB8AC3E}">
        <p14:creationId xmlns:p14="http://schemas.microsoft.com/office/powerpoint/2010/main" val="662684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42D1AD-C90E-4F5E-8235-2D76CD01C1F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803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FD591-37F1-D08A-7CBF-E2F4CCD63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FD15B-9DAE-2FBE-AB6D-A89292F1BD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385A310-535B-7734-E6A8-82F3694F2C09}"/>
              </a:ext>
            </a:extLst>
          </p:cNvPr>
          <p:cNvSpPr>
            <a:spLocks noGrp="1"/>
          </p:cNvSpPr>
          <p:nvPr>
            <p:ph type="body" idx="1"/>
          </p:nvPr>
        </p:nvSpPr>
        <p:spPr/>
        <p:txBody>
          <a:bodyPr/>
          <a:lstStyle/>
          <a:p>
            <a:endParaRPr lang="en-GB"/>
          </a:p>
        </p:txBody>
      </p:sp>
      <p:sp>
        <p:nvSpPr>
          <p:cNvPr id="4" name="Header Placeholder 3">
            <a:extLst>
              <a:ext uri="{FF2B5EF4-FFF2-40B4-BE49-F238E27FC236}">
                <a16:creationId xmlns:a16="http://schemas.microsoft.com/office/drawing/2014/main" id="{544A68E8-A7B4-7D4B-F0E9-6CD266F70548}"/>
              </a:ext>
            </a:extLst>
          </p:cNvPr>
          <p:cNvSpPr>
            <a:spLocks noGrp="1"/>
          </p:cNvSpPr>
          <p:nvPr>
            <p:ph type="hdr" sz="quarter"/>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F95AC78B-BA04-A53E-54E6-ED601FA28058}"/>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21D496CF-8282-519A-9FFD-7537A803898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DFD9D98-9621-40B6-AA79-18AF73E690C9}"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286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28E7F-425D-19A2-13F3-836E5AB5B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AE5DC-42E4-14B1-7E6C-48339BEC07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96B133F-DFC3-EB63-BB01-E36E47723FE8}"/>
              </a:ext>
            </a:extLst>
          </p:cNvPr>
          <p:cNvSpPr>
            <a:spLocks noGrp="1"/>
          </p:cNvSpPr>
          <p:nvPr>
            <p:ph type="body" idx="1"/>
          </p:nvPr>
        </p:nvSpPr>
        <p:spPr/>
        <p:txBody>
          <a:bodyPr/>
          <a:lstStyle/>
          <a:p>
            <a:pPr>
              <a:lnSpc>
                <a:spcPct val="107000"/>
              </a:lnSpc>
              <a:spcAft>
                <a:spcPts val="800"/>
              </a:spcAft>
            </a:pPr>
            <a:endParaRPr lang="en-GB" dirty="0"/>
          </a:p>
        </p:txBody>
      </p:sp>
      <p:sp>
        <p:nvSpPr>
          <p:cNvPr id="4" name="Slide Number Placeholder 3">
            <a:extLst>
              <a:ext uri="{FF2B5EF4-FFF2-40B4-BE49-F238E27FC236}">
                <a16:creationId xmlns:a16="http://schemas.microsoft.com/office/drawing/2014/main" id="{86C951AB-A606-DB65-DA30-28D29F8CEDC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D3DAD-B4ED-4215-8829-B29701CE5E1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5267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E42D1AD-C90E-4F5E-8235-2D76CD01C1F0}" type="slidenum">
              <a:rPr lang="en-GB" smtClean="0"/>
              <a:t>39</a:t>
            </a:fld>
            <a:endParaRPr lang="en-GB"/>
          </a:p>
        </p:txBody>
      </p:sp>
    </p:spTree>
    <p:extLst>
      <p:ext uri="{BB962C8B-B14F-4D97-AF65-F5344CB8AC3E}">
        <p14:creationId xmlns:p14="http://schemas.microsoft.com/office/powerpoint/2010/main" val="2976566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5D0F643-1F50-4622-BEB3-4407942CDD46}" type="datetime1">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418411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9E188D3-B92F-4560-9A27-A1E9D103F6F8}" type="datetime1">
              <a:rPr lang="en-GB" smtClean="0"/>
              <a:t>04/09/2026</a:t>
            </a:fld>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3199757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7FD3D45-C768-4915-A390-FC5F98D25A00}" type="datetime1">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345137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5239693-DC25-4693-8255-130F3924B983}" type="datetime1">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1763991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E847A36-7076-401E-94ED-7B4F69BAF2D3}" type="datetime1">
              <a:rPr lang="en-GB" smtClean="0"/>
              <a:t>04/09/2026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1003682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282C732-D69D-45CD-A411-5FCAE613E6CB}" type="datetime1">
              <a:rPr lang="en-GB" smtClean="0"/>
              <a:t>04/09/2026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3554636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98DC62-787A-4AD3-8DBB-03B82CF193ED}" type="datetime1">
              <a:rPr lang="en-GB" smtClean="0"/>
              <a:t>04/09/2026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1793492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F050ADA-106D-43DE-9B78-714EE451B9E4}" type="datetime1">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235545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7A9347D-B70D-4D1B-AA1F-5475FCA877B5}" type="datetime1">
              <a:rPr lang="en-GB" smtClean="0"/>
              <a:t>04/09/2026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2386189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54FD2D9-7792-49C0-9B4A-1DA8CF5D0F11}" type="datetime1">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391494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3C6FFBC-8543-4C0E-8E73-8B3C665DB245}" type="datetime1">
              <a:rPr lang="en-GB" smtClean="0"/>
              <a:t>04/09/2026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1333564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DABE697-0BF3-8CE4-5DA8-7C017C7486FC}"/>
              </a:ext>
            </a:extLst>
          </p:cNvPr>
          <p:cNvSpPr>
            <a:spLocks noGrp="1"/>
          </p:cNvSpPr>
          <p:nvPr>
            <p:ph type="title"/>
          </p:nvPr>
        </p:nvSpPr>
        <p:spPr>
          <a:xfrm>
            <a:off x="839788" y="731838"/>
            <a:ext cx="10515600" cy="567590"/>
          </a:xfrm>
        </p:spPr>
        <p:txBody>
          <a:bodyPr>
            <a:noAutofit/>
          </a:bodyPr>
          <a:lstStyle>
            <a:lvl1pPr>
              <a:defRPr sz="4800" b="1" i="0">
                <a:solidFill>
                  <a:srgbClr val="C90062"/>
                </a:solidFill>
                <a:latin typeface="+mj-lt"/>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A38965C-7C87-134A-BAAB-7B59322A61B1}"/>
              </a:ext>
            </a:extLst>
          </p:cNvPr>
          <p:cNvSpPr>
            <a:spLocks noGrp="1"/>
          </p:cNvSpPr>
          <p:nvPr>
            <p:ph type="body" sz="quarter" idx="12"/>
          </p:nvPr>
        </p:nvSpPr>
        <p:spPr>
          <a:xfrm>
            <a:off x="839788" y="1671781"/>
            <a:ext cx="10515600" cy="4100945"/>
          </a:xfrm>
        </p:spPr>
        <p:txBody>
          <a:bodyPr>
            <a:normAutofit/>
          </a:bodyPr>
          <a:lstStyle>
            <a:lvl1pPr>
              <a:defRPr sz="3200">
                <a:solidFill>
                  <a:srgbClr val="2526A9"/>
                </a:solidFill>
              </a:defRPr>
            </a:lvl1pPr>
            <a:lvl2pPr>
              <a:buClr>
                <a:srgbClr val="6E2585"/>
              </a:buClr>
              <a:defRPr sz="2800">
                <a:solidFill>
                  <a:srgbClr val="2526A9"/>
                </a:solidFill>
              </a:defRPr>
            </a:lvl2pPr>
            <a:lvl3pPr>
              <a:buClr>
                <a:srgbClr val="0075B0"/>
              </a:buClr>
              <a:defRPr sz="2600">
                <a:solidFill>
                  <a:srgbClr val="2526A9"/>
                </a:solidFill>
              </a:defRPr>
            </a:lvl3pPr>
            <a:lvl4pPr>
              <a:buClr>
                <a:srgbClr val="AA272F"/>
              </a:buClr>
              <a:defRPr sz="2400">
                <a:solidFill>
                  <a:srgbClr val="2526A9"/>
                </a:solidFill>
              </a:defRPr>
            </a:lvl4pPr>
            <a:lvl5pPr>
              <a:buClr>
                <a:srgbClr val="92D400"/>
              </a:buClr>
              <a:defRPr sz="2200">
                <a:solidFill>
                  <a:srgbClr val="2526A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61524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7DD7E9-411D-4F3C-BFFE-93E02684807F}" type="datetime1">
              <a:rPr lang="en-GB" smtClean="0"/>
              <a:t>04/09/2026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2F2E4-C018-4D6B-917E-3AF7AC43D987}" type="slidenum">
              <a:rPr lang="en-GB" smtClean="0"/>
              <a:t>‹#›</a:t>
            </a:fld>
            <a:endParaRPr lang="en-GB"/>
          </a:p>
        </p:txBody>
      </p:sp>
      <p:sp>
        <p:nvSpPr>
          <p:cNvPr id="7" name="TextBox 6">
            <a:extLst>
              <a:ext uri="{FF2B5EF4-FFF2-40B4-BE49-F238E27FC236}">
                <a16:creationId xmlns:a16="http://schemas.microsoft.com/office/drawing/2014/main" id="{14CED0DA-9996-5D9C-E500-454A43E246E7}"/>
              </a:ext>
            </a:extLst>
          </p:cNvPr>
          <p:cNvSpPr txBox="1"/>
          <p:nvPr>
            <p:extLst>
              <p:ext uri="{1162E1C5-73C7-4A58-AE30-91384D911F3F}">
                <p184:classification xmlns:p184="http://schemas.microsoft.com/office/powerpoint/2018/4/main" val="ftr"/>
              </p:ext>
            </p:extLst>
          </p:nvPr>
        </p:nvSpPr>
        <p:spPr>
          <a:xfrm>
            <a:off x="5752275" y="6611620"/>
            <a:ext cx="730250" cy="182880"/>
          </a:xfrm>
          <a:prstGeom prst="rect">
            <a:avLst/>
          </a:prstGeom>
        </p:spPr>
        <p:txBody>
          <a:bodyPr horzOverflow="overflow" lIns="0" tIns="0" rIns="0" bIns="0">
            <a:spAutoFit/>
          </a:bodyPr>
          <a:lstStyle/>
          <a:p>
            <a:pPr algn="l"/>
            <a:r>
              <a:rPr lang="en-GB" sz="1200">
                <a:solidFill>
                  <a:srgbClr val="003EC8"/>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416896127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files.ofsted.gov.uk/v1/file/50247203" TargetMode="Externa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3.png"/><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3.png"/><Relationship Id="rId2" Type="http://schemas.openxmlformats.org/officeDocument/2006/relationships/diagramData" Target="../diagrams/data7.xml"/><Relationship Id="rId1" Type="http://schemas.openxmlformats.org/officeDocument/2006/relationships/slideLayout" Target="../slideLayouts/slideLayout9.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png"/><Relationship Id="rId7" Type="http://schemas.openxmlformats.org/officeDocument/2006/relationships/diagramColors" Target="../diagrams/colors9.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cescp.co.uk/" TargetMode="Externa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Cheshire%20East%20Safeguarding%20Children&#8217;s%20Partnership" TargetMode="Externa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cid:image001.png@01DB7C9C.B1EE79E0" TargetMode="External"/><Relationship Id="rId4" Type="http://schemas.microsoft.com/office/2007/relationships/hdphoto" Target="../media/hdphoto1.wdp"/><Relationship Id="rId9"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1518-4494-3F8E-95E3-290C595ABD9F}"/>
              </a:ext>
            </a:extLst>
          </p:cNvPr>
          <p:cNvSpPr>
            <a:spLocks noGrp="1"/>
          </p:cNvSpPr>
          <p:nvPr>
            <p:ph type="ctrTitle"/>
          </p:nvPr>
        </p:nvSpPr>
        <p:spPr>
          <a:xfrm>
            <a:off x="1145206" y="1016894"/>
            <a:ext cx="9773165" cy="2075143"/>
          </a:xfrm>
        </p:spPr>
        <p:txBody>
          <a:bodyPr anchor="b">
            <a:noAutofit/>
          </a:bodyPr>
          <a:lstStyle/>
          <a:p>
            <a:pPr algn="l"/>
            <a:br>
              <a:rPr lang="en-GB" sz="4400" b="1" dirty="0">
                <a:solidFill>
                  <a:schemeClr val="accent1"/>
                </a:solidFill>
              </a:rPr>
            </a:br>
            <a:br>
              <a:rPr lang="en-GB" sz="4400" b="1" dirty="0">
                <a:solidFill>
                  <a:schemeClr val="accent1"/>
                </a:solidFill>
              </a:rPr>
            </a:br>
            <a:r>
              <a:rPr lang="en-GB" sz="4400" b="1" dirty="0">
                <a:solidFill>
                  <a:schemeClr val="accent1"/>
                </a:solidFill>
              </a:rPr>
              <a:t>Cheshire East </a:t>
            </a:r>
            <a:br>
              <a:rPr lang="en-GB" sz="4400" b="1" dirty="0">
                <a:solidFill>
                  <a:schemeClr val="accent1"/>
                </a:solidFill>
              </a:rPr>
            </a:br>
            <a:r>
              <a:rPr lang="en-GB" sz="4400" b="1" dirty="0">
                <a:solidFill>
                  <a:schemeClr val="accent1"/>
                </a:solidFill>
              </a:rPr>
              <a:t>Safeguarding Children’s Partnership</a:t>
            </a:r>
            <a:br>
              <a:rPr lang="en-GB" sz="4400" b="1" dirty="0">
                <a:solidFill>
                  <a:schemeClr val="accent1"/>
                </a:solidFill>
              </a:rPr>
            </a:br>
            <a:r>
              <a:rPr lang="en-GB" sz="4400" b="1" dirty="0">
                <a:solidFill>
                  <a:schemeClr val="accent1">
                    <a:lumMod val="75000"/>
                  </a:schemeClr>
                </a:solidFill>
              </a:rPr>
              <a:t>Yearly Report </a:t>
            </a:r>
            <a:r>
              <a:rPr lang="en-GB" sz="4400" b="1" dirty="0">
                <a:solidFill>
                  <a:schemeClr val="accent1">
                    <a:lumMod val="75000"/>
                  </a:schemeClr>
                </a:solidFill>
                <a:latin typeface="Calibri" panose="020F0502020204030204" pitchFamily="34" charset="0"/>
                <a:ea typeface="Calibri" panose="020F0502020204030204" pitchFamily="34" charset="0"/>
              </a:rPr>
              <a:t>2025/2026</a:t>
            </a:r>
            <a:endParaRPr lang="en-GB" sz="4400" b="1" dirty="0">
              <a:solidFill>
                <a:schemeClr val="accent1">
                  <a:lumMod val="75000"/>
                </a:schemeClr>
              </a:solidFill>
            </a:endParaRPr>
          </a:p>
        </p:txBody>
      </p:sp>
      <p:pic>
        <p:nvPicPr>
          <p:cNvPr id="5" name="Picture 4">
            <a:extLst>
              <a:ext uri="{FF2B5EF4-FFF2-40B4-BE49-F238E27FC236}">
                <a16:creationId xmlns:a16="http://schemas.microsoft.com/office/drawing/2014/main" id="{F6462454-1D9E-B4AD-BBCE-16EF2EF68CB9}"/>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10069286" y="652169"/>
            <a:ext cx="1101061" cy="1090308"/>
          </a:xfrm>
          <a:prstGeom prst="rect">
            <a:avLst/>
          </a:prstGeom>
          <a:noFill/>
          <a:ln>
            <a:noFill/>
          </a:ln>
        </p:spPr>
      </p:pic>
      <p:pic>
        <p:nvPicPr>
          <p:cNvPr id="4" name="Picture 3">
            <a:extLst>
              <a:ext uri="{FF2B5EF4-FFF2-40B4-BE49-F238E27FC236}">
                <a16:creationId xmlns:a16="http://schemas.microsoft.com/office/drawing/2014/main" id="{745AD788-C45D-AA60-F3FF-01F8807FC266}"/>
              </a:ext>
            </a:extLst>
          </p:cNvPr>
          <p:cNvPicPr>
            <a:picLocks noChangeAspect="1"/>
          </p:cNvPicPr>
          <p:nvPr/>
        </p:nvPicPr>
        <p:blipFill>
          <a:blip r:embed="rId4"/>
          <a:stretch>
            <a:fillRect/>
          </a:stretch>
        </p:blipFill>
        <p:spPr>
          <a:xfrm>
            <a:off x="-152400" y="3080389"/>
            <a:ext cx="12192000" cy="4463353"/>
          </a:xfrm>
          <a:prstGeom prst="rect">
            <a:avLst/>
          </a:prstGeom>
        </p:spPr>
      </p:pic>
    </p:spTree>
    <p:extLst>
      <p:ext uri="{BB962C8B-B14F-4D97-AF65-F5344CB8AC3E}">
        <p14:creationId xmlns:p14="http://schemas.microsoft.com/office/powerpoint/2010/main" val="373575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59C08B-C001-23AD-F927-7E61FA9859D8}"/>
              </a:ext>
            </a:extLst>
          </p:cNvPr>
          <p:cNvSpPr>
            <a:spLocks noGrp="1"/>
          </p:cNvSpPr>
          <p:nvPr>
            <p:ph type="title"/>
          </p:nvPr>
        </p:nvSpPr>
        <p:spPr/>
        <p:txBody>
          <a:bodyPr>
            <a:normAutofit/>
          </a:bodyPr>
          <a:lstStyle/>
          <a:p>
            <a:pPr marL="0" marR="0" lvl="0" indent="0" defTabSz="914400" rtl="0" eaLnBrk="1" fontAlgn="auto" latinLnBrk="0" hangingPunct="1">
              <a:lnSpc>
                <a:spcPct val="100000"/>
              </a:lnSpc>
              <a:spcBef>
                <a:spcPts val="0"/>
              </a:spcBef>
              <a:spcAft>
                <a:spcPts val="0"/>
              </a:spcAft>
              <a:tabLst/>
              <a:defRPr/>
            </a:pPr>
            <a:br>
              <a:rPr kumimoji="0" lang="en-GB"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br>
            <a:r>
              <a:rPr kumimoji="0" lang="en-GB" b="1" i="0" u="none" strike="noStrike" kern="1200" cap="none" spc="0" normalizeH="0" baseline="0" noProof="0" dirty="0">
                <a:ln>
                  <a:noFill/>
                </a:ln>
                <a:solidFill>
                  <a:schemeClr val="accent1"/>
                </a:solidFill>
                <a:effectLst/>
                <a:uLnTx/>
                <a:uFillTx/>
                <a:latin typeface="Aptos" panose="020B0004020202020204" pitchFamily="34" charset="0"/>
                <a:ea typeface="+mn-ea"/>
                <a:cs typeface="+mn-cs"/>
              </a:rPr>
              <a:t>Contents</a:t>
            </a:r>
            <a:endParaRPr lang="en-GB" b="1" dirty="0"/>
          </a:p>
        </p:txBody>
      </p:sp>
      <p:sp>
        <p:nvSpPr>
          <p:cNvPr id="6" name="Content Placeholder 5">
            <a:extLst>
              <a:ext uri="{FF2B5EF4-FFF2-40B4-BE49-F238E27FC236}">
                <a16:creationId xmlns:a16="http://schemas.microsoft.com/office/drawing/2014/main" id="{03A437F1-F227-68C0-8E18-AAB336B1E7F8}"/>
              </a:ext>
            </a:extLst>
          </p:cNvPr>
          <p:cNvSpPr>
            <a:spLocks noGrp="1"/>
          </p:cNvSpPr>
          <p:nvPr>
            <p:ph sz="half" idx="1"/>
          </p:nvPr>
        </p:nvSpPr>
        <p:spPr/>
        <p:txBody>
          <a:bodyPr>
            <a:normAutofit fontScale="92500" lnSpcReduction="20000"/>
          </a:bodyPr>
          <a:lstStyle/>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Forward by the Chair</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Statutory Requirements and Expectations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Strategic Aims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Shared Vision</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Key Values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Ofsted Inspection of Local Authority Children Services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Governance</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Cheshire East Local Profile</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Local Data</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Performance and Quality Assurance Framework</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Multiagency Audits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Education</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Section 175 Audit</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Hearing the Voice of the Child and Their Lived Experience</a:t>
            </a:r>
          </a:p>
          <a:p>
            <a:pPr marL="0" indent="0">
              <a:buNone/>
            </a:pPr>
            <a:endParaRPr lang="en-GB" sz="1400" dirty="0">
              <a:latin typeface="Calibri body"/>
              <a:ea typeface="Calibri" panose="020F0502020204030204" pitchFamily="34" charset="0"/>
              <a:cs typeface="Times New Roman" panose="02020603050405020304" pitchFamily="18" charset="0"/>
            </a:endParaRPr>
          </a:p>
          <a:p>
            <a:pPr marL="0" indent="0">
              <a:buNone/>
            </a:pPr>
            <a:endParaRPr lang="en-GB" sz="1400" dirty="0"/>
          </a:p>
          <a:p>
            <a:pPr marL="0" indent="0">
              <a:buNone/>
            </a:pPr>
            <a:endParaRPr lang="en-GB" sz="1400" dirty="0"/>
          </a:p>
          <a:p>
            <a:pPr marL="0" indent="0">
              <a:buNone/>
            </a:pPr>
            <a:endParaRPr lang="en-GB" sz="1400" b="1" u="sng" dirty="0"/>
          </a:p>
          <a:p>
            <a:pPr marL="0" indent="0">
              <a:buNone/>
            </a:pPr>
            <a:endParaRPr lang="en-GB" sz="1200" b="1" u="sng" dirty="0"/>
          </a:p>
          <a:p>
            <a:pPr marL="0" indent="0">
              <a:buNone/>
            </a:pPr>
            <a:endParaRPr lang="en-GB" sz="1200" b="1" u="sng" dirty="0"/>
          </a:p>
          <a:p>
            <a:pPr marL="0" indent="0">
              <a:buNone/>
            </a:pPr>
            <a:endParaRPr lang="en-GB" sz="1200" b="1" u="sng" dirty="0"/>
          </a:p>
        </p:txBody>
      </p:sp>
      <p:sp>
        <p:nvSpPr>
          <p:cNvPr id="7" name="Content Placeholder 6">
            <a:extLst>
              <a:ext uri="{FF2B5EF4-FFF2-40B4-BE49-F238E27FC236}">
                <a16:creationId xmlns:a16="http://schemas.microsoft.com/office/drawing/2014/main" id="{524E0E59-CA6E-2651-9C14-FEE56BC068B0}"/>
              </a:ext>
            </a:extLst>
          </p:cNvPr>
          <p:cNvSpPr>
            <a:spLocks noGrp="1"/>
          </p:cNvSpPr>
          <p:nvPr>
            <p:ph sz="half" idx="2"/>
          </p:nvPr>
        </p:nvSpPr>
        <p:spPr/>
        <p:txBody>
          <a:bodyPr>
            <a:normAutofit fontScale="92500" lnSpcReduction="20000"/>
          </a:bodyPr>
          <a:lstStyle/>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Voice of Children, Young People and Families Impact and Outcomes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Progress Against Priorities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Child Safeguarding Practice Reviews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Child Safeguarding Practice Review Outcomes and Impacts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Child Safeguarding Practice Review Group</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Child Death Overview Panel</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Workforce Development</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Training Feedback</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Practice Observations</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Partnership Development Session </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Priorities for the Year Ahead</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Scrutiny</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Families First : An Integrated System</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Key Decision Making and Partnership Funding </a:t>
            </a:r>
          </a:p>
          <a:p>
            <a:pPr marL="0" indent="0">
              <a:buNone/>
            </a:pPr>
            <a:r>
              <a:rPr lang="en-GB" sz="1400" b="1" dirty="0">
                <a:latin typeface="Aptos" panose="020B0004020202020204" pitchFamily="34" charset="0"/>
                <a:ea typeface="Calibri" panose="020F0502020204030204" pitchFamily="34" charset="0"/>
                <a:cs typeface="Times New Roman" panose="02020603050405020304" pitchFamily="18" charset="0"/>
              </a:rPr>
              <a:t>Changes to the MASA 2024</a:t>
            </a:r>
          </a:p>
          <a:p>
            <a:pPr marL="0" indent="0">
              <a:buNone/>
            </a:pPr>
            <a:endParaRPr lang="en-GB" sz="1400" b="1" dirty="0">
              <a:latin typeface="Aptos" panose="020B0004020202020204" pitchFamily="34" charset="0"/>
              <a:ea typeface="Calibri" panose="020F0502020204030204" pitchFamily="34" charset="0"/>
              <a:cs typeface="Times New Roman" panose="02020603050405020304" pitchFamily="18" charset="0"/>
            </a:endParaRPr>
          </a:p>
          <a:p>
            <a:pPr marL="0" indent="0">
              <a:buNone/>
            </a:pPr>
            <a:endParaRPr lang="en-GB" sz="1400" b="1" u="sng" dirty="0">
              <a:latin typeface="Calibri body"/>
              <a:ea typeface="Calibri" panose="020F0502020204030204" pitchFamily="34" charset="0"/>
              <a:cs typeface="Times New Roman" panose="02020603050405020304" pitchFamily="18" charset="0"/>
            </a:endParaRPr>
          </a:p>
          <a:p>
            <a:pPr marL="0" indent="0">
              <a:buNone/>
            </a:pPr>
            <a:endParaRPr lang="en-GB" sz="1400" b="1" u="sng" dirty="0">
              <a:latin typeface="Calibri body"/>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A386939D-9014-519B-8AA5-201AB3D2B39C}"/>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069286" y="652169"/>
            <a:ext cx="1101061" cy="1090308"/>
          </a:xfrm>
          <a:prstGeom prst="rect">
            <a:avLst/>
          </a:prstGeom>
          <a:noFill/>
          <a:ln>
            <a:noFill/>
          </a:ln>
        </p:spPr>
      </p:pic>
      <p:sp>
        <p:nvSpPr>
          <p:cNvPr id="8" name="Slide Number Placeholder 7">
            <a:extLst>
              <a:ext uri="{FF2B5EF4-FFF2-40B4-BE49-F238E27FC236}">
                <a16:creationId xmlns:a16="http://schemas.microsoft.com/office/drawing/2014/main" id="{B3816DEE-9AFC-C2C3-4560-B50DAEF097F9}"/>
              </a:ext>
            </a:extLst>
          </p:cNvPr>
          <p:cNvSpPr>
            <a:spLocks noGrp="1"/>
          </p:cNvSpPr>
          <p:nvPr>
            <p:ph type="sldNum" sz="quarter" idx="12"/>
          </p:nvPr>
        </p:nvSpPr>
        <p:spPr/>
        <p:txBody>
          <a:bodyPr/>
          <a:lstStyle/>
          <a:p>
            <a:fld id="{6042F2E4-C018-4D6B-917E-3AF7AC43D987}" type="slidenum">
              <a:rPr lang="en-GB" smtClean="0"/>
              <a:t>2</a:t>
            </a:fld>
            <a:endParaRPr lang="en-GB"/>
          </a:p>
        </p:txBody>
      </p:sp>
    </p:spTree>
    <p:extLst>
      <p:ext uri="{BB962C8B-B14F-4D97-AF65-F5344CB8AC3E}">
        <p14:creationId xmlns:p14="http://schemas.microsoft.com/office/powerpoint/2010/main" val="3687127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A869E-7A0B-CCEE-E857-3C29C6D84A4F}"/>
              </a:ext>
            </a:extLst>
          </p:cNvPr>
          <p:cNvSpPr>
            <a:spLocks noGrp="1"/>
          </p:cNvSpPr>
          <p:nvPr>
            <p:ph type="title"/>
          </p:nvPr>
        </p:nvSpPr>
        <p:spPr/>
        <p:txBody>
          <a:bodyPr>
            <a:noAutofit/>
          </a:bodyPr>
          <a:lstStyle/>
          <a:p>
            <a:r>
              <a:rPr lang="en-GB" b="1" dirty="0">
                <a:solidFill>
                  <a:schemeClr val="accent1"/>
                </a:solidFill>
                <a:latin typeface="Aptos" panose="020B0004020202020204" pitchFamily="34" charset="0"/>
                <a:cs typeface="Arial"/>
              </a:rPr>
              <a:t>Foreword by the Chair</a:t>
            </a:r>
          </a:p>
        </p:txBody>
      </p:sp>
      <p:sp>
        <p:nvSpPr>
          <p:cNvPr id="3" name="Content Placeholder 2">
            <a:extLst>
              <a:ext uri="{FF2B5EF4-FFF2-40B4-BE49-F238E27FC236}">
                <a16:creationId xmlns:a16="http://schemas.microsoft.com/office/drawing/2014/main" id="{4E2F9536-C7DB-5505-64FF-75A491D393F6}"/>
              </a:ext>
            </a:extLst>
          </p:cNvPr>
          <p:cNvSpPr>
            <a:spLocks noGrp="1"/>
          </p:cNvSpPr>
          <p:nvPr>
            <p:ph sz="half" idx="1"/>
          </p:nvPr>
        </p:nvSpPr>
        <p:spPr/>
        <p:txBody>
          <a:bodyPr>
            <a:noAutofit/>
          </a:bodyPr>
          <a:lstStyle/>
          <a:p>
            <a:pPr marL="0" indent="0">
              <a:buNone/>
            </a:pPr>
            <a:r>
              <a:rPr lang="en-GB" sz="1400" dirty="0">
                <a:latin typeface="Aptos" panose="020B0004020202020204" pitchFamily="34" charset="0"/>
              </a:rPr>
              <a:t>I am pleased to introduce the Cheshire East Safeguarding Children’s Partnership (CESCP) Annual Report for 2025/26. This report provides an overview of the Partnership’s work during the year, assesses the effectiveness of our multi-agency safeguarding arrangements, and highlights the impact of collective efforts to improve outcomes for children, young people and families.</a:t>
            </a:r>
          </a:p>
          <a:p>
            <a:pPr marL="0" indent="0">
              <a:buNone/>
            </a:pPr>
            <a:r>
              <a:rPr lang="en-GB" sz="1400" dirty="0">
                <a:latin typeface="Aptos" panose="020B0004020202020204" pitchFamily="34" charset="0"/>
              </a:rPr>
              <a:t>I would like to thank all partners and practitioners for their continued commitment to safeguarding children across Cheshire East. Through strong collaboration, shared accountability and a focus on children most at risk of harm, partners have continued to strengthen safeguarding practice and improve support for children and families.</a:t>
            </a:r>
          </a:p>
          <a:p>
            <a:pPr marL="0" indent="0">
              <a:buNone/>
            </a:pPr>
            <a:r>
              <a:rPr lang="en-GB" sz="1400" dirty="0">
                <a:latin typeface="Aptos" panose="020B0004020202020204" pitchFamily="34" charset="0"/>
              </a:rPr>
              <a:t>Since joining the Partnership in 2024 and becoming Chair in June 2024, I have seen considerable progress despite a period of significant change, including revised governance arrangements, changes in Delegated Safeguarding Partners, and ongoing improvement activity across agencies. Throughout this period, partners have remained committed to effective oversight and collective responsibility for safeguarding children.</a:t>
            </a:r>
          </a:p>
          <a:p>
            <a:pPr marL="0" indent="0">
              <a:lnSpc>
                <a:spcPct val="100000"/>
              </a:lnSpc>
              <a:spcBef>
                <a:spcPts val="300"/>
              </a:spcBef>
              <a:buNone/>
            </a:pPr>
            <a:endParaRPr lang="en-GB" sz="1100" dirty="0">
              <a:solidFill>
                <a:srgbClr val="000000"/>
              </a:solidFill>
              <a:effectLst/>
              <a:latin typeface="Calibri" panose="020F0502020204030204" pitchFamily="34" charset="0"/>
              <a:ea typeface="Calibri" panose="020F0502020204030204" pitchFamily="34" charset="0"/>
            </a:endParaRPr>
          </a:p>
        </p:txBody>
      </p:sp>
      <p:sp>
        <p:nvSpPr>
          <p:cNvPr id="4" name="Content Placeholder 3">
            <a:extLst>
              <a:ext uri="{FF2B5EF4-FFF2-40B4-BE49-F238E27FC236}">
                <a16:creationId xmlns:a16="http://schemas.microsoft.com/office/drawing/2014/main" id="{D6AEFC9B-4B6A-8E11-9D19-3EEA6FC26C20}"/>
              </a:ext>
            </a:extLst>
          </p:cNvPr>
          <p:cNvSpPr>
            <a:spLocks noGrp="1"/>
          </p:cNvSpPr>
          <p:nvPr>
            <p:ph sz="half" idx="2"/>
          </p:nvPr>
        </p:nvSpPr>
        <p:spPr>
          <a:xfrm>
            <a:off x="6172200" y="3145971"/>
            <a:ext cx="5181600" cy="2717276"/>
          </a:xfrm>
        </p:spPr>
        <p:txBody>
          <a:bodyPr>
            <a:normAutofit fontScale="85000" lnSpcReduction="20000"/>
          </a:bodyPr>
          <a:lstStyle/>
          <a:p>
            <a:pPr marL="0" indent="0">
              <a:lnSpc>
                <a:spcPct val="120000"/>
              </a:lnSpc>
              <a:buNone/>
            </a:pPr>
            <a:r>
              <a:rPr lang="en-GB" sz="1600" dirty="0">
                <a:latin typeface="Aptos" panose="020B0004020202020204" pitchFamily="34" charset="0"/>
              </a:rPr>
              <a:t>During 2025/26, the Partnership further strengthened its Multi-Agency Safeguarding Arrangements, which came into effect in April 2026, providing clearer leadership, enhanced assurance and a stronger focus on learning, impact and continuous improvement.</a:t>
            </a:r>
          </a:p>
          <a:p>
            <a:pPr marL="0" indent="0">
              <a:lnSpc>
                <a:spcPct val="120000"/>
              </a:lnSpc>
              <a:buNone/>
            </a:pPr>
            <a:r>
              <a:rPr lang="en-GB" sz="1600" dirty="0">
                <a:latin typeface="Aptos" panose="020B0004020202020204" pitchFamily="34" charset="0"/>
              </a:rPr>
              <a:t>The Partnership maintained its strategic focus on Harm Outside the Home, Child Sexual Abuse and Child Neglect. In recognition of the progress achieved, Education as a Protective Factor was successfully embedded into business-as-usual arrangements and is now overseen through routine governance and assurance processes.</a:t>
            </a:r>
          </a:p>
          <a:p>
            <a:endParaRPr lang="en-GB" dirty="0"/>
          </a:p>
        </p:txBody>
      </p:sp>
      <p:pic>
        <p:nvPicPr>
          <p:cNvPr id="8" name="Picture 7" descr="A logo for a children's partnership&#10;&#10;Description automatically generated">
            <a:extLst>
              <a:ext uri="{FF2B5EF4-FFF2-40B4-BE49-F238E27FC236}">
                <a16:creationId xmlns:a16="http://schemas.microsoft.com/office/drawing/2014/main" id="{4C15152E-F370-537C-DDD8-8B54BF2BFB56}"/>
              </a:ext>
            </a:extLst>
          </p:cNvPr>
          <p:cNvPicPr>
            <a:picLocks noChangeAspect="1"/>
          </p:cNvPicPr>
          <p:nvPr/>
        </p:nvPicPr>
        <p:blipFill>
          <a:blip r:embed="rId3">
            <a:extLst>
              <a:ext uri="{28A0092B-C50C-407E-A947-70E740481C1C}">
                <a14:useLocalDpi xmlns:a14="http://schemas.microsoft.com/office/drawing/2010/main" val="0"/>
              </a:ext>
            </a:extLst>
          </a:blip>
          <a:srcRect r="10544" b="11103"/>
          <a:stretch>
            <a:fillRect/>
          </a:stretch>
        </p:blipFill>
        <p:spPr>
          <a:xfrm>
            <a:off x="10180503" y="499906"/>
            <a:ext cx="1243644" cy="1227288"/>
          </a:xfrm>
          <a:prstGeom prst="rect">
            <a:avLst/>
          </a:prstGeom>
        </p:spPr>
      </p:pic>
      <p:pic>
        <p:nvPicPr>
          <p:cNvPr id="1027" name="C9DFF3FA-510C-42BA-8ABA-9ADA8ED8865F" descr="IMG_6094.jpg">
            <a:extLst>
              <a:ext uri="{FF2B5EF4-FFF2-40B4-BE49-F238E27FC236}">
                <a16:creationId xmlns:a16="http://schemas.microsoft.com/office/drawing/2014/main" id="{00F6B8A4-4A99-0E6B-92E8-CD512431EC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3056" y="681020"/>
            <a:ext cx="2170916" cy="23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a:extLst>
              <a:ext uri="{FF2B5EF4-FFF2-40B4-BE49-F238E27FC236}">
                <a16:creationId xmlns:a16="http://schemas.microsoft.com/office/drawing/2014/main" id="{53D6E607-9AB8-D978-95F0-CED29587CEDD}"/>
              </a:ext>
            </a:extLst>
          </p:cNvPr>
          <p:cNvSpPr txBox="1">
            <a:spLocks/>
          </p:cNvSpPr>
          <p:nvPr/>
        </p:nvSpPr>
        <p:spPr>
          <a:xfrm>
            <a:off x="8345461" y="2235263"/>
            <a:ext cx="3551070" cy="54089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buFont typeface="Arial" panose="020B0604020202020204" pitchFamily="34" charset="0"/>
              <a:buNone/>
            </a:pPr>
            <a:endParaRPr lang="en-GB" sz="1100" dirty="0">
              <a:solidFill>
                <a:srgbClr val="FF0000"/>
              </a:solidFill>
              <a:latin typeface="Calibri" panose="020F0502020204030204" pitchFamily="34" charset="0"/>
              <a:ea typeface="Calibri" panose="020F0502020204030204" pitchFamily="34" charset="0"/>
            </a:endParaRPr>
          </a:p>
        </p:txBody>
      </p:sp>
      <p:sp>
        <p:nvSpPr>
          <p:cNvPr id="9" name="Slide Number Placeholder 8">
            <a:extLst>
              <a:ext uri="{FF2B5EF4-FFF2-40B4-BE49-F238E27FC236}">
                <a16:creationId xmlns:a16="http://schemas.microsoft.com/office/drawing/2014/main" id="{80129ECF-89A9-F65D-A76A-0102C85198D7}"/>
              </a:ext>
            </a:extLst>
          </p:cNvPr>
          <p:cNvSpPr>
            <a:spLocks noGrp="1"/>
          </p:cNvSpPr>
          <p:nvPr>
            <p:ph type="sldNum" sz="quarter" idx="12"/>
          </p:nvPr>
        </p:nvSpPr>
        <p:spPr/>
        <p:txBody>
          <a:bodyPr/>
          <a:lstStyle/>
          <a:p>
            <a:fld id="{6042F2E4-C018-4D6B-917E-3AF7AC43D987}" type="slidenum">
              <a:rPr lang="en-GB" smtClean="0"/>
              <a:t>3</a:t>
            </a:fld>
            <a:endParaRPr lang="en-GB"/>
          </a:p>
        </p:txBody>
      </p:sp>
    </p:spTree>
    <p:extLst>
      <p:ext uri="{BB962C8B-B14F-4D97-AF65-F5344CB8AC3E}">
        <p14:creationId xmlns:p14="http://schemas.microsoft.com/office/powerpoint/2010/main" val="443051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18D8BC-8FB0-6CC8-8CC2-23372DFE50A5}"/>
              </a:ext>
            </a:extLst>
          </p:cNvPr>
          <p:cNvSpPr>
            <a:spLocks noGrp="1"/>
          </p:cNvSpPr>
          <p:nvPr>
            <p:ph sz="half" idx="1"/>
          </p:nvPr>
        </p:nvSpPr>
        <p:spPr>
          <a:xfrm>
            <a:off x="838200" y="1825623"/>
            <a:ext cx="5181600" cy="4351339"/>
          </a:xfrm>
        </p:spPr>
        <p:txBody>
          <a:bodyPr>
            <a:normAutofit fontScale="62500" lnSpcReduction="20000"/>
          </a:bodyPr>
          <a:lstStyle/>
          <a:p>
            <a:pPr marL="0" indent="0">
              <a:lnSpc>
                <a:spcPct val="120000"/>
              </a:lnSpc>
              <a:buNone/>
            </a:pPr>
            <a:r>
              <a:rPr lang="en-GB" sz="2200" dirty="0">
                <a:latin typeface="Aptos" panose="020B0004020202020204" pitchFamily="34" charset="0"/>
              </a:rPr>
              <a:t>Learning and improvement remain central to our work. During the year, the Partnership undertook four Rapid Reviews and commissioned one Local Child Safeguarding Practice Review. </a:t>
            </a:r>
          </a:p>
          <a:p>
            <a:pPr marL="0" indent="0">
              <a:lnSpc>
                <a:spcPct val="120000"/>
              </a:lnSpc>
              <a:buNone/>
            </a:pPr>
            <a:r>
              <a:rPr lang="en-GB" sz="2200" dirty="0">
                <a:latin typeface="Aptos" panose="020B0004020202020204" pitchFamily="34" charset="0"/>
              </a:rPr>
              <a:t>A dedicated Child Safeguarding Practice Review Group was established to ensure learning is effectively disseminated, embedded and translated into practice improvement. This work has been strengthened through participation in the North-West Regional Improvement Pilot, supporting collaboration, peer challenge and sector-led improvement.</a:t>
            </a:r>
          </a:p>
          <a:p>
            <a:pPr marL="0" indent="0">
              <a:lnSpc>
                <a:spcPct val="120000"/>
              </a:lnSpc>
              <a:buNone/>
            </a:pPr>
            <a:r>
              <a:rPr lang="en-GB" sz="2200" dirty="0">
                <a:latin typeface="Aptos" panose="020B0004020202020204" pitchFamily="34" charset="0"/>
              </a:rPr>
              <a:t>The Partnership has continued to prepare for national reform, including implementation of Working Together 2026 and the wider Families First agenda. This work reflects our commitment to strengthening multi-agency accountability, promoting earlier intervention and demonstrating the impact of safeguarding activity on children's lives.</a:t>
            </a:r>
          </a:p>
          <a:p>
            <a:pPr marL="0" indent="0">
              <a:lnSpc>
                <a:spcPct val="120000"/>
              </a:lnSpc>
              <a:buNone/>
            </a:pPr>
            <a:r>
              <a:rPr lang="en-GB" sz="2200" dirty="0">
                <a:latin typeface="Aptos" panose="020B0004020202020204" pitchFamily="34" charset="0"/>
              </a:rPr>
              <a:t>Independent scrutiny continues to provide valuable challenge and assurance, supporting the Partnership to evaluate its effectiveness and identify opportunities for further improvement.</a:t>
            </a:r>
          </a:p>
          <a:p>
            <a:endParaRPr lang="en-GB" dirty="0"/>
          </a:p>
        </p:txBody>
      </p:sp>
      <p:sp>
        <p:nvSpPr>
          <p:cNvPr id="4" name="Content Placeholder 3">
            <a:extLst>
              <a:ext uri="{FF2B5EF4-FFF2-40B4-BE49-F238E27FC236}">
                <a16:creationId xmlns:a16="http://schemas.microsoft.com/office/drawing/2014/main" id="{B528600A-6B8A-B33F-D6BE-E2FE31EBC27C}"/>
              </a:ext>
            </a:extLst>
          </p:cNvPr>
          <p:cNvSpPr>
            <a:spLocks noGrp="1"/>
          </p:cNvSpPr>
          <p:nvPr>
            <p:ph sz="half" idx="2"/>
          </p:nvPr>
        </p:nvSpPr>
        <p:spPr>
          <a:xfrm>
            <a:off x="6172200" y="1825625"/>
            <a:ext cx="5181600" cy="2278289"/>
          </a:xfrm>
        </p:spPr>
        <p:txBody>
          <a:bodyPr>
            <a:normAutofit fontScale="62500" lnSpcReduction="20000"/>
          </a:bodyPr>
          <a:lstStyle/>
          <a:p>
            <a:pPr marL="0" indent="0">
              <a:lnSpc>
                <a:spcPct val="120000"/>
              </a:lnSpc>
              <a:buNone/>
            </a:pPr>
            <a:r>
              <a:rPr lang="en-GB" sz="2200" dirty="0">
                <a:latin typeface="Aptos" panose="020B0004020202020204" pitchFamily="34" charset="0"/>
              </a:rPr>
              <a:t>As I conclude my role as Chair, I am confident that Cheshire East Safeguarding Children’s Partnership is well placed to build on the progress made and respond to future challenges. I will hand over Chair responsibilities to Temporary Detective Chief Superintendent Claire Jesson, Head of PVP &amp; Safeguarding, Cheshire Constabulary, and I would like to thank all partners for their support and commitment during my tenure. I wish Claire every success as she leads the Partnership into its next phase of development.</a:t>
            </a:r>
          </a:p>
          <a:p>
            <a:pPr marL="0" indent="0">
              <a:buNone/>
            </a:pPr>
            <a:endParaRPr lang="en-GB" dirty="0"/>
          </a:p>
        </p:txBody>
      </p:sp>
      <p:pic>
        <p:nvPicPr>
          <p:cNvPr id="5" name="Picture 4" descr="A logo for a children's partnership&#10;&#10;Description automatically generated">
            <a:extLst>
              <a:ext uri="{FF2B5EF4-FFF2-40B4-BE49-F238E27FC236}">
                <a16:creationId xmlns:a16="http://schemas.microsoft.com/office/drawing/2014/main" id="{B5E21E59-F338-E7D1-FB9D-B3759F64454F}"/>
              </a:ext>
            </a:extLst>
          </p:cNvPr>
          <p:cNvPicPr>
            <a:picLocks noChangeAspect="1"/>
          </p:cNvPicPr>
          <p:nvPr/>
        </p:nvPicPr>
        <p:blipFill>
          <a:blip r:embed="rId2">
            <a:extLst>
              <a:ext uri="{28A0092B-C50C-407E-A947-70E740481C1C}">
                <a14:useLocalDpi xmlns:a14="http://schemas.microsoft.com/office/drawing/2010/main" val="0"/>
              </a:ext>
            </a:extLst>
          </a:blip>
          <a:srcRect r="10544" b="11103"/>
          <a:stretch>
            <a:fillRect/>
          </a:stretch>
        </p:blipFill>
        <p:spPr>
          <a:xfrm>
            <a:off x="10180503" y="499906"/>
            <a:ext cx="1243644" cy="1227288"/>
          </a:xfrm>
          <a:prstGeom prst="rect">
            <a:avLst/>
          </a:prstGeom>
        </p:spPr>
      </p:pic>
      <p:sp>
        <p:nvSpPr>
          <p:cNvPr id="7" name="TextBox 6">
            <a:extLst>
              <a:ext uri="{FF2B5EF4-FFF2-40B4-BE49-F238E27FC236}">
                <a16:creationId xmlns:a16="http://schemas.microsoft.com/office/drawing/2014/main" id="{07A15AD8-6DF2-F5AA-9FB8-D03E6C8A4755}"/>
              </a:ext>
            </a:extLst>
          </p:cNvPr>
          <p:cNvSpPr txBox="1"/>
          <p:nvPr/>
        </p:nvSpPr>
        <p:spPr>
          <a:xfrm>
            <a:off x="6172200" y="4202345"/>
            <a:ext cx="5251947" cy="861774"/>
          </a:xfrm>
          <a:prstGeom prst="rect">
            <a:avLst/>
          </a:prstGeom>
          <a:noFill/>
        </p:spPr>
        <p:txBody>
          <a:bodyPr wrap="square">
            <a:spAutoFit/>
          </a:bodyPr>
          <a:lstStyle/>
          <a:p>
            <a:r>
              <a:rPr lang="en-GB" sz="1800" b="1" dirty="0">
                <a:solidFill>
                  <a:schemeClr val="accent1"/>
                </a:solidFill>
                <a:latin typeface="Aptos" panose="020B0004020202020204" pitchFamily="34" charset="0"/>
              </a:rPr>
              <a:t>Josette Niyokindi</a:t>
            </a:r>
          </a:p>
          <a:p>
            <a:r>
              <a:rPr lang="en-GB" sz="1400" b="1" dirty="0">
                <a:solidFill>
                  <a:schemeClr val="accent1"/>
                </a:solidFill>
                <a:latin typeface="Aptos" panose="020B0004020202020204" pitchFamily="34" charset="0"/>
              </a:rPr>
              <a:t>Interim Associate Director of Quality and Safety Improvement</a:t>
            </a:r>
          </a:p>
          <a:p>
            <a:endParaRPr lang="en-GB" dirty="0"/>
          </a:p>
        </p:txBody>
      </p:sp>
      <p:sp>
        <p:nvSpPr>
          <p:cNvPr id="8" name="Slide Number Placeholder 7">
            <a:extLst>
              <a:ext uri="{FF2B5EF4-FFF2-40B4-BE49-F238E27FC236}">
                <a16:creationId xmlns:a16="http://schemas.microsoft.com/office/drawing/2014/main" id="{B86F7AD8-2097-7E4F-DD7E-2CB1B73E90B0}"/>
              </a:ext>
            </a:extLst>
          </p:cNvPr>
          <p:cNvSpPr>
            <a:spLocks noGrp="1"/>
          </p:cNvSpPr>
          <p:nvPr>
            <p:ph type="sldNum" sz="quarter" idx="12"/>
          </p:nvPr>
        </p:nvSpPr>
        <p:spPr/>
        <p:txBody>
          <a:bodyPr/>
          <a:lstStyle/>
          <a:p>
            <a:fld id="{6042F2E4-C018-4D6B-917E-3AF7AC43D987}" type="slidenum">
              <a:rPr lang="en-GB" smtClean="0"/>
              <a:t>4</a:t>
            </a:fld>
            <a:endParaRPr lang="en-GB"/>
          </a:p>
        </p:txBody>
      </p:sp>
    </p:spTree>
    <p:extLst>
      <p:ext uri="{BB962C8B-B14F-4D97-AF65-F5344CB8AC3E}">
        <p14:creationId xmlns:p14="http://schemas.microsoft.com/office/powerpoint/2010/main" val="296506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DC1D9-6C7C-10C5-4DCC-84061322590B}"/>
              </a:ext>
            </a:extLst>
          </p:cNvPr>
          <p:cNvSpPr>
            <a:spLocks noGrp="1"/>
          </p:cNvSpPr>
          <p:nvPr>
            <p:ph type="title"/>
          </p:nvPr>
        </p:nvSpPr>
        <p:spPr/>
        <p:txBody>
          <a:bodyPr/>
          <a:lstStyle/>
          <a:p>
            <a:r>
              <a:rPr lang="en-GB" b="1" dirty="0">
                <a:solidFill>
                  <a:schemeClr val="accent1"/>
                </a:solidFill>
              </a:rPr>
              <a:t>Statutory Requirements and Expectations</a:t>
            </a:r>
          </a:p>
        </p:txBody>
      </p:sp>
      <p:sp>
        <p:nvSpPr>
          <p:cNvPr id="3" name="Content Placeholder 2">
            <a:extLst>
              <a:ext uri="{FF2B5EF4-FFF2-40B4-BE49-F238E27FC236}">
                <a16:creationId xmlns:a16="http://schemas.microsoft.com/office/drawing/2014/main" id="{2F223741-5BBE-7747-853C-129E21B48EFA}"/>
              </a:ext>
            </a:extLst>
          </p:cNvPr>
          <p:cNvSpPr>
            <a:spLocks noGrp="1"/>
          </p:cNvSpPr>
          <p:nvPr>
            <p:ph sz="half" idx="1"/>
          </p:nvPr>
        </p:nvSpPr>
        <p:spPr/>
        <p:txBody>
          <a:bodyPr>
            <a:noAutofit/>
          </a:bodyPr>
          <a:lstStyle/>
          <a:p>
            <a:pPr marL="0" indent="0">
              <a:buNone/>
            </a:pPr>
            <a:r>
              <a:rPr lang="en-GB" sz="1400" dirty="0">
                <a:latin typeface="Aptos" panose="020B0004020202020204" pitchFamily="34" charset="0"/>
              </a:rPr>
              <a:t>The safeguarding partners must publish an annual report which provides transparency and accountability regarding the effectiveness of local safeguarding arrangements. The report should demonstrate how safeguarding partners have worked together, what difference this has made, and how learning has led to service improvement.</a:t>
            </a:r>
          </a:p>
          <a:p>
            <a:pPr marL="0" indent="0">
              <a:buNone/>
            </a:pPr>
            <a:r>
              <a:rPr lang="en-GB" sz="1400" b="1" dirty="0">
                <a:solidFill>
                  <a:schemeClr val="accent1"/>
                </a:solidFill>
                <a:latin typeface="Aptos" panose="020B0004020202020204" pitchFamily="34" charset="0"/>
              </a:rPr>
              <a:t>Key Expectations Under Working Together 2026</a:t>
            </a:r>
          </a:p>
          <a:p>
            <a:pPr marL="0" indent="0">
              <a:buNone/>
            </a:pPr>
            <a:r>
              <a:rPr lang="en-GB" sz="1400" b="1" dirty="0">
                <a:solidFill>
                  <a:schemeClr val="accent1"/>
                </a:solidFill>
                <a:latin typeface="Aptos" panose="020B0004020202020204" pitchFamily="34" charset="0"/>
              </a:rPr>
              <a:t>Evidence the Effectiveness of Safeguarding Arrangements </a:t>
            </a:r>
            <a:r>
              <a:rPr lang="en-GB" sz="1400" dirty="0">
                <a:latin typeface="Aptos" panose="020B0004020202020204" pitchFamily="34" charset="0"/>
              </a:rPr>
              <a:t>The report explains how the safeguarding arrangements are working, and how partners have fulfilled their responsibilities. The report will outline the governance arrangements, and the scrutiny and assurance activity during the period in response to local need.</a:t>
            </a:r>
          </a:p>
          <a:p>
            <a:pPr marL="0" indent="0">
              <a:buNone/>
            </a:pPr>
            <a:r>
              <a:rPr lang="en-GB" sz="1400" b="1" dirty="0">
                <a:solidFill>
                  <a:schemeClr val="accent1"/>
                </a:solidFill>
                <a:latin typeface="Aptos" panose="020B0004020202020204" pitchFamily="34" charset="0"/>
              </a:rPr>
              <a:t>Demonstrate Impact on Children and Families </a:t>
            </a:r>
            <a:r>
              <a:rPr lang="en-GB" sz="1400" dirty="0">
                <a:latin typeface="Aptos" panose="020B0004020202020204" pitchFamily="34" charset="0"/>
              </a:rPr>
              <a:t>The report will look at what has changed and what outcomes have improved for children and families.</a:t>
            </a:r>
          </a:p>
          <a:p>
            <a:pPr marL="0" indent="0">
              <a:buNone/>
            </a:pPr>
            <a:r>
              <a:rPr lang="en-GB" sz="1400" b="1" dirty="0">
                <a:solidFill>
                  <a:schemeClr val="accent1"/>
                </a:solidFill>
                <a:latin typeface="Aptos" panose="020B0004020202020204" pitchFamily="34" charset="0"/>
              </a:rPr>
              <a:t>Partnership Priorities </a:t>
            </a:r>
            <a:r>
              <a:rPr lang="en-GB" sz="1400" dirty="0">
                <a:latin typeface="Aptos" panose="020B0004020202020204" pitchFamily="34" charset="0"/>
              </a:rPr>
              <a:t>The report includes an update on the partnerships safeguarding priorities, activities undertaken and evidence of progress and impact. Consideration is also given to emerging risks and priorities  in response to local need.</a:t>
            </a:r>
          </a:p>
          <a:p>
            <a:pPr marL="0" indent="0">
              <a:buNone/>
            </a:pPr>
            <a:endParaRPr lang="en-GB" sz="1400" dirty="0">
              <a:latin typeface="Aptos" panose="020B0004020202020204" pitchFamily="34" charset="0"/>
            </a:endParaRPr>
          </a:p>
        </p:txBody>
      </p:sp>
      <p:sp>
        <p:nvSpPr>
          <p:cNvPr id="4" name="Content Placeholder 3">
            <a:extLst>
              <a:ext uri="{FF2B5EF4-FFF2-40B4-BE49-F238E27FC236}">
                <a16:creationId xmlns:a16="http://schemas.microsoft.com/office/drawing/2014/main" id="{E432417F-0807-B764-AA56-8FEF5BB39AE4}"/>
              </a:ext>
            </a:extLst>
          </p:cNvPr>
          <p:cNvSpPr>
            <a:spLocks noGrp="1"/>
          </p:cNvSpPr>
          <p:nvPr>
            <p:ph sz="half" idx="2"/>
          </p:nvPr>
        </p:nvSpPr>
        <p:spPr/>
        <p:txBody>
          <a:bodyPr>
            <a:normAutofit fontScale="25000" lnSpcReduction="20000"/>
          </a:bodyPr>
          <a:lstStyle/>
          <a:p>
            <a:pPr marL="0" indent="0">
              <a:buNone/>
            </a:pPr>
            <a:r>
              <a:rPr lang="en-GB" sz="5600" b="1" dirty="0">
                <a:solidFill>
                  <a:schemeClr val="accent1"/>
                </a:solidFill>
                <a:latin typeface="Aptos" panose="020B0004020202020204" pitchFamily="34" charset="0"/>
              </a:rPr>
              <a:t>Learning, Improvement and Reviews </a:t>
            </a:r>
            <a:r>
              <a:rPr lang="en-GB" sz="5600" dirty="0">
                <a:latin typeface="Aptos" panose="020B0004020202020204" pitchFamily="34" charset="0"/>
              </a:rPr>
              <a:t>The report demonstrates learning from serious incidents and from local inspections. The report will evidence how learning has resulted in improvements.</a:t>
            </a:r>
            <a:endParaRPr lang="en-GB" sz="5600" b="1" dirty="0">
              <a:solidFill>
                <a:schemeClr val="accent1"/>
              </a:solidFill>
              <a:latin typeface="Aptos" panose="020B0004020202020204" pitchFamily="34" charset="0"/>
            </a:endParaRPr>
          </a:p>
          <a:p>
            <a:pPr marL="0" indent="0">
              <a:buNone/>
            </a:pPr>
            <a:r>
              <a:rPr lang="en-GB" sz="5600" b="1" dirty="0">
                <a:solidFill>
                  <a:schemeClr val="accent1"/>
                </a:solidFill>
                <a:latin typeface="Aptos" panose="020B0004020202020204" pitchFamily="34" charset="0"/>
              </a:rPr>
              <a:t>Quality Assurance and Performance </a:t>
            </a:r>
            <a:r>
              <a:rPr lang="en-GB" sz="5600" dirty="0">
                <a:latin typeface="Aptos" panose="020B0004020202020204" pitchFamily="34" charset="0"/>
              </a:rPr>
              <a:t>The report explains audit activity undertaken during the period, themes identified, strengths and areas for improvement. Actions taken in response to finding, emphasises the use of evidence in understanding the effectiveness of local arrangements.</a:t>
            </a:r>
          </a:p>
          <a:p>
            <a:pPr marL="0" indent="0">
              <a:buNone/>
            </a:pPr>
            <a:r>
              <a:rPr lang="en-GB" sz="5600" b="1" dirty="0">
                <a:solidFill>
                  <a:schemeClr val="accent1"/>
                </a:solidFill>
                <a:latin typeface="Aptos" panose="020B0004020202020204" pitchFamily="34" charset="0"/>
              </a:rPr>
              <a:t>Voice of Children, Young People and Families </a:t>
            </a:r>
            <a:r>
              <a:rPr lang="en-GB" sz="5600" dirty="0">
                <a:latin typeface="Aptos" panose="020B0004020202020204" pitchFamily="34" charset="0"/>
              </a:rPr>
              <a:t>The report outlines how children, young people and families have been engaged, what they have shared and how this feedback has informed improvement activity. </a:t>
            </a:r>
          </a:p>
          <a:p>
            <a:pPr marL="0" indent="0">
              <a:buNone/>
            </a:pPr>
            <a:r>
              <a:rPr lang="en-GB" sz="5600" b="1" dirty="0">
                <a:solidFill>
                  <a:schemeClr val="accent1"/>
                </a:solidFill>
                <a:latin typeface="Aptos" panose="020B0004020202020204" pitchFamily="34" charset="0"/>
              </a:rPr>
              <a:t>Education Involvement </a:t>
            </a:r>
            <a:r>
              <a:rPr lang="en-GB" sz="5600" dirty="0">
                <a:latin typeface="Aptos" panose="020B0004020202020204" pitchFamily="34" charset="0"/>
              </a:rPr>
              <a:t>There is an  expectation that safeguarding arrangements demonstrate meaningful engagement with education. The yearly report will look at how education has contributed to the safeguarding arrangements, at a strategic and operational level. The impact this has had on local arrangements and decision making.</a:t>
            </a:r>
          </a:p>
          <a:p>
            <a:endParaRPr lang="en-GB" dirty="0"/>
          </a:p>
          <a:p>
            <a:pPr marL="0" indent="0">
              <a:buNone/>
            </a:pPr>
            <a:r>
              <a:rPr lang="en-GB" sz="5600" b="1" dirty="0">
                <a:solidFill>
                  <a:schemeClr val="accent1"/>
                </a:solidFill>
                <a:latin typeface="Aptos" panose="020B0004020202020204" pitchFamily="34" charset="0"/>
              </a:rPr>
              <a:t>Disproportionality, Equality and Inclusion </a:t>
            </a:r>
            <a:r>
              <a:rPr lang="en-GB" sz="5600" dirty="0">
                <a:latin typeface="Aptos" panose="020B0004020202020204" pitchFamily="34" charset="0"/>
              </a:rPr>
              <a:t>The report demonstrate how the partnership understands and responds to these issues within its local population.</a:t>
            </a:r>
          </a:p>
          <a:p>
            <a:endParaRPr lang="en-GB" dirty="0"/>
          </a:p>
        </p:txBody>
      </p:sp>
      <p:pic>
        <p:nvPicPr>
          <p:cNvPr id="5" name="Picture 4" descr="A logo for a children's partnership&#10;&#10;Description automatically generated">
            <a:extLst>
              <a:ext uri="{FF2B5EF4-FFF2-40B4-BE49-F238E27FC236}">
                <a16:creationId xmlns:a16="http://schemas.microsoft.com/office/drawing/2014/main" id="{36DABC29-63D9-6EF9-AAE8-32129DB84BF0}"/>
              </a:ext>
            </a:extLst>
          </p:cNvPr>
          <p:cNvPicPr>
            <a:picLocks noChangeAspect="1"/>
          </p:cNvPicPr>
          <p:nvPr/>
        </p:nvPicPr>
        <p:blipFill>
          <a:blip r:embed="rId2">
            <a:extLst>
              <a:ext uri="{28A0092B-C50C-407E-A947-70E740481C1C}">
                <a14:useLocalDpi xmlns:a14="http://schemas.microsoft.com/office/drawing/2010/main" val="0"/>
              </a:ext>
            </a:extLst>
          </a:blip>
          <a:srcRect r="10544" b="11103"/>
          <a:stretch>
            <a:fillRect/>
          </a:stretch>
        </p:blipFill>
        <p:spPr>
          <a:xfrm>
            <a:off x="10180503" y="499906"/>
            <a:ext cx="1243644" cy="1227288"/>
          </a:xfrm>
          <a:prstGeom prst="rect">
            <a:avLst/>
          </a:prstGeom>
        </p:spPr>
      </p:pic>
      <p:sp>
        <p:nvSpPr>
          <p:cNvPr id="8" name="Slide Number Placeholder 7">
            <a:extLst>
              <a:ext uri="{FF2B5EF4-FFF2-40B4-BE49-F238E27FC236}">
                <a16:creationId xmlns:a16="http://schemas.microsoft.com/office/drawing/2014/main" id="{BC929286-8875-4062-950F-DF95102549AD}"/>
              </a:ext>
            </a:extLst>
          </p:cNvPr>
          <p:cNvSpPr>
            <a:spLocks noGrp="1"/>
          </p:cNvSpPr>
          <p:nvPr>
            <p:ph type="sldNum" sz="quarter" idx="12"/>
          </p:nvPr>
        </p:nvSpPr>
        <p:spPr/>
        <p:txBody>
          <a:bodyPr/>
          <a:lstStyle/>
          <a:p>
            <a:fld id="{6042F2E4-C018-4D6B-917E-3AF7AC43D987}" type="slidenum">
              <a:rPr lang="en-GB" smtClean="0"/>
              <a:t>5</a:t>
            </a:fld>
            <a:endParaRPr lang="en-GB"/>
          </a:p>
        </p:txBody>
      </p:sp>
    </p:spTree>
    <p:extLst>
      <p:ext uri="{BB962C8B-B14F-4D97-AF65-F5344CB8AC3E}">
        <p14:creationId xmlns:p14="http://schemas.microsoft.com/office/powerpoint/2010/main" val="3274223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2D567-8F0F-A09C-A053-36F7CA877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0DE420-1A87-CB75-46A0-14C4893DD970}"/>
              </a:ext>
            </a:extLst>
          </p:cNvPr>
          <p:cNvSpPr>
            <a:spLocks noGrp="1"/>
          </p:cNvSpPr>
          <p:nvPr>
            <p:ph type="title"/>
          </p:nvPr>
        </p:nvSpPr>
        <p:spPr/>
        <p:txBody>
          <a:bodyPr/>
          <a:lstStyle/>
          <a:p>
            <a:r>
              <a:rPr lang="en-GB" b="1" dirty="0">
                <a:solidFill>
                  <a:schemeClr val="accent1"/>
                </a:solidFill>
              </a:rPr>
              <a:t>Statutory Requirements and Expectations</a:t>
            </a:r>
          </a:p>
        </p:txBody>
      </p:sp>
      <p:sp>
        <p:nvSpPr>
          <p:cNvPr id="3" name="Content Placeholder 2">
            <a:extLst>
              <a:ext uri="{FF2B5EF4-FFF2-40B4-BE49-F238E27FC236}">
                <a16:creationId xmlns:a16="http://schemas.microsoft.com/office/drawing/2014/main" id="{A074E9FC-9C36-3AAD-87B3-66CCA10A22C7}"/>
              </a:ext>
            </a:extLst>
          </p:cNvPr>
          <p:cNvSpPr>
            <a:spLocks noGrp="1"/>
          </p:cNvSpPr>
          <p:nvPr>
            <p:ph sz="half" idx="1"/>
          </p:nvPr>
        </p:nvSpPr>
        <p:spPr/>
        <p:txBody>
          <a:bodyPr>
            <a:noAutofit/>
          </a:bodyPr>
          <a:lstStyle/>
          <a:p>
            <a:pPr marL="0" indent="0">
              <a:buNone/>
            </a:pPr>
            <a:r>
              <a:rPr lang="en-GB" sz="1400" b="1" dirty="0">
                <a:solidFill>
                  <a:schemeClr val="accent1"/>
                </a:solidFill>
                <a:latin typeface="Aptos" panose="020B0004020202020204" pitchFamily="34" charset="0"/>
              </a:rPr>
              <a:t>Independent Scrutiny  </a:t>
            </a:r>
            <a:r>
              <a:rPr lang="en-GB" sz="1400" dirty="0">
                <a:latin typeface="Aptos" panose="020B0004020202020204" pitchFamily="34" charset="0"/>
              </a:rPr>
              <a:t>The report reflects how independent scrutiny has been used to provide assurance regarding the effectiveness of the arrangement s. The report will illustrate what scrutiny has been undertaken and how the partnership has used this information to identify areas of improvement and good practice. </a:t>
            </a:r>
          </a:p>
          <a:p>
            <a:pPr marL="0" indent="0">
              <a:buNone/>
            </a:pPr>
            <a:r>
              <a:rPr lang="en-GB" sz="1400" b="1" dirty="0">
                <a:solidFill>
                  <a:schemeClr val="accent1"/>
                </a:solidFill>
                <a:latin typeface="Aptos" panose="020B0004020202020204" pitchFamily="34" charset="0"/>
              </a:rPr>
              <a:t>Funding Arrangements </a:t>
            </a:r>
            <a:r>
              <a:rPr lang="en-GB" sz="1400" dirty="0">
                <a:latin typeface="Aptos" panose="020B0004020202020204" pitchFamily="34" charset="0"/>
              </a:rPr>
              <a:t>The yearly report includes a breakdown on expenditure, how resources have supported delivery of the safeguarding arrangements, and due consideration of value for money.</a:t>
            </a:r>
          </a:p>
          <a:p>
            <a:pPr marL="0" indent="0">
              <a:buNone/>
            </a:pPr>
            <a:r>
              <a:rPr lang="en-GB" sz="1400" b="1" dirty="0">
                <a:solidFill>
                  <a:schemeClr val="accent1"/>
                </a:solidFill>
                <a:latin typeface="Aptos" panose="020B0004020202020204" pitchFamily="34" charset="0"/>
              </a:rPr>
              <a:t>Our journey</a:t>
            </a:r>
          </a:p>
          <a:p>
            <a:pPr marL="0" indent="0">
              <a:buNone/>
            </a:pPr>
            <a:r>
              <a:rPr lang="en-GB" sz="1400" dirty="0">
                <a:latin typeface="Aptos" panose="020B0004020202020204" pitchFamily="34" charset="0"/>
              </a:rPr>
              <a:t>During 2025/26, the Cheshire East Safeguarding Children’s Partnership continued to discharge its statutory responsibilities by providing effective leadership, challenge, scrutiny and assurance across the safeguarding system. </a:t>
            </a:r>
          </a:p>
          <a:p>
            <a:pPr marL="0" indent="0">
              <a:buNone/>
            </a:pPr>
            <a:r>
              <a:rPr lang="en-GB" sz="1400" dirty="0">
                <a:latin typeface="Aptos" panose="020B0004020202020204" pitchFamily="34" charset="0"/>
              </a:rPr>
              <a:t>The Partnership strengthened its Multi-Agency Safeguarding Arrangements, maintained clear governance and accountability structures, and continued to promote strong collaboration between safeguarding partners, relevant agencies and education settings. </a:t>
            </a:r>
          </a:p>
          <a:p>
            <a:pPr marL="0" indent="0">
              <a:buNone/>
            </a:pPr>
            <a:endParaRPr lang="en-GB" sz="1400" dirty="0">
              <a:latin typeface="Aptos" panose="020B0004020202020204" pitchFamily="34" charset="0"/>
            </a:endParaRPr>
          </a:p>
        </p:txBody>
      </p:sp>
      <p:sp>
        <p:nvSpPr>
          <p:cNvPr id="4" name="Content Placeholder 3">
            <a:extLst>
              <a:ext uri="{FF2B5EF4-FFF2-40B4-BE49-F238E27FC236}">
                <a16:creationId xmlns:a16="http://schemas.microsoft.com/office/drawing/2014/main" id="{5CE472D1-4795-FD8D-F8FD-C624462BA110}"/>
              </a:ext>
            </a:extLst>
          </p:cNvPr>
          <p:cNvSpPr>
            <a:spLocks noGrp="1"/>
          </p:cNvSpPr>
          <p:nvPr>
            <p:ph sz="half" idx="2"/>
          </p:nvPr>
        </p:nvSpPr>
        <p:spPr/>
        <p:txBody>
          <a:bodyPr>
            <a:noAutofit/>
          </a:bodyPr>
          <a:lstStyle/>
          <a:p>
            <a:pPr marL="0" indent="0">
              <a:lnSpc>
                <a:spcPct val="120000"/>
              </a:lnSpc>
              <a:buNone/>
            </a:pPr>
            <a:r>
              <a:rPr lang="en-GB" sz="1400" dirty="0">
                <a:latin typeface="Aptos" panose="020B0004020202020204" pitchFamily="34" charset="0"/>
              </a:rPr>
              <a:t>Through regular oversight of performance, multi-agency audit activity, safeguarding reviews, independent scrutiny and lived experience feedback, the Partnership has sought to ensure that safeguarding arrangements remain effective, responsive to local need and focused on improving outcomes for children and families.</a:t>
            </a:r>
          </a:p>
          <a:p>
            <a:pPr marL="0" indent="0">
              <a:lnSpc>
                <a:spcPct val="120000"/>
              </a:lnSpc>
              <a:buNone/>
            </a:pPr>
            <a:r>
              <a:rPr lang="en-GB" sz="1400" dirty="0">
                <a:latin typeface="Aptos" panose="020B0004020202020204" pitchFamily="34" charset="0"/>
              </a:rPr>
              <a:t>Throughout the year, the Partnership has demonstrated a strong commitment to continuous learning and improvement. Learning from Rapid Reviews, Local Child Safeguarding Practice Reviews, audits, inspections and practitioner feedback has informed strategic priorities and service development, with a focus on Harm Outside the Home, Child Sexual Abuse and Child Neglect. </a:t>
            </a:r>
          </a:p>
          <a:p>
            <a:pPr marL="0" indent="0">
              <a:lnSpc>
                <a:spcPct val="120000"/>
              </a:lnSpc>
              <a:buNone/>
            </a:pPr>
            <a:r>
              <a:rPr lang="en-GB" sz="1400" dirty="0">
                <a:latin typeface="Aptos" panose="020B0004020202020204" pitchFamily="34" charset="0"/>
              </a:rPr>
              <a:t>The Partnership has also continued to strengthen the voice of children, young people and families within its assurance and improvement activity, whilst preparing for the implementation of Working Together 2026 and the wider Families First reforms. </a:t>
            </a:r>
          </a:p>
        </p:txBody>
      </p:sp>
      <p:pic>
        <p:nvPicPr>
          <p:cNvPr id="5" name="Picture 4" descr="A logo for a children's partnership&#10;&#10;Description automatically generated">
            <a:extLst>
              <a:ext uri="{FF2B5EF4-FFF2-40B4-BE49-F238E27FC236}">
                <a16:creationId xmlns:a16="http://schemas.microsoft.com/office/drawing/2014/main" id="{00A7163C-BFE5-6141-0190-AA7611F56880}"/>
              </a:ext>
            </a:extLst>
          </p:cNvPr>
          <p:cNvPicPr>
            <a:picLocks noChangeAspect="1"/>
          </p:cNvPicPr>
          <p:nvPr/>
        </p:nvPicPr>
        <p:blipFill>
          <a:blip r:embed="rId2">
            <a:extLst>
              <a:ext uri="{28A0092B-C50C-407E-A947-70E740481C1C}">
                <a14:useLocalDpi xmlns:a14="http://schemas.microsoft.com/office/drawing/2010/main" val="0"/>
              </a:ext>
            </a:extLst>
          </a:blip>
          <a:srcRect r="10544" b="11103"/>
          <a:stretch>
            <a:fillRect/>
          </a:stretch>
        </p:blipFill>
        <p:spPr>
          <a:xfrm>
            <a:off x="10180503" y="499906"/>
            <a:ext cx="1243644" cy="1227288"/>
          </a:xfrm>
          <a:prstGeom prst="rect">
            <a:avLst/>
          </a:prstGeom>
        </p:spPr>
      </p:pic>
      <p:sp>
        <p:nvSpPr>
          <p:cNvPr id="8" name="Slide Number Placeholder 7">
            <a:extLst>
              <a:ext uri="{FF2B5EF4-FFF2-40B4-BE49-F238E27FC236}">
                <a16:creationId xmlns:a16="http://schemas.microsoft.com/office/drawing/2014/main" id="{62BF71DE-6435-4263-9894-0CADB23C7A49}"/>
              </a:ext>
            </a:extLst>
          </p:cNvPr>
          <p:cNvSpPr>
            <a:spLocks noGrp="1"/>
          </p:cNvSpPr>
          <p:nvPr>
            <p:ph type="sldNum" sz="quarter" idx="12"/>
          </p:nvPr>
        </p:nvSpPr>
        <p:spPr/>
        <p:txBody>
          <a:bodyPr/>
          <a:lstStyle/>
          <a:p>
            <a:fld id="{6042F2E4-C018-4D6B-917E-3AF7AC43D987}" type="slidenum">
              <a:rPr lang="en-GB" smtClean="0"/>
              <a:t>6</a:t>
            </a:fld>
            <a:endParaRPr lang="en-GB"/>
          </a:p>
        </p:txBody>
      </p:sp>
    </p:spTree>
    <p:extLst>
      <p:ext uri="{BB962C8B-B14F-4D97-AF65-F5344CB8AC3E}">
        <p14:creationId xmlns:p14="http://schemas.microsoft.com/office/powerpoint/2010/main" val="47311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D68D4E-6F04-57E0-0AFA-3A55426CD660}"/>
              </a:ext>
            </a:extLst>
          </p:cNvPr>
          <p:cNvSpPr>
            <a:spLocks noGrp="1"/>
          </p:cNvSpPr>
          <p:nvPr>
            <p:ph type="title"/>
          </p:nvPr>
        </p:nvSpPr>
        <p:spPr/>
        <p:txBody>
          <a:bodyPr anchor="b">
            <a:noAutofit/>
          </a:bodyPr>
          <a:lstStyle/>
          <a:p>
            <a:pPr>
              <a:lnSpc>
                <a:spcPct val="100000"/>
              </a:lnSpc>
              <a:spcBef>
                <a:spcPts val="800"/>
              </a:spcBef>
            </a:pPr>
            <a:r>
              <a:rPr lang="en-GB" b="1" dirty="0">
                <a:solidFill>
                  <a:schemeClr val="accent1"/>
                </a:solidFill>
                <a:latin typeface="Aptos" panose="020B0004020202020204" pitchFamily="34" charset="0"/>
                <a:cs typeface="Arial"/>
              </a:rPr>
              <a:t>Strategic Aims</a:t>
            </a:r>
            <a:endParaRPr lang="en-GB" b="1" dirty="0">
              <a:solidFill>
                <a:schemeClr val="accent1"/>
              </a:solidFill>
              <a:latin typeface="Aptos" panose="020B0004020202020204" pitchFamily="34" charset="0"/>
            </a:endParaRPr>
          </a:p>
        </p:txBody>
      </p:sp>
      <p:sp>
        <p:nvSpPr>
          <p:cNvPr id="4" name="Content Placeholder 3">
            <a:extLst>
              <a:ext uri="{FF2B5EF4-FFF2-40B4-BE49-F238E27FC236}">
                <a16:creationId xmlns:a16="http://schemas.microsoft.com/office/drawing/2014/main" id="{F7609786-BB08-9B77-6F08-8D74D75B1881}"/>
              </a:ext>
            </a:extLst>
          </p:cNvPr>
          <p:cNvSpPr>
            <a:spLocks noGrp="1"/>
          </p:cNvSpPr>
          <p:nvPr>
            <p:ph sz="half" idx="1"/>
          </p:nvPr>
        </p:nvSpPr>
        <p:spPr/>
        <p:txBody>
          <a:bodyPr>
            <a:normAutofit/>
          </a:bodyPr>
          <a:lstStyle/>
          <a:p>
            <a:pPr marL="0" indent="0">
              <a:lnSpc>
                <a:spcPct val="110000"/>
              </a:lnSpc>
              <a:spcAft>
                <a:spcPts val="800"/>
              </a:spcAft>
              <a:buNone/>
            </a:pPr>
            <a:r>
              <a:rPr lang="en-GB" sz="1400" dirty="0">
                <a:latin typeface="Aptos" panose="020B0004020202020204" pitchFamily="34" charset="0"/>
              </a:rPr>
              <a:t>The Cheshire East Safeguarding Children’s Partnership arrangements intend to support and enable local organisations and agencies to work together in a system where:</a:t>
            </a:r>
          </a:p>
          <a:p>
            <a:pPr marL="0" indent="0">
              <a:lnSpc>
                <a:spcPct val="110000"/>
              </a:lnSpc>
              <a:spcBef>
                <a:spcPts val="0"/>
              </a:spcBef>
              <a:buNone/>
            </a:pPr>
            <a:endParaRPr lang="en-GB" sz="1200" dirty="0"/>
          </a:p>
          <a:p>
            <a:pPr marL="0" indent="0">
              <a:lnSpc>
                <a:spcPct val="120000"/>
              </a:lnSpc>
              <a:spcBef>
                <a:spcPts val="0"/>
              </a:spcBef>
              <a:buNone/>
            </a:pPr>
            <a:endParaRPr lang="en-GB" sz="1300" dirty="0"/>
          </a:p>
          <a:p>
            <a:pPr marL="0" indent="0">
              <a:buNone/>
            </a:pPr>
            <a:endParaRPr lang="en-GB" sz="1500" dirty="0"/>
          </a:p>
        </p:txBody>
      </p:sp>
      <p:sp>
        <p:nvSpPr>
          <p:cNvPr id="6" name="Content Placeholder 5">
            <a:extLst>
              <a:ext uri="{FF2B5EF4-FFF2-40B4-BE49-F238E27FC236}">
                <a16:creationId xmlns:a16="http://schemas.microsoft.com/office/drawing/2014/main" id="{4F443736-F4BE-0861-3FB1-4CFCE75EC397}"/>
              </a:ext>
            </a:extLst>
          </p:cNvPr>
          <p:cNvSpPr>
            <a:spLocks noGrp="1"/>
          </p:cNvSpPr>
          <p:nvPr>
            <p:ph sz="half" idx="2"/>
          </p:nvPr>
        </p:nvSpPr>
        <p:spPr>
          <a:xfrm>
            <a:off x="6172200" y="1825625"/>
            <a:ext cx="5181600" cy="1919061"/>
          </a:xfrm>
        </p:spPr>
        <p:txBody>
          <a:bodyPr>
            <a:normAutofit/>
          </a:bodyPr>
          <a:lstStyle/>
          <a:p>
            <a:pPr marL="0" indent="0">
              <a:lnSpc>
                <a:spcPct val="100000"/>
              </a:lnSpc>
              <a:buNone/>
            </a:pPr>
            <a:r>
              <a:rPr lang="en-GB" sz="1400" dirty="0">
                <a:latin typeface="Aptos" panose="020B0004020202020204" pitchFamily="34" charset="0"/>
              </a:rPr>
              <a:t>The Partnership has a wide membership of partners and ‘relevant agencies’, including schools, the faith and voluntary sector, probation services, public health, health providers, the police and representatives from the Local Authority. These executive members work together to keep children and young people safe from harm. The partnership is responsible for scrutinising the work of its partners to ensure that services provided to children and young people make a positive difference.</a:t>
            </a:r>
          </a:p>
          <a:p>
            <a:pPr marL="0" indent="0">
              <a:buNone/>
            </a:pPr>
            <a:endParaRPr lang="en-GB" dirty="0"/>
          </a:p>
        </p:txBody>
      </p:sp>
      <p:sp>
        <p:nvSpPr>
          <p:cNvPr id="2" name="AutoShape 2">
            <a:extLst>
              <a:ext uri="{FF2B5EF4-FFF2-40B4-BE49-F238E27FC236}">
                <a16:creationId xmlns:a16="http://schemas.microsoft.com/office/drawing/2014/main" id="{C39AFBC9-34BF-C361-5B7A-E39B664DFA6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71AC1FF0-CFC7-1EE8-8FB9-BA0FA989BA63}"/>
              </a:ext>
            </a:extLst>
          </p:cNvPr>
          <p:cNvPicPr>
            <a:picLocks noChangeAspect="1"/>
          </p:cNvPicPr>
          <p:nvPr/>
        </p:nvPicPr>
        <p:blipFill>
          <a:blip r:embed="rId2"/>
          <a:stretch>
            <a:fillRect/>
          </a:stretch>
        </p:blipFill>
        <p:spPr>
          <a:xfrm>
            <a:off x="9895114" y="471435"/>
            <a:ext cx="1230259" cy="1219253"/>
          </a:xfrm>
          <a:prstGeom prst="rect">
            <a:avLst/>
          </a:prstGeom>
        </p:spPr>
      </p:pic>
      <p:graphicFrame>
        <p:nvGraphicFramePr>
          <p:cNvPr id="8" name="Diagram 7">
            <a:extLst>
              <a:ext uri="{FF2B5EF4-FFF2-40B4-BE49-F238E27FC236}">
                <a16:creationId xmlns:a16="http://schemas.microsoft.com/office/drawing/2014/main" id="{93D757D5-3AC9-DB63-FB30-670B705CCAA7}"/>
              </a:ext>
            </a:extLst>
          </p:cNvPr>
          <p:cNvGraphicFramePr/>
          <p:nvPr>
            <p:extLst>
              <p:ext uri="{D42A27DB-BD31-4B8C-83A1-F6EECF244321}">
                <p14:modId xmlns:p14="http://schemas.microsoft.com/office/powerpoint/2010/main" val="1037630263"/>
              </p:ext>
            </p:extLst>
          </p:nvPr>
        </p:nvGraphicFramePr>
        <p:xfrm>
          <a:off x="-1234933" y="2683177"/>
          <a:ext cx="7407133" cy="3493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Slide Number Placeholder 9">
            <a:extLst>
              <a:ext uri="{FF2B5EF4-FFF2-40B4-BE49-F238E27FC236}">
                <a16:creationId xmlns:a16="http://schemas.microsoft.com/office/drawing/2014/main" id="{8895C986-8D39-9999-48B2-FA1D55F6D267}"/>
              </a:ext>
            </a:extLst>
          </p:cNvPr>
          <p:cNvSpPr>
            <a:spLocks noGrp="1"/>
          </p:cNvSpPr>
          <p:nvPr>
            <p:ph type="sldNum" sz="quarter" idx="12"/>
          </p:nvPr>
        </p:nvSpPr>
        <p:spPr/>
        <p:txBody>
          <a:bodyPr/>
          <a:lstStyle/>
          <a:p>
            <a:fld id="{6042F2E4-C018-4D6B-917E-3AF7AC43D987}" type="slidenum">
              <a:rPr lang="en-GB" smtClean="0"/>
              <a:t>7</a:t>
            </a:fld>
            <a:endParaRPr lang="en-GB"/>
          </a:p>
        </p:txBody>
      </p:sp>
    </p:spTree>
    <p:extLst>
      <p:ext uri="{BB962C8B-B14F-4D97-AF65-F5344CB8AC3E}">
        <p14:creationId xmlns:p14="http://schemas.microsoft.com/office/powerpoint/2010/main" val="308470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39C1569F-7EDD-7D84-B49D-2161C7C8C026}"/>
              </a:ext>
            </a:extLst>
          </p:cNvPr>
          <p:cNvSpPr txBox="1">
            <a:spLocks noChangeArrowheads="1"/>
          </p:cNvSpPr>
          <p:nvPr/>
        </p:nvSpPr>
        <p:spPr bwMode="auto">
          <a:xfrm>
            <a:off x="489284" y="4569110"/>
            <a:ext cx="11213431" cy="132657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auto" latinLnBrk="0" hangingPunct="1">
              <a:lnSpc>
                <a:spcPct val="90000"/>
              </a:lnSpc>
              <a:spcBef>
                <a:spcPts val="1000"/>
              </a:spcBef>
              <a:spcAft>
                <a:spcPts val="0"/>
              </a:spcAft>
              <a:buClrTx/>
              <a:buSzTx/>
              <a:tabLst/>
              <a:defRPr/>
            </a:pPr>
            <a:r>
              <a:rPr lang="en-GB" altLang="en-US" sz="1400" dirty="0">
                <a:solidFill>
                  <a:prstClr val="black"/>
                </a:solidFill>
              </a:rPr>
              <a:t>In line with the revised governance arrangements, this is our partnership vision. Our vision is firmly child centred, recognising that effective safeguarding depends on a strong, two-way relationship between frontline practitioners and strategic leaders. Practitioners are supported to understand and deliver the strategic plan in ways that improve outcomes for children, while their experiences and insights shape the partnership’s priorities. These arrangements place children at the heart of our work, ensuring effective communication, stronger collaboration, and the safeguarding of every child.</a:t>
            </a:r>
          </a:p>
          <a:p>
            <a:pPr marR="0" lvl="0" algn="l" defTabSz="914400" rtl="0" eaLnBrk="1" fontAlgn="auto" latinLnBrk="0" hangingPunct="1">
              <a:lnSpc>
                <a:spcPct val="90000"/>
              </a:lnSpc>
              <a:spcBef>
                <a:spcPts val="1000"/>
              </a:spcBef>
              <a:spcAft>
                <a:spcPts val="0"/>
              </a:spcAft>
              <a:buClrTx/>
              <a:buSzTx/>
              <a:tabLst/>
              <a:defRPr/>
            </a:pPr>
            <a:r>
              <a:rPr lang="en-GB" altLang="en-US" sz="1400" dirty="0">
                <a:solidFill>
                  <a:prstClr val="black"/>
                </a:solidFill>
                <a:latin typeface="Calibri" panose="020F0502020204030204"/>
              </a:rPr>
              <a:t>We remain ambitious that our partnership will enable us to work </a:t>
            </a:r>
            <a:r>
              <a:rPr kumimoji="0" lang="en-GB" sz="1400" b="1" i="0" u="none" strike="noStrike" kern="1200" cap="none" spc="0" normalizeH="0" baseline="0" noProof="0" dirty="0">
                <a:ln>
                  <a:noFill/>
                </a:ln>
                <a:solidFill>
                  <a:srgbClr val="FF66FF"/>
                </a:solidFill>
                <a:effectLst/>
                <a:uLnTx/>
                <a:uFillTx/>
                <a:latin typeface="Calibri" panose="020F0502020204030204" pitchFamily="34" charset="0"/>
                <a:ea typeface="+mn-ea"/>
                <a:cs typeface="Times New Roman" panose="02020603050405020304" pitchFamily="18" charset="0"/>
              </a:rPr>
              <a:t>T</a:t>
            </a:r>
            <a:r>
              <a:rPr kumimoji="0" lang="en-GB" sz="1400" b="1" i="0" u="none" strike="noStrike" kern="1200" cap="none" spc="0" normalizeH="0" baseline="0" noProof="0" dirty="0">
                <a:ln>
                  <a:noFill/>
                </a:ln>
                <a:solidFill>
                  <a:srgbClr val="00B050"/>
                </a:solidFill>
                <a:effectLst/>
                <a:uLnTx/>
                <a:uFillTx/>
                <a:latin typeface="Calibri" panose="020F0502020204030204" pitchFamily="34" charset="0"/>
                <a:ea typeface="+mn-ea"/>
                <a:cs typeface="Times New Roman" panose="02020603050405020304" pitchFamily="18" charset="0"/>
              </a:rPr>
              <a:t>O</a:t>
            </a:r>
            <a:r>
              <a:rPr kumimoji="0" lang="en-GB" sz="1400" b="1" i="0" u="none" strike="noStrike" kern="1200" cap="none" spc="0" normalizeH="0" baseline="0" noProof="0" dirty="0">
                <a:ln>
                  <a:noFill/>
                </a:ln>
                <a:solidFill>
                  <a:srgbClr val="00B0F0"/>
                </a:solidFill>
                <a:effectLst/>
                <a:uLnTx/>
                <a:uFillTx/>
                <a:latin typeface="Calibri" panose="020F0502020204030204" pitchFamily="34" charset="0"/>
                <a:ea typeface="+mn-ea"/>
                <a:cs typeface="Times New Roman" panose="02020603050405020304" pitchFamily="18" charset="0"/>
              </a:rPr>
              <a:t>G</a:t>
            </a:r>
            <a:r>
              <a:rPr kumimoji="0" lang="en-GB" sz="1400" b="1" i="0" u="none" strike="noStrike" kern="1200" cap="none" spc="0" normalizeH="0" baseline="0" noProof="0" dirty="0">
                <a:ln>
                  <a:noFill/>
                </a:ln>
                <a:solidFill>
                  <a:srgbClr val="92D050"/>
                </a:solidFill>
                <a:effectLst/>
                <a:uLnTx/>
                <a:uFillTx/>
                <a:latin typeface="Calibri" panose="020F0502020204030204" pitchFamily="34" charset="0"/>
                <a:ea typeface="+mn-ea"/>
                <a:cs typeface="Times New Roman" panose="02020603050405020304" pitchFamily="18" charset="0"/>
              </a:rPr>
              <a:t>E</a:t>
            </a:r>
            <a:r>
              <a:rPr kumimoji="0" lang="en-GB" sz="1400" b="1" i="0" u="none" strike="noStrike" kern="1200" cap="none" spc="0" normalizeH="0" baseline="0" noProof="0" dirty="0">
                <a:ln>
                  <a:noFill/>
                </a:ln>
                <a:solidFill>
                  <a:srgbClr val="FFC000"/>
                </a:solidFill>
                <a:effectLst/>
                <a:uLnTx/>
                <a:uFillTx/>
                <a:latin typeface="Calibri" panose="020F0502020204030204" pitchFamily="34" charset="0"/>
                <a:ea typeface="+mn-ea"/>
                <a:cs typeface="Times New Roman" panose="02020603050405020304" pitchFamily="18" charset="0"/>
              </a:rPr>
              <a:t>T</a:t>
            </a:r>
            <a:r>
              <a:rPr kumimoji="0" lang="en-GB" sz="1400" b="1" i="0" u="none" strike="noStrike" kern="1200" cap="none" spc="0" normalizeH="0" baseline="0" noProof="0" dirty="0">
                <a:ln>
                  <a:noFill/>
                </a:ln>
                <a:solidFill>
                  <a:srgbClr val="7030A0"/>
                </a:solidFill>
                <a:effectLst/>
                <a:uLnTx/>
                <a:uFillTx/>
                <a:latin typeface="Calibri" panose="020F0502020204030204" pitchFamily="34" charset="0"/>
                <a:ea typeface="+mn-ea"/>
                <a:cs typeface="Times New Roman" panose="02020603050405020304" pitchFamily="18" charset="0"/>
              </a:rPr>
              <a:t>H</a:t>
            </a:r>
            <a:r>
              <a:rPr kumimoji="0" lang="en-GB"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Times New Roman" panose="02020603050405020304" pitchFamily="18" charset="0"/>
              </a:rPr>
              <a:t>E</a:t>
            </a:r>
            <a:r>
              <a:rPr kumimoji="0" lang="en-GB"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Times New Roman" panose="02020603050405020304" pitchFamily="18" charset="0"/>
              </a:rPr>
              <a:t>R</a:t>
            </a:r>
            <a:r>
              <a:rPr lang="en-GB" altLang="en-US" sz="1400" dirty="0">
                <a:solidFill>
                  <a:prstClr val="black"/>
                </a:solidFill>
                <a:latin typeface="Calibri" panose="020F0502020204030204"/>
              </a:rPr>
              <a:t> to make children, families and communities </a:t>
            </a:r>
            <a:r>
              <a:rPr kumimoji="0" lang="en-GB" sz="1400" b="1" i="0" u="none" strike="noStrike" kern="1200" cap="none" spc="0" normalizeH="0" baseline="0" noProof="0" dirty="0">
                <a:ln>
                  <a:noFill/>
                </a:ln>
                <a:solidFill>
                  <a:srgbClr val="FF0000"/>
                </a:solidFill>
                <a:effectLst/>
                <a:uLnTx/>
                <a:uFillTx/>
                <a:latin typeface="Calibri" panose="020F0502020204030204" pitchFamily="34" charset="0"/>
                <a:ea typeface="+mn-ea"/>
                <a:cs typeface="Times New Roman" panose="02020603050405020304" pitchFamily="18" charset="0"/>
              </a:rPr>
              <a:t>S.</a:t>
            </a:r>
            <a:r>
              <a:rPr kumimoji="0" lang="en-GB" sz="1400" b="1" i="0" u="none" strike="noStrike" kern="1200" cap="none" spc="0" normalizeH="0" baseline="0" noProof="0" dirty="0">
                <a:ln>
                  <a:noFill/>
                </a:ln>
                <a:solidFill>
                  <a:srgbClr val="00B0F0"/>
                </a:solidFill>
                <a:effectLst/>
                <a:uLnTx/>
                <a:uFillTx/>
                <a:latin typeface="Calibri" panose="020F0502020204030204" pitchFamily="34" charset="0"/>
                <a:ea typeface="+mn-ea"/>
                <a:cs typeface="Times New Roman" panose="02020603050405020304" pitchFamily="18" charset="0"/>
              </a:rPr>
              <a:t>A</a:t>
            </a:r>
            <a:r>
              <a:rPr kumimoji="0" lang="en-GB" sz="1400" b="1" i="0" u="none" strike="noStrike" kern="1200" cap="none" spc="0" normalizeH="0" baseline="0" noProof="0" dirty="0">
                <a:ln>
                  <a:noFill/>
                </a:ln>
                <a:solidFill>
                  <a:srgbClr val="FFFF00"/>
                </a:solidFill>
                <a:effectLst/>
                <a:uLnTx/>
                <a:uFillTx/>
                <a:latin typeface="Calibri" panose="020F0502020204030204" pitchFamily="34" charset="0"/>
                <a:ea typeface="+mn-ea"/>
                <a:cs typeface="Times New Roman" panose="02020603050405020304" pitchFamily="18" charset="0"/>
              </a:rPr>
              <a:t>.</a:t>
            </a:r>
            <a:r>
              <a:rPr kumimoji="0" lang="en-GB" sz="1400" b="1" i="0" u="none" strike="noStrike" kern="1200" cap="none" spc="0" normalizeH="0" baseline="0" noProof="0" dirty="0">
                <a:ln>
                  <a:noFill/>
                </a:ln>
                <a:solidFill>
                  <a:srgbClr val="FFC000"/>
                </a:solidFill>
                <a:effectLst/>
                <a:uLnTx/>
                <a:uFillTx/>
                <a:latin typeface="Calibri" panose="020F0502020204030204" pitchFamily="34" charset="0"/>
                <a:ea typeface="+mn-ea"/>
                <a:cs typeface="Times New Roman" panose="02020603050405020304" pitchFamily="18" charset="0"/>
              </a:rPr>
              <a:t>F.</a:t>
            </a:r>
            <a:r>
              <a:rPr kumimoji="0" lang="en-GB" sz="1400" b="1" i="0" u="none" strike="noStrike" kern="1200" cap="none" spc="0" normalizeH="0" baseline="0" noProof="0" dirty="0">
                <a:ln>
                  <a:noFill/>
                </a:ln>
                <a:solidFill>
                  <a:srgbClr val="00B050"/>
                </a:solidFill>
                <a:effectLst/>
                <a:uLnTx/>
                <a:uFillTx/>
                <a:latin typeface="Calibri" panose="020F0502020204030204" pitchFamily="34" charset="0"/>
                <a:ea typeface="+mn-ea"/>
                <a:cs typeface="Times New Roman" panose="02020603050405020304" pitchFamily="18" charset="0"/>
              </a:rPr>
              <a:t>E.</a:t>
            </a:r>
            <a:r>
              <a:rPr kumimoji="0" lang="en-GB" sz="1400" b="1" i="0" u="none" strike="noStrike" kern="1200" cap="none" spc="0" normalizeH="0" baseline="0" noProof="0" dirty="0">
                <a:ln>
                  <a:noFill/>
                </a:ln>
                <a:solidFill>
                  <a:srgbClr val="FF66FF"/>
                </a:solidFill>
                <a:effectLst/>
                <a:uLnTx/>
                <a:uFillTx/>
                <a:latin typeface="Calibri" panose="020F0502020204030204" pitchFamily="34" charset="0"/>
                <a:ea typeface="+mn-ea"/>
                <a:cs typeface="Times New Roman" panose="02020603050405020304" pitchFamily="18" charset="0"/>
              </a:rPr>
              <a:t>R</a:t>
            </a:r>
            <a:r>
              <a:rPr kumimoji="0" lang="en-GB" sz="1400" i="0" u="none" strike="noStrike" kern="1200" cap="none" spc="0" normalizeH="0" baseline="0" noProof="0" dirty="0">
                <a:ln>
                  <a:noFill/>
                </a:ln>
                <a:effectLst/>
                <a:uLnTx/>
                <a:uFillTx/>
                <a:latin typeface="Calibri" panose="020F0502020204030204" pitchFamily="34" charset="0"/>
                <a:ea typeface="+mn-ea"/>
                <a:cs typeface="Times New Roman" panose="02020603050405020304" pitchFamily="18" charset="0"/>
              </a:rPr>
              <a:t>.</a:t>
            </a:r>
            <a:endParaRPr kumimoji="0" lang="en-US" altLang="en-US" sz="1400" b="0" i="0" u="none" strike="noStrike" kern="1200" cap="none" spc="0" normalizeH="0" baseline="0" noProof="0" dirty="0">
              <a:ln>
                <a:noFill/>
              </a:ln>
              <a:solidFill>
                <a:prstClr val="black"/>
              </a:solidFill>
              <a:effectLst/>
              <a:uLnTx/>
              <a:uFillTx/>
              <a:ea typeface="+mn-ea"/>
              <a:cs typeface="+mn-cs"/>
            </a:endParaRPr>
          </a:p>
        </p:txBody>
      </p:sp>
      <p:sp>
        <p:nvSpPr>
          <p:cNvPr id="12" name="Rectangle 10">
            <a:extLst>
              <a:ext uri="{FF2B5EF4-FFF2-40B4-BE49-F238E27FC236}">
                <a16:creationId xmlns:a16="http://schemas.microsoft.com/office/drawing/2014/main" id="{7F2A9E01-4B41-4A9D-1535-62F645BDBEF0}"/>
              </a:ext>
            </a:extLst>
          </p:cNvPr>
          <p:cNvSpPr>
            <a:spLocks noChangeArrowheads="1"/>
          </p:cNvSpPr>
          <p:nvPr/>
        </p:nvSpPr>
        <p:spPr bwMode="auto">
          <a:xfrm>
            <a:off x="1889760" y="1625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descr="Group of people outline">
            <a:extLst>
              <a:ext uri="{FF2B5EF4-FFF2-40B4-BE49-F238E27FC236}">
                <a16:creationId xmlns:a16="http://schemas.microsoft.com/office/drawing/2014/main" id="{6E15D8C1-CD1E-522F-6602-CF559423893A}"/>
              </a:ext>
            </a:extLst>
          </p:cNvPr>
          <p:cNvSpPr/>
          <p:nvPr/>
        </p:nvSpPr>
        <p:spPr>
          <a:xfrm>
            <a:off x="10396847" y="3032511"/>
            <a:ext cx="1095682" cy="68068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style>
          <a:lnRef idx="2">
            <a:schemeClr val="lt1">
              <a:alpha val="0"/>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sp>
        <p:nvSpPr>
          <p:cNvPr id="19" name="Rectangle 18" descr="Group of people outline">
            <a:extLst>
              <a:ext uri="{FF2B5EF4-FFF2-40B4-BE49-F238E27FC236}">
                <a16:creationId xmlns:a16="http://schemas.microsoft.com/office/drawing/2014/main" id="{8CCA7768-7FB5-16D9-E5CC-E08C5A236707}"/>
              </a:ext>
            </a:extLst>
          </p:cNvPr>
          <p:cNvSpPr/>
          <p:nvPr/>
        </p:nvSpPr>
        <p:spPr>
          <a:xfrm>
            <a:off x="699470" y="3135086"/>
            <a:ext cx="850791" cy="732226"/>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style>
          <a:lnRef idx="2">
            <a:schemeClr val="lt1">
              <a:alpha val="0"/>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pic>
        <p:nvPicPr>
          <p:cNvPr id="2" name="Picture 1">
            <a:extLst>
              <a:ext uri="{FF2B5EF4-FFF2-40B4-BE49-F238E27FC236}">
                <a16:creationId xmlns:a16="http://schemas.microsoft.com/office/drawing/2014/main" id="{EE64BAA8-DAA1-CB4E-8F6F-370816738A4E}"/>
              </a:ext>
            </a:extLst>
          </p:cNvPr>
          <p:cNvPicPr>
            <a:picLocks noChangeAspect="1"/>
          </p:cNvPicPr>
          <p:nvPr/>
        </p:nvPicPr>
        <p:blipFill>
          <a:blip r:embed="rId3"/>
          <a:stretch>
            <a:fillRect/>
          </a:stretch>
        </p:blipFill>
        <p:spPr>
          <a:xfrm>
            <a:off x="2569029" y="1690688"/>
            <a:ext cx="7473994" cy="2981404"/>
          </a:xfrm>
          <a:prstGeom prst="rect">
            <a:avLst/>
          </a:prstGeom>
        </p:spPr>
      </p:pic>
      <p:sp>
        <p:nvSpPr>
          <p:cNvPr id="6" name="Title 5">
            <a:extLst>
              <a:ext uri="{FF2B5EF4-FFF2-40B4-BE49-F238E27FC236}">
                <a16:creationId xmlns:a16="http://schemas.microsoft.com/office/drawing/2014/main" id="{BC139241-E3B2-9E62-2ADA-F6FF36A578D3}"/>
              </a:ext>
            </a:extLst>
          </p:cNvPr>
          <p:cNvSpPr>
            <a:spLocks noGrp="1"/>
          </p:cNvSpPr>
          <p:nvPr>
            <p:ph type="title"/>
          </p:nvPr>
        </p:nvSpPr>
        <p:spPr/>
        <p:txBody>
          <a:bodyPr>
            <a:normAutofit fontScale="90000"/>
          </a:bodyPr>
          <a:lstStyle/>
          <a:p>
            <a:r>
              <a:rPr lang="en-GB" sz="4900" b="1" dirty="0">
                <a:solidFill>
                  <a:schemeClr val="accent1"/>
                </a:solidFill>
                <a:latin typeface="Aptos" panose="020B0004020202020204" pitchFamily="34" charset="0"/>
              </a:rPr>
              <a:t>Shared vision and values to </a:t>
            </a:r>
            <a:br>
              <a:rPr lang="en-GB" sz="4900" b="1" dirty="0">
                <a:solidFill>
                  <a:schemeClr val="accent1"/>
                </a:solidFill>
                <a:latin typeface="Aptos" panose="020B0004020202020204" pitchFamily="34" charset="0"/>
              </a:rPr>
            </a:br>
            <a:r>
              <a:rPr lang="en-GB" sz="4900" b="1" dirty="0">
                <a:solidFill>
                  <a:schemeClr val="accent1"/>
                </a:solidFill>
                <a:latin typeface="Aptos" panose="020B0004020202020204" pitchFamily="34" charset="0"/>
              </a:rPr>
              <a:t>improve partnership working</a:t>
            </a:r>
            <a:endParaRPr lang="en-GB" dirty="0"/>
          </a:p>
        </p:txBody>
      </p:sp>
      <p:pic>
        <p:nvPicPr>
          <p:cNvPr id="8" name="Picture 7">
            <a:extLst>
              <a:ext uri="{FF2B5EF4-FFF2-40B4-BE49-F238E27FC236}">
                <a16:creationId xmlns:a16="http://schemas.microsoft.com/office/drawing/2014/main" id="{0C08DA16-EBC0-ABB2-2FE9-51AF1BFD2182}"/>
              </a:ext>
            </a:extLst>
          </p:cNvPr>
          <p:cNvPicPr>
            <a:picLocks noChangeAspect="1"/>
          </p:cNvPicPr>
          <p:nvPr/>
        </p:nvPicPr>
        <p:blipFill>
          <a:blip r:embed="rId4"/>
          <a:stretch>
            <a:fillRect/>
          </a:stretch>
        </p:blipFill>
        <p:spPr>
          <a:xfrm>
            <a:off x="9895114" y="471435"/>
            <a:ext cx="1230259" cy="1219253"/>
          </a:xfrm>
          <a:prstGeom prst="rect">
            <a:avLst/>
          </a:prstGeom>
        </p:spPr>
      </p:pic>
      <p:sp>
        <p:nvSpPr>
          <p:cNvPr id="5" name="Slide Number Placeholder 4">
            <a:extLst>
              <a:ext uri="{FF2B5EF4-FFF2-40B4-BE49-F238E27FC236}">
                <a16:creationId xmlns:a16="http://schemas.microsoft.com/office/drawing/2014/main" id="{3DAAA805-9F00-B099-ECFF-A36DA55AA1FC}"/>
              </a:ext>
            </a:extLst>
          </p:cNvPr>
          <p:cNvSpPr>
            <a:spLocks noGrp="1"/>
          </p:cNvSpPr>
          <p:nvPr>
            <p:ph type="sldNum" sz="quarter" idx="12"/>
          </p:nvPr>
        </p:nvSpPr>
        <p:spPr/>
        <p:txBody>
          <a:bodyPr/>
          <a:lstStyle/>
          <a:p>
            <a:fld id="{6042F2E4-C018-4D6B-917E-3AF7AC43D987}" type="slidenum">
              <a:rPr lang="en-GB" smtClean="0"/>
              <a:t>8</a:t>
            </a:fld>
            <a:endParaRPr lang="en-GB"/>
          </a:p>
        </p:txBody>
      </p:sp>
    </p:spTree>
    <p:extLst>
      <p:ext uri="{BB962C8B-B14F-4D97-AF65-F5344CB8AC3E}">
        <p14:creationId xmlns:p14="http://schemas.microsoft.com/office/powerpoint/2010/main" val="3161275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964E0-10F4-714C-2EE0-AAA24C2DD16E}"/>
              </a:ext>
            </a:extLst>
          </p:cNvPr>
          <p:cNvSpPr>
            <a:spLocks noGrp="1"/>
          </p:cNvSpPr>
          <p:nvPr>
            <p:ph type="title"/>
          </p:nvPr>
        </p:nvSpPr>
        <p:spPr>
          <a:xfrm>
            <a:off x="571992" y="251632"/>
            <a:ext cx="11007199" cy="1554480"/>
          </a:xfrm>
        </p:spPr>
        <p:txBody>
          <a:bodyPr anchor="ctr">
            <a:noAutofit/>
          </a:bodyPr>
          <a:lstStyle/>
          <a:p>
            <a:r>
              <a:rPr lang="en-GB" b="1" dirty="0">
                <a:solidFill>
                  <a:schemeClr val="accent1"/>
                </a:solidFill>
                <a:latin typeface="Aptos" panose="020B0004020202020204" pitchFamily="34" charset="0"/>
                <a:cs typeface="Arial"/>
              </a:rPr>
              <a:t>Key values</a:t>
            </a:r>
          </a:p>
        </p:txBody>
      </p:sp>
      <p:graphicFrame>
        <p:nvGraphicFramePr>
          <p:cNvPr id="4" name="Content Placeholder 3">
            <a:extLst>
              <a:ext uri="{FF2B5EF4-FFF2-40B4-BE49-F238E27FC236}">
                <a16:creationId xmlns:a16="http://schemas.microsoft.com/office/drawing/2014/main" id="{732CE74F-5DF5-789D-5F2A-E42003D00A85}"/>
              </a:ext>
            </a:extLst>
          </p:cNvPr>
          <p:cNvGraphicFramePr>
            <a:graphicFrameLocks noGrp="1"/>
          </p:cNvGraphicFramePr>
          <p:nvPr>
            <p:ph idx="1"/>
            <p:extLst>
              <p:ext uri="{D42A27DB-BD31-4B8C-83A1-F6EECF244321}">
                <p14:modId xmlns:p14="http://schemas.microsoft.com/office/powerpoint/2010/main" val="3013811407"/>
              </p:ext>
            </p:extLst>
          </p:nvPr>
        </p:nvGraphicFramePr>
        <p:xfrm>
          <a:off x="947911" y="2331721"/>
          <a:ext cx="10065529" cy="311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168B4C61-1FBB-FC4A-F442-3410E0D34E91}"/>
              </a:ext>
            </a:extLst>
          </p:cNvPr>
          <p:cNvPicPr>
            <a:picLocks noChangeAspect="1"/>
          </p:cNvPicPr>
          <p:nvPr/>
        </p:nvPicPr>
        <p:blipFill>
          <a:blip r:embed="rId8"/>
          <a:stretch>
            <a:fillRect/>
          </a:stretch>
        </p:blipFill>
        <p:spPr>
          <a:xfrm>
            <a:off x="10193598" y="515792"/>
            <a:ext cx="1310754" cy="1201016"/>
          </a:xfrm>
          <a:prstGeom prst="rect">
            <a:avLst/>
          </a:prstGeom>
        </p:spPr>
      </p:pic>
      <p:grpSp>
        <p:nvGrpSpPr>
          <p:cNvPr id="5" name="Group 4">
            <a:extLst>
              <a:ext uri="{FF2B5EF4-FFF2-40B4-BE49-F238E27FC236}">
                <a16:creationId xmlns:a16="http://schemas.microsoft.com/office/drawing/2014/main" id="{A0321A08-6511-09DD-A8C1-582873B37DB4}"/>
              </a:ext>
            </a:extLst>
          </p:cNvPr>
          <p:cNvGrpSpPr/>
          <p:nvPr/>
        </p:nvGrpSpPr>
        <p:grpSpPr>
          <a:xfrm>
            <a:off x="669089" y="1779124"/>
            <a:ext cx="9524509" cy="403688"/>
            <a:chOff x="6331" y="1872973"/>
            <a:chExt cx="1624218" cy="1537256"/>
          </a:xfrm>
        </p:grpSpPr>
        <p:sp>
          <p:nvSpPr>
            <p:cNvPr id="6" name="Rectangle 5">
              <a:extLst>
                <a:ext uri="{FF2B5EF4-FFF2-40B4-BE49-F238E27FC236}">
                  <a16:creationId xmlns:a16="http://schemas.microsoft.com/office/drawing/2014/main" id="{21B1B53D-9DE3-365A-933B-650C881ED386}"/>
                </a:ext>
              </a:extLst>
            </p:cNvPr>
            <p:cNvSpPr/>
            <p:nvPr/>
          </p:nvSpPr>
          <p:spPr>
            <a:xfrm>
              <a:off x="6331" y="1872973"/>
              <a:ext cx="1624218" cy="153725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7" name="TextBox 6">
              <a:extLst>
                <a:ext uri="{FF2B5EF4-FFF2-40B4-BE49-F238E27FC236}">
                  <a16:creationId xmlns:a16="http://schemas.microsoft.com/office/drawing/2014/main" id="{F3D5D6B0-D6FA-1095-AE98-35FF7829881C}"/>
                </a:ext>
              </a:extLst>
            </p:cNvPr>
            <p:cNvSpPr txBox="1"/>
            <p:nvPr/>
          </p:nvSpPr>
          <p:spPr>
            <a:xfrm>
              <a:off x="6331" y="1872973"/>
              <a:ext cx="1624218" cy="1537256"/>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defTabSz="711200">
                <a:lnSpc>
                  <a:spcPct val="100000"/>
                </a:lnSpc>
                <a:spcBef>
                  <a:spcPct val="0"/>
                </a:spcBef>
                <a:spcAft>
                  <a:spcPct val="35000"/>
                </a:spcAft>
                <a:buNone/>
              </a:pPr>
              <a:r>
                <a:rPr lang="en-GB" sz="1600" kern="1200" dirty="0"/>
                <a:t>All the work within the Partnership will continue to uphold the following core values:</a:t>
              </a:r>
            </a:p>
          </p:txBody>
        </p:sp>
      </p:grpSp>
      <p:sp>
        <p:nvSpPr>
          <p:cNvPr id="9" name="Slide Number Placeholder 8">
            <a:extLst>
              <a:ext uri="{FF2B5EF4-FFF2-40B4-BE49-F238E27FC236}">
                <a16:creationId xmlns:a16="http://schemas.microsoft.com/office/drawing/2014/main" id="{DEB9BE4D-DA34-4BDA-56E5-1E49820C4645}"/>
              </a:ext>
            </a:extLst>
          </p:cNvPr>
          <p:cNvSpPr>
            <a:spLocks noGrp="1"/>
          </p:cNvSpPr>
          <p:nvPr>
            <p:ph type="sldNum" sz="quarter" idx="12"/>
          </p:nvPr>
        </p:nvSpPr>
        <p:spPr/>
        <p:txBody>
          <a:bodyPr/>
          <a:lstStyle/>
          <a:p>
            <a:fld id="{6042F2E4-C018-4D6B-917E-3AF7AC43D987}" type="slidenum">
              <a:rPr lang="en-GB" smtClean="0"/>
              <a:t>9</a:t>
            </a:fld>
            <a:endParaRPr lang="en-GB"/>
          </a:p>
        </p:txBody>
      </p:sp>
    </p:spTree>
    <p:extLst>
      <p:ext uri="{BB962C8B-B14F-4D97-AF65-F5344CB8AC3E}">
        <p14:creationId xmlns:p14="http://schemas.microsoft.com/office/powerpoint/2010/main" val="243359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927EA-0970-E935-F13A-BAD5679E98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D52404-723B-4BCC-C18E-A1013554A31D}"/>
              </a:ext>
            </a:extLst>
          </p:cNvPr>
          <p:cNvSpPr>
            <a:spLocks noGrp="1"/>
          </p:cNvSpPr>
          <p:nvPr>
            <p:ph type="title"/>
          </p:nvPr>
        </p:nvSpPr>
        <p:spPr/>
        <p:txBody>
          <a:bodyPr>
            <a:normAutofit/>
          </a:bodyPr>
          <a:lstStyle/>
          <a:p>
            <a:r>
              <a:rPr lang="en-GB" b="1" dirty="0">
                <a:solidFill>
                  <a:schemeClr val="accent1"/>
                </a:solidFill>
                <a:latin typeface="Aptos" panose="020B0004020202020204" pitchFamily="34" charset="0"/>
              </a:rPr>
              <a:t>Ofsted Inspection of Local </a:t>
            </a:r>
            <a:br>
              <a:rPr lang="en-GB" b="1" dirty="0">
                <a:solidFill>
                  <a:schemeClr val="accent1"/>
                </a:solidFill>
                <a:latin typeface="Aptos" panose="020B0004020202020204" pitchFamily="34" charset="0"/>
              </a:rPr>
            </a:br>
            <a:r>
              <a:rPr lang="en-GB" b="1" dirty="0">
                <a:solidFill>
                  <a:schemeClr val="accent1"/>
                </a:solidFill>
                <a:latin typeface="Aptos" panose="020B0004020202020204" pitchFamily="34" charset="0"/>
              </a:rPr>
              <a:t>Authority Children’s Services</a:t>
            </a:r>
          </a:p>
        </p:txBody>
      </p:sp>
      <p:sp>
        <p:nvSpPr>
          <p:cNvPr id="6" name="Text Placeholder 5">
            <a:extLst>
              <a:ext uri="{FF2B5EF4-FFF2-40B4-BE49-F238E27FC236}">
                <a16:creationId xmlns:a16="http://schemas.microsoft.com/office/drawing/2014/main" id="{D23FF89D-ACEC-3AA9-0782-3963DC416CD9}"/>
              </a:ext>
            </a:extLst>
          </p:cNvPr>
          <p:cNvSpPr>
            <a:spLocks noGrp="1"/>
          </p:cNvSpPr>
          <p:nvPr>
            <p:ph sz="half" idx="1"/>
          </p:nvPr>
        </p:nvSpPr>
        <p:spPr/>
        <p:txBody>
          <a:bodyPr>
            <a:normAutofit fontScale="62500" lnSpcReduction="20000"/>
          </a:bodyPr>
          <a:lstStyle/>
          <a:p>
            <a:pPr marL="0" indent="0">
              <a:lnSpc>
                <a:spcPct val="110000"/>
              </a:lnSpc>
              <a:buNone/>
            </a:pPr>
            <a:r>
              <a:rPr lang="en-GB" sz="2200" dirty="0">
                <a:latin typeface="Aptos" panose="020B0004020202020204" pitchFamily="34" charset="0"/>
              </a:rPr>
              <a:t>We have continued to deliver our improvement plan to address the findings from the </a:t>
            </a:r>
            <a:r>
              <a:rPr lang="en-GB" sz="2200" dirty="0">
                <a:latin typeface="Aptos" panose="020B0004020202020204" pitchFamily="34" charset="0"/>
                <a:hlinkClick r:id="rId2">
                  <a:extLst>
                    <a:ext uri="{A12FA001-AC4F-418D-AE19-62706E023703}">
                      <ahyp:hlinkClr xmlns:ahyp="http://schemas.microsoft.com/office/drawing/2018/hyperlinkcolor" val="tx"/>
                    </a:ext>
                  </a:extLst>
                </a:hlinkClick>
              </a:rPr>
              <a:t>Ofsted inspection of children’s services in March 2024.</a:t>
            </a:r>
            <a:r>
              <a:rPr lang="en-GB" sz="2200" dirty="0">
                <a:latin typeface="Aptos" panose="020B0004020202020204" pitchFamily="34" charset="0"/>
              </a:rPr>
              <a:t> Significant progress continues to be made with 63% actions complete and a further 22% complete and being embedded.</a:t>
            </a:r>
          </a:p>
          <a:p>
            <a:pPr marL="0" indent="0">
              <a:lnSpc>
                <a:spcPct val="110000"/>
              </a:lnSpc>
              <a:buNone/>
            </a:pPr>
            <a:r>
              <a:rPr lang="en-GB" sz="2200" dirty="0">
                <a:latin typeface="Aptos" panose="020B0004020202020204" pitchFamily="34" charset="0"/>
              </a:rPr>
              <a:t>Since April 2025, we have had two Ofsted monitoring visits, along with support from our sector led improvement partner. This external review of our services has confirmed that we are continuing to make progress, with improvements in specific areas of practice, and that staff at all levels are committed to making improvements.</a:t>
            </a:r>
          </a:p>
          <a:p>
            <a:pPr marL="0" indent="0">
              <a:lnSpc>
                <a:spcPct val="110000"/>
              </a:lnSpc>
              <a:buNone/>
            </a:pPr>
            <a:r>
              <a:rPr lang="en-GB" sz="2200" dirty="0">
                <a:latin typeface="Aptos" panose="020B0004020202020204" pitchFamily="34" charset="0"/>
              </a:rPr>
              <a:t>Although services have improved, we know we still have more work to do to achieve consistently good quality services for all children and young people, and this continues to be our priority.</a:t>
            </a:r>
          </a:p>
          <a:p>
            <a:pPr marL="0" indent="0">
              <a:lnSpc>
                <a:spcPct val="110000"/>
              </a:lnSpc>
              <a:buNone/>
            </a:pPr>
            <a:r>
              <a:rPr lang="en-GB" sz="2200" dirty="0">
                <a:latin typeface="Aptos" panose="020B0004020202020204" pitchFamily="34" charset="0"/>
              </a:rPr>
              <a:t>We are developing a new improvement plan for 2026 to continue to build on our progress to date aligned to the Families First Programme.</a:t>
            </a:r>
          </a:p>
          <a:p>
            <a:pPr marL="0" indent="0">
              <a:lnSpc>
                <a:spcPct val="110000"/>
              </a:lnSpc>
              <a:buNone/>
            </a:pPr>
            <a:r>
              <a:rPr lang="en-GB" sz="2400" dirty="0"/>
              <a:t>The table demonstrates the impact we have achieved against the recommendations from the inspection.</a:t>
            </a:r>
          </a:p>
          <a:p>
            <a:pPr marL="0" indent="0">
              <a:lnSpc>
                <a:spcPct val="110000"/>
              </a:lnSpc>
              <a:buNone/>
            </a:pPr>
            <a:endParaRPr lang="en-GB" sz="2200" dirty="0">
              <a:latin typeface="Aptos" panose="020B0004020202020204" pitchFamily="34" charset="0"/>
            </a:endParaRPr>
          </a:p>
          <a:p>
            <a:endParaRPr lang="en-GB" dirty="0"/>
          </a:p>
        </p:txBody>
      </p:sp>
      <p:pic>
        <p:nvPicPr>
          <p:cNvPr id="11" name="Content Placeholder 10">
            <a:extLst>
              <a:ext uri="{FF2B5EF4-FFF2-40B4-BE49-F238E27FC236}">
                <a16:creationId xmlns:a16="http://schemas.microsoft.com/office/drawing/2014/main" id="{63E59B06-66B1-475D-2F66-0177140C7F5E}"/>
              </a:ext>
            </a:extLst>
          </p:cNvPr>
          <p:cNvPicPr>
            <a:picLocks noGrp="1" noChangeAspect="1"/>
          </p:cNvPicPr>
          <p:nvPr>
            <p:ph sz="half" idx="2"/>
          </p:nvPr>
        </p:nvPicPr>
        <p:blipFill>
          <a:blip r:embed="rId3"/>
          <a:stretch>
            <a:fillRect/>
          </a:stretch>
        </p:blipFill>
        <p:spPr>
          <a:xfrm>
            <a:off x="6172200" y="2363613"/>
            <a:ext cx="5181600" cy="3275361"/>
          </a:xfrm>
          <a:prstGeom prst="rect">
            <a:avLst/>
          </a:prstGeom>
        </p:spPr>
      </p:pic>
      <p:sp>
        <p:nvSpPr>
          <p:cNvPr id="2" name="Text Placeholder 5">
            <a:extLst>
              <a:ext uri="{FF2B5EF4-FFF2-40B4-BE49-F238E27FC236}">
                <a16:creationId xmlns:a16="http://schemas.microsoft.com/office/drawing/2014/main" id="{AB83D0D3-40CF-3F03-C6A8-592FEA613DB0}"/>
              </a:ext>
            </a:extLst>
          </p:cNvPr>
          <p:cNvSpPr txBox="1">
            <a:spLocks/>
          </p:cNvSpPr>
          <p:nvPr/>
        </p:nvSpPr>
        <p:spPr>
          <a:xfrm>
            <a:off x="5899638" y="1143000"/>
            <a:ext cx="5222631" cy="46297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2526A9"/>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6E2585"/>
              </a:buClr>
              <a:buFont typeface="Arial" panose="020B0604020202020204" pitchFamily="34" charset="0"/>
              <a:buChar char="•"/>
              <a:defRPr sz="2800" kern="1200">
                <a:solidFill>
                  <a:srgbClr val="2526A9"/>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0075B0"/>
              </a:buClr>
              <a:buFont typeface="Arial" panose="020B0604020202020204" pitchFamily="34" charset="0"/>
              <a:buChar char="•"/>
              <a:defRPr sz="2600" kern="1200">
                <a:solidFill>
                  <a:srgbClr val="2526A9"/>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AA272F"/>
              </a:buClr>
              <a:buFont typeface="Arial" panose="020B0604020202020204" pitchFamily="34" charset="0"/>
              <a:buChar char="•"/>
              <a:defRPr sz="2400" kern="1200">
                <a:solidFill>
                  <a:srgbClr val="2526A9"/>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92D400"/>
              </a:buClr>
              <a:buFont typeface="Arial" panose="020B0604020202020204" pitchFamily="34" charset="0"/>
              <a:buChar char="•"/>
              <a:defRPr sz="2200" kern="1200">
                <a:solidFill>
                  <a:srgbClr val="2526A9"/>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a:p>
            <a:endParaRPr lang="en-GB" dirty="0"/>
          </a:p>
        </p:txBody>
      </p:sp>
      <p:pic>
        <p:nvPicPr>
          <p:cNvPr id="12" name="Picture 11">
            <a:extLst>
              <a:ext uri="{FF2B5EF4-FFF2-40B4-BE49-F238E27FC236}">
                <a16:creationId xmlns:a16="http://schemas.microsoft.com/office/drawing/2014/main" id="{8D5B1B49-E95C-31F2-C088-EB90905A85A3}"/>
              </a:ext>
            </a:extLst>
          </p:cNvPr>
          <p:cNvPicPr>
            <a:picLocks noChangeAspect="1"/>
          </p:cNvPicPr>
          <p:nvPr/>
        </p:nvPicPr>
        <p:blipFill>
          <a:blip r:embed="rId4"/>
          <a:stretch>
            <a:fillRect/>
          </a:stretch>
        </p:blipFill>
        <p:spPr>
          <a:xfrm>
            <a:off x="9895114" y="471435"/>
            <a:ext cx="1230259" cy="1219253"/>
          </a:xfrm>
          <a:prstGeom prst="rect">
            <a:avLst/>
          </a:prstGeom>
        </p:spPr>
      </p:pic>
      <p:sp>
        <p:nvSpPr>
          <p:cNvPr id="7" name="Slide Number Placeholder 6">
            <a:extLst>
              <a:ext uri="{FF2B5EF4-FFF2-40B4-BE49-F238E27FC236}">
                <a16:creationId xmlns:a16="http://schemas.microsoft.com/office/drawing/2014/main" id="{195E2D9C-A87B-431D-93DA-3E704D608352}"/>
              </a:ext>
            </a:extLst>
          </p:cNvPr>
          <p:cNvSpPr>
            <a:spLocks noGrp="1"/>
          </p:cNvSpPr>
          <p:nvPr>
            <p:ph type="sldNum" sz="quarter" idx="12"/>
          </p:nvPr>
        </p:nvSpPr>
        <p:spPr/>
        <p:txBody>
          <a:bodyPr/>
          <a:lstStyle/>
          <a:p>
            <a:fld id="{6042F2E4-C018-4D6B-917E-3AF7AC43D987}" type="slidenum">
              <a:rPr lang="en-GB" smtClean="0"/>
              <a:t>10</a:t>
            </a:fld>
            <a:endParaRPr lang="en-GB"/>
          </a:p>
        </p:txBody>
      </p:sp>
    </p:spTree>
    <p:extLst>
      <p:ext uri="{BB962C8B-B14F-4D97-AF65-F5344CB8AC3E}">
        <p14:creationId xmlns:p14="http://schemas.microsoft.com/office/powerpoint/2010/main" val="349177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84755-39CA-F079-3868-D78FE98AD0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D8EA0-AC22-CB7D-F678-38CF1D35E308}"/>
              </a:ext>
            </a:extLst>
          </p:cNvPr>
          <p:cNvSpPr>
            <a:spLocks noGrp="1"/>
          </p:cNvSpPr>
          <p:nvPr>
            <p:ph type="title"/>
          </p:nvPr>
        </p:nvSpPr>
        <p:spPr/>
        <p:txBody>
          <a:bodyPr/>
          <a:lstStyle/>
          <a:p>
            <a:r>
              <a:rPr lang="en-GB" b="1" dirty="0">
                <a:solidFill>
                  <a:schemeClr val="accent1"/>
                </a:solidFill>
                <a:latin typeface="Aptos" panose="020B0004020202020204" pitchFamily="34" charset="0"/>
              </a:rPr>
              <a:t>Governance</a:t>
            </a:r>
          </a:p>
        </p:txBody>
      </p:sp>
      <p:sp>
        <p:nvSpPr>
          <p:cNvPr id="3" name="Content Placeholder 2">
            <a:extLst>
              <a:ext uri="{FF2B5EF4-FFF2-40B4-BE49-F238E27FC236}">
                <a16:creationId xmlns:a16="http://schemas.microsoft.com/office/drawing/2014/main" id="{89DF6291-2A3C-3693-F355-7BF028EA8143}"/>
              </a:ext>
            </a:extLst>
          </p:cNvPr>
          <p:cNvSpPr>
            <a:spLocks noGrp="1"/>
          </p:cNvSpPr>
          <p:nvPr>
            <p:ph sz="half" idx="1"/>
          </p:nvPr>
        </p:nvSpPr>
        <p:spPr/>
        <p:txBody>
          <a:bodyPr>
            <a:noAutofit/>
          </a:bodyPr>
          <a:lstStyle/>
          <a:p>
            <a:pPr marL="0" indent="0">
              <a:buNone/>
            </a:pPr>
            <a:r>
              <a:rPr lang="en-GB" sz="1400" dirty="0">
                <a:latin typeface="Aptos" panose="020B0004020202020204" pitchFamily="34" charset="0"/>
              </a:rPr>
              <a:t>Across the leadership functions of the Strategic Safeguarding Alliance Meeting and Delegated Safeguarding Partners Meeting, chairing arrangements are on rotation between partners annually.</a:t>
            </a:r>
          </a:p>
          <a:p>
            <a:pPr marL="0" indent="0">
              <a:buNone/>
            </a:pPr>
            <a:r>
              <a:rPr lang="en-GB" sz="1400" dirty="0">
                <a:latin typeface="Aptos" panose="020B0004020202020204" pitchFamily="34" charset="0"/>
              </a:rPr>
              <a:t>Relevant agencies are well represented across the partnership subgroups and meetings, with Chairs represented across Health, Police, Local Authority and Education. Drawing on local expertise and understanding to deliver the ambitions of the arrangements.</a:t>
            </a:r>
          </a:p>
          <a:p>
            <a:pPr marL="0" indent="0">
              <a:buNone/>
            </a:pPr>
            <a:r>
              <a:rPr lang="en-GB" sz="1400" dirty="0">
                <a:latin typeface="Aptos" panose="020B0004020202020204" pitchFamily="34" charset="0"/>
              </a:rPr>
              <a:t>Meeting Terms of Reference are regularly reviewed to ensure that there is sufficient multiagency representation.</a:t>
            </a:r>
          </a:p>
        </p:txBody>
      </p:sp>
      <p:pic>
        <p:nvPicPr>
          <p:cNvPr id="4" name="Picture 3">
            <a:extLst>
              <a:ext uri="{FF2B5EF4-FFF2-40B4-BE49-F238E27FC236}">
                <a16:creationId xmlns:a16="http://schemas.microsoft.com/office/drawing/2014/main" id="{F1CC4414-5019-9C5F-C0B9-6E8840F623C2}"/>
              </a:ext>
            </a:extLst>
          </p:cNvPr>
          <p:cNvPicPr>
            <a:picLocks noChangeAspect="1"/>
          </p:cNvPicPr>
          <p:nvPr/>
        </p:nvPicPr>
        <p:blipFill>
          <a:blip r:embed="rId2"/>
          <a:stretch>
            <a:fillRect/>
          </a:stretch>
        </p:blipFill>
        <p:spPr>
          <a:xfrm>
            <a:off x="10312861" y="435427"/>
            <a:ext cx="1036410" cy="1018120"/>
          </a:xfrm>
          <a:prstGeom prst="rect">
            <a:avLst/>
          </a:prstGeom>
        </p:spPr>
      </p:pic>
      <p:pic>
        <p:nvPicPr>
          <p:cNvPr id="8" name="Content Placeholder 7">
            <a:extLst>
              <a:ext uri="{FF2B5EF4-FFF2-40B4-BE49-F238E27FC236}">
                <a16:creationId xmlns:a16="http://schemas.microsoft.com/office/drawing/2014/main" id="{36167D65-2081-77C0-5EC6-A7964E344328}"/>
              </a:ext>
            </a:extLst>
          </p:cNvPr>
          <p:cNvPicPr>
            <a:picLocks noGrp="1" noChangeAspect="1"/>
          </p:cNvPicPr>
          <p:nvPr>
            <p:ph sz="half" idx="2"/>
          </p:nvPr>
        </p:nvPicPr>
        <p:blipFill>
          <a:blip r:embed="rId3"/>
          <a:stretch>
            <a:fillRect/>
          </a:stretch>
        </p:blipFill>
        <p:spPr>
          <a:xfrm>
            <a:off x="6172200" y="2986185"/>
            <a:ext cx="5181600" cy="2030217"/>
          </a:xfrm>
          <a:prstGeom prst="rect">
            <a:avLst/>
          </a:prstGeom>
        </p:spPr>
      </p:pic>
      <p:sp>
        <p:nvSpPr>
          <p:cNvPr id="7" name="Slide Number Placeholder 6">
            <a:extLst>
              <a:ext uri="{FF2B5EF4-FFF2-40B4-BE49-F238E27FC236}">
                <a16:creationId xmlns:a16="http://schemas.microsoft.com/office/drawing/2014/main" id="{B87101AD-924B-61B1-032C-8BD10AB5317D}"/>
              </a:ext>
            </a:extLst>
          </p:cNvPr>
          <p:cNvSpPr>
            <a:spLocks noGrp="1"/>
          </p:cNvSpPr>
          <p:nvPr>
            <p:ph type="sldNum" sz="quarter" idx="12"/>
          </p:nvPr>
        </p:nvSpPr>
        <p:spPr/>
        <p:txBody>
          <a:bodyPr/>
          <a:lstStyle/>
          <a:p>
            <a:fld id="{6042F2E4-C018-4D6B-917E-3AF7AC43D987}" type="slidenum">
              <a:rPr lang="en-GB" smtClean="0"/>
              <a:t>11</a:t>
            </a:fld>
            <a:endParaRPr lang="en-GB"/>
          </a:p>
        </p:txBody>
      </p:sp>
    </p:spTree>
    <p:extLst>
      <p:ext uri="{BB962C8B-B14F-4D97-AF65-F5344CB8AC3E}">
        <p14:creationId xmlns:p14="http://schemas.microsoft.com/office/powerpoint/2010/main" val="346927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2949-5E03-BF7E-1AFA-5ECA923524A2}"/>
              </a:ext>
            </a:extLst>
          </p:cNvPr>
          <p:cNvSpPr>
            <a:spLocks noGrp="1"/>
          </p:cNvSpPr>
          <p:nvPr>
            <p:ph type="title"/>
          </p:nvPr>
        </p:nvSpPr>
        <p:spPr/>
        <p:txBody>
          <a:bodyPr/>
          <a:lstStyle/>
          <a:p>
            <a:r>
              <a:rPr lang="en-GB" b="1" dirty="0">
                <a:solidFill>
                  <a:schemeClr val="accent1"/>
                </a:solidFill>
                <a:latin typeface="Aptos" panose="020B0004020202020204" pitchFamily="34" charset="0"/>
              </a:rPr>
              <a:t>Cheshire East Area Profile</a:t>
            </a:r>
          </a:p>
        </p:txBody>
      </p:sp>
      <p:sp>
        <p:nvSpPr>
          <p:cNvPr id="3" name="Content Placeholder 2">
            <a:extLst>
              <a:ext uri="{FF2B5EF4-FFF2-40B4-BE49-F238E27FC236}">
                <a16:creationId xmlns:a16="http://schemas.microsoft.com/office/drawing/2014/main" id="{2C042752-C678-E35D-90C7-82498B648711}"/>
              </a:ext>
            </a:extLst>
          </p:cNvPr>
          <p:cNvSpPr>
            <a:spLocks noGrp="1"/>
          </p:cNvSpPr>
          <p:nvPr>
            <p:ph sz="half" idx="1"/>
          </p:nvPr>
        </p:nvSpPr>
        <p:spPr/>
        <p:txBody>
          <a:bodyPr>
            <a:normAutofit fontScale="40000" lnSpcReduction="20000"/>
          </a:bodyPr>
          <a:lstStyle/>
          <a:p>
            <a:pPr marL="0" indent="0">
              <a:lnSpc>
                <a:spcPct val="120000"/>
              </a:lnSpc>
              <a:buNone/>
            </a:pPr>
            <a:r>
              <a:rPr lang="en-GB" sz="3700" dirty="0">
                <a:latin typeface="Aptos" panose="020B0004020202020204" pitchFamily="34" charset="0"/>
              </a:rPr>
              <a:t>The Cheshire East Safeguarding Children’s Partnership uses intelligence from the Joint Strategic Needs Assessment (JSNA), ward profiles, performance information, quality assurance activity, safeguarding reviews and the voices of children, young people and families to understand local need and inform strategic decision-making. </a:t>
            </a:r>
          </a:p>
          <a:p>
            <a:pPr marL="0" indent="0">
              <a:lnSpc>
                <a:spcPct val="120000"/>
              </a:lnSpc>
              <a:buNone/>
            </a:pPr>
            <a:r>
              <a:rPr lang="en-GB" sz="3700" dirty="0">
                <a:latin typeface="Aptos" panose="020B0004020202020204" pitchFamily="34" charset="0"/>
              </a:rPr>
              <a:t>Cheshire East is the third largest local authority in the North West, with a population of approximately 421,300 residents, including around 83,000 children and young people aged 0–17. </a:t>
            </a:r>
          </a:p>
          <a:p>
            <a:pPr marL="0" indent="0">
              <a:lnSpc>
                <a:spcPct val="120000"/>
              </a:lnSpc>
              <a:buNone/>
            </a:pPr>
            <a:r>
              <a:rPr lang="en-GB" sz="3700" dirty="0">
                <a:latin typeface="Aptos" panose="020B0004020202020204" pitchFamily="34" charset="0"/>
              </a:rPr>
              <a:t>Whilst Cheshire East benefits from generally positive health, education and employment outcomes, the JSNA highlights significant variation between communities, with child poverty, financial hardship, deprivation and rural isolation continuing to impact on the experiences and outcomes of some children and families.</a:t>
            </a:r>
          </a:p>
        </p:txBody>
      </p:sp>
      <p:sp>
        <p:nvSpPr>
          <p:cNvPr id="5" name="Content Placeholder 4">
            <a:extLst>
              <a:ext uri="{FF2B5EF4-FFF2-40B4-BE49-F238E27FC236}">
                <a16:creationId xmlns:a16="http://schemas.microsoft.com/office/drawing/2014/main" id="{E588BDB6-EB68-1BC9-B045-AEDBF9129EF0}"/>
              </a:ext>
            </a:extLst>
          </p:cNvPr>
          <p:cNvSpPr>
            <a:spLocks noGrp="1"/>
          </p:cNvSpPr>
          <p:nvPr>
            <p:ph sz="half" idx="2"/>
          </p:nvPr>
        </p:nvSpPr>
        <p:spPr/>
        <p:txBody>
          <a:bodyPr>
            <a:normAutofit fontScale="40000" lnSpcReduction="20000"/>
          </a:bodyPr>
          <a:lstStyle/>
          <a:p>
            <a:pPr marL="0" indent="0">
              <a:lnSpc>
                <a:spcPct val="120000"/>
              </a:lnSpc>
              <a:buNone/>
            </a:pPr>
            <a:r>
              <a:rPr lang="en-GB" sz="3500" dirty="0">
                <a:latin typeface="Aptos" panose="020B0004020202020204" pitchFamily="34" charset="0"/>
              </a:rPr>
              <a:t>Partnership analysis demonstrates that safeguarding need is not evenly distributed across the borough and that vulnerability is often influenced by a combination of social, economic and environmental factors. </a:t>
            </a:r>
          </a:p>
          <a:p>
            <a:pPr marL="0" indent="0">
              <a:lnSpc>
                <a:spcPct val="120000"/>
              </a:lnSpc>
              <a:buNone/>
            </a:pPr>
            <a:r>
              <a:rPr lang="en-GB" sz="3500" dirty="0">
                <a:latin typeface="Aptos" panose="020B0004020202020204" pitchFamily="34" charset="0"/>
              </a:rPr>
              <a:t>These themes are reflected in local performance information, learning from audits and reviews, practitioner intelligence and the experiences shared by children and families. In response, the Partnership has focused its improvement activity, quality assurance programme and workforce development on strengthening the early identification of neglect, improving responses to harms outside the home, and increasing awareness and professional confidence in responding to child sexual abuse. Through this approach, the Partnership seeks to ensure that local safeguarding arrangements remain responsive to emerging need and continue to improve outcomes for children, young people and families across Cheshire East.</a:t>
            </a:r>
          </a:p>
          <a:p>
            <a:pPr marL="0" indent="0">
              <a:buNone/>
            </a:pPr>
            <a:endParaRPr lang="en-GB" dirty="0"/>
          </a:p>
        </p:txBody>
      </p:sp>
      <p:pic>
        <p:nvPicPr>
          <p:cNvPr id="4" name="Picture 3">
            <a:extLst>
              <a:ext uri="{FF2B5EF4-FFF2-40B4-BE49-F238E27FC236}">
                <a16:creationId xmlns:a16="http://schemas.microsoft.com/office/drawing/2014/main" id="{D03C68C2-857B-164E-FBE1-D629F4A7C2F5}"/>
              </a:ext>
            </a:extLst>
          </p:cNvPr>
          <p:cNvPicPr>
            <a:picLocks noChangeAspect="1"/>
          </p:cNvPicPr>
          <p:nvPr/>
        </p:nvPicPr>
        <p:blipFill>
          <a:blip r:embed="rId2"/>
          <a:stretch>
            <a:fillRect/>
          </a:stretch>
        </p:blipFill>
        <p:spPr>
          <a:xfrm>
            <a:off x="9895114" y="471435"/>
            <a:ext cx="1230259" cy="1219253"/>
          </a:xfrm>
          <a:prstGeom prst="rect">
            <a:avLst/>
          </a:prstGeom>
        </p:spPr>
      </p:pic>
      <p:sp>
        <p:nvSpPr>
          <p:cNvPr id="8" name="Slide Number Placeholder 7">
            <a:extLst>
              <a:ext uri="{FF2B5EF4-FFF2-40B4-BE49-F238E27FC236}">
                <a16:creationId xmlns:a16="http://schemas.microsoft.com/office/drawing/2014/main" id="{C7C15408-935B-BA3A-914C-DA6220B4FA89}"/>
              </a:ext>
            </a:extLst>
          </p:cNvPr>
          <p:cNvSpPr>
            <a:spLocks noGrp="1"/>
          </p:cNvSpPr>
          <p:nvPr>
            <p:ph type="sldNum" sz="quarter" idx="12"/>
          </p:nvPr>
        </p:nvSpPr>
        <p:spPr/>
        <p:txBody>
          <a:bodyPr/>
          <a:lstStyle/>
          <a:p>
            <a:fld id="{6042F2E4-C018-4D6B-917E-3AF7AC43D987}" type="slidenum">
              <a:rPr lang="en-GB" smtClean="0"/>
              <a:t>12</a:t>
            </a:fld>
            <a:endParaRPr lang="en-GB"/>
          </a:p>
        </p:txBody>
      </p:sp>
    </p:spTree>
    <p:extLst>
      <p:ext uri="{BB962C8B-B14F-4D97-AF65-F5344CB8AC3E}">
        <p14:creationId xmlns:p14="http://schemas.microsoft.com/office/powerpoint/2010/main" val="2370969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1AE21-A44B-B4F2-9709-6657627DEC30}"/>
              </a:ext>
            </a:extLst>
          </p:cNvPr>
          <p:cNvSpPr>
            <a:spLocks noGrp="1"/>
          </p:cNvSpPr>
          <p:nvPr>
            <p:ph type="title"/>
          </p:nvPr>
        </p:nvSpPr>
        <p:spPr/>
        <p:txBody>
          <a:bodyPr/>
          <a:lstStyle/>
          <a:p>
            <a:r>
              <a:rPr lang="en-GB" b="1" dirty="0">
                <a:solidFill>
                  <a:schemeClr val="accent1"/>
                </a:solidFill>
                <a:latin typeface="Aptos" panose="020B0004020202020204" pitchFamily="34" charset="0"/>
              </a:rPr>
              <a:t>Local Data</a:t>
            </a:r>
          </a:p>
        </p:txBody>
      </p:sp>
      <p:pic>
        <p:nvPicPr>
          <p:cNvPr id="5" name="Picture 4">
            <a:extLst>
              <a:ext uri="{FF2B5EF4-FFF2-40B4-BE49-F238E27FC236}">
                <a16:creationId xmlns:a16="http://schemas.microsoft.com/office/drawing/2014/main" id="{B4EF4B21-89DC-7824-2EF4-B34E5A029CF6}"/>
              </a:ext>
            </a:extLst>
          </p:cNvPr>
          <p:cNvPicPr>
            <a:picLocks noChangeAspect="1"/>
          </p:cNvPicPr>
          <p:nvPr/>
        </p:nvPicPr>
        <p:blipFill>
          <a:blip r:embed="rId2"/>
          <a:stretch>
            <a:fillRect/>
          </a:stretch>
        </p:blipFill>
        <p:spPr>
          <a:xfrm>
            <a:off x="9895114" y="471435"/>
            <a:ext cx="1230259" cy="1219253"/>
          </a:xfrm>
          <a:prstGeom prst="rect">
            <a:avLst/>
          </a:prstGeom>
        </p:spPr>
      </p:pic>
      <p:sp>
        <p:nvSpPr>
          <p:cNvPr id="6" name="TextBox 5">
            <a:extLst>
              <a:ext uri="{FF2B5EF4-FFF2-40B4-BE49-F238E27FC236}">
                <a16:creationId xmlns:a16="http://schemas.microsoft.com/office/drawing/2014/main" id="{55D5A18F-FA37-D6FA-98FE-9DA35D086B68}"/>
              </a:ext>
            </a:extLst>
          </p:cNvPr>
          <p:cNvSpPr txBox="1"/>
          <p:nvPr/>
        </p:nvSpPr>
        <p:spPr>
          <a:xfrm>
            <a:off x="4750690" y="2530571"/>
            <a:ext cx="6076077" cy="3323987"/>
          </a:xfrm>
          <a:prstGeom prst="rect">
            <a:avLst/>
          </a:prstGeom>
          <a:noFill/>
        </p:spPr>
        <p:txBody>
          <a:bodyPr wrap="square">
            <a:spAutoFit/>
          </a:bodyPr>
          <a:lstStyle/>
          <a:p>
            <a:r>
              <a:rPr lang="en-GB" sz="1400" dirty="0">
                <a:solidFill>
                  <a:prstClr val="black"/>
                </a:solidFill>
                <a:latin typeface="Aptos" panose="02110004020202020204"/>
                <a:ea typeface="Calibri" panose="020F0502020204030204" pitchFamily="34" charset="0"/>
                <a:cs typeface="Calibri" panose="020F0502020204030204" pitchFamily="34" charset="0"/>
              </a:rPr>
              <a:t>The partnership continued to prioritise prevention, protection and permanence throughout 2025/26. A total of 2,765 Early Help, Common and Targeted Assessments were completed to provide support to children and families at the earliest opportunity. Children's Social Care received 15,225 contacts, resulting in 2,347 referrals and 1,107 Section 47 enquiries where concerns required further investigation. This led to 268 Initial Child Protection Conferences, ensuring that children at risk of significant harm received coordinated multi-agency assessment and planning.</a:t>
            </a:r>
          </a:p>
          <a:p>
            <a:endParaRPr lang="en-GB" sz="1400" dirty="0">
              <a:solidFill>
                <a:prstClr val="black"/>
              </a:solidFill>
              <a:latin typeface="Aptos" panose="02110004020202020204"/>
              <a:ea typeface="Calibri" panose="020F0502020204030204" pitchFamily="34" charset="0"/>
              <a:cs typeface="Calibri" panose="020F0502020204030204" pitchFamily="34" charset="0"/>
            </a:endParaRPr>
          </a:p>
          <a:p>
            <a:r>
              <a:rPr lang="en-GB" sz="1400" dirty="0">
                <a:solidFill>
                  <a:prstClr val="black"/>
                </a:solidFill>
                <a:latin typeface="Aptos" panose="02110004020202020204"/>
                <a:ea typeface="Calibri" panose="020F0502020204030204" pitchFamily="34" charset="0"/>
                <a:cs typeface="Calibri" panose="020F0502020204030204" pitchFamily="34" charset="0"/>
              </a:rPr>
              <a:t>During the year, 713 children were supported through Child Protection Plans. At year end, 545 children remained in care, reflecting the ongoing commitment to securing safety, stability and positive outcomes for vulnerable children and young people. The partnership also continued to support 1,335 care leavers, helping young people successfully transition into adulthood through access to advice, guidance and practical support.</a:t>
            </a:r>
          </a:p>
        </p:txBody>
      </p:sp>
      <p:graphicFrame>
        <p:nvGraphicFramePr>
          <p:cNvPr id="7" name="TextBox 2">
            <a:extLst>
              <a:ext uri="{FF2B5EF4-FFF2-40B4-BE49-F238E27FC236}">
                <a16:creationId xmlns:a16="http://schemas.microsoft.com/office/drawing/2014/main" id="{44506594-8285-9DEA-513C-2DEB2FBC7D7D}"/>
              </a:ext>
            </a:extLst>
          </p:cNvPr>
          <p:cNvGraphicFramePr/>
          <p:nvPr>
            <p:extLst>
              <p:ext uri="{D42A27DB-BD31-4B8C-83A1-F6EECF244321}">
                <p14:modId xmlns:p14="http://schemas.microsoft.com/office/powerpoint/2010/main" val="1435524410"/>
              </p:ext>
            </p:extLst>
          </p:nvPr>
        </p:nvGraphicFramePr>
        <p:xfrm>
          <a:off x="172006" y="1690688"/>
          <a:ext cx="4051651" cy="5237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534DD46F-A27F-C98A-2B56-80A8FDD0CD4E}"/>
              </a:ext>
            </a:extLst>
          </p:cNvPr>
          <p:cNvSpPr>
            <a:spLocks noGrp="1"/>
          </p:cNvSpPr>
          <p:nvPr>
            <p:ph type="sldNum" sz="quarter" idx="12"/>
          </p:nvPr>
        </p:nvSpPr>
        <p:spPr/>
        <p:txBody>
          <a:bodyPr/>
          <a:lstStyle/>
          <a:p>
            <a:fld id="{6042F2E4-C018-4D6B-917E-3AF7AC43D987}" type="slidenum">
              <a:rPr lang="en-GB" smtClean="0"/>
              <a:t>13</a:t>
            </a:fld>
            <a:endParaRPr lang="en-GB"/>
          </a:p>
        </p:txBody>
      </p:sp>
    </p:spTree>
    <p:extLst>
      <p:ext uri="{BB962C8B-B14F-4D97-AF65-F5344CB8AC3E}">
        <p14:creationId xmlns:p14="http://schemas.microsoft.com/office/powerpoint/2010/main" val="2307954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E92A9-77C9-1396-7A17-EB46C0F3E92E}"/>
              </a:ext>
            </a:extLst>
          </p:cNvPr>
          <p:cNvSpPr>
            <a:spLocks noGrp="1"/>
          </p:cNvSpPr>
          <p:nvPr>
            <p:ph type="title"/>
          </p:nvPr>
        </p:nvSpPr>
        <p:spPr/>
        <p:txBody>
          <a:bodyPr>
            <a:normAutofit fontScale="90000"/>
          </a:bodyPr>
          <a:lstStyle/>
          <a:p>
            <a:r>
              <a:rPr lang="en-GB" b="1" dirty="0">
                <a:solidFill>
                  <a:schemeClr val="accent1"/>
                </a:solidFill>
                <a:latin typeface="Aptos" panose="020B0004020202020204" pitchFamily="34" charset="0"/>
              </a:rPr>
              <a:t>Performance and Quality Assurance Framework 2025- 2028</a:t>
            </a:r>
          </a:p>
        </p:txBody>
      </p:sp>
      <p:pic>
        <p:nvPicPr>
          <p:cNvPr id="5" name="Content Placeholder 4">
            <a:extLst>
              <a:ext uri="{FF2B5EF4-FFF2-40B4-BE49-F238E27FC236}">
                <a16:creationId xmlns:a16="http://schemas.microsoft.com/office/drawing/2014/main" id="{1E7060A7-4D03-2D66-90BB-1D554D72CD04}"/>
              </a:ext>
            </a:extLst>
          </p:cNvPr>
          <p:cNvPicPr>
            <a:picLocks noGrp="1" noChangeAspect="1"/>
          </p:cNvPicPr>
          <p:nvPr>
            <p:ph idx="1"/>
          </p:nvPr>
        </p:nvPicPr>
        <p:blipFill>
          <a:blip r:embed="rId2"/>
          <a:stretch>
            <a:fillRect/>
          </a:stretch>
        </p:blipFill>
        <p:spPr>
          <a:xfrm>
            <a:off x="4298129" y="2362200"/>
            <a:ext cx="7337877" cy="2743201"/>
          </a:xfrm>
          <a:prstGeom prst="rect">
            <a:avLst/>
          </a:prstGeom>
        </p:spPr>
      </p:pic>
      <p:sp>
        <p:nvSpPr>
          <p:cNvPr id="6" name="Text Placeholder 5">
            <a:extLst>
              <a:ext uri="{FF2B5EF4-FFF2-40B4-BE49-F238E27FC236}">
                <a16:creationId xmlns:a16="http://schemas.microsoft.com/office/drawing/2014/main" id="{37E9ADC1-5317-A8EB-D0A9-B5DB8019324E}"/>
              </a:ext>
            </a:extLst>
          </p:cNvPr>
          <p:cNvSpPr>
            <a:spLocks noGrp="1"/>
          </p:cNvSpPr>
          <p:nvPr>
            <p:ph type="body" sz="half" idx="2"/>
          </p:nvPr>
        </p:nvSpPr>
        <p:spPr>
          <a:xfrm>
            <a:off x="839789" y="2057400"/>
            <a:ext cx="3203892" cy="3811588"/>
          </a:xfrm>
        </p:spPr>
        <p:txBody>
          <a:bodyPr>
            <a:normAutofit/>
          </a:bodyPr>
          <a:lstStyle/>
          <a:p>
            <a:pPr>
              <a:lnSpc>
                <a:spcPct val="100000"/>
              </a:lnSpc>
            </a:pPr>
            <a:r>
              <a:rPr lang="en-GB" sz="1400" dirty="0">
                <a:latin typeface="Aptos" panose="020B0004020202020204" pitchFamily="34" charset="0"/>
              </a:rPr>
              <a:t>During the reporting period the partnership introduced a strengthened quality assurance framework which set out expectations for multi-agency partners.</a:t>
            </a:r>
          </a:p>
          <a:p>
            <a:pPr>
              <a:lnSpc>
                <a:spcPct val="100000"/>
              </a:lnSpc>
            </a:pPr>
            <a:r>
              <a:rPr lang="en-GB" sz="1400" dirty="0">
                <a:latin typeface="Aptos" panose="020B0004020202020204" pitchFamily="34" charset="0"/>
              </a:rPr>
              <a:t>With an emphasis on improving outcomes for Children and Young People (CYP), families, and communities' activity is focused on:</a:t>
            </a:r>
          </a:p>
          <a:p>
            <a:pPr marL="285750" lvl="0" indent="-285750">
              <a:lnSpc>
                <a:spcPct val="100000"/>
              </a:lnSpc>
              <a:buFont typeface="Arial" panose="020B0604020202020204" pitchFamily="34" charset="0"/>
              <a:buChar char="•"/>
            </a:pPr>
            <a:r>
              <a:rPr lang="en-GB" sz="1400" dirty="0">
                <a:latin typeface="Aptos" panose="020B0004020202020204" pitchFamily="34" charset="0"/>
              </a:rPr>
              <a:t>Practice - exploring practice-based issues that affect vulnerable groups. </a:t>
            </a:r>
          </a:p>
          <a:p>
            <a:pPr marL="285750" lvl="0" indent="-285750">
              <a:lnSpc>
                <a:spcPct val="100000"/>
              </a:lnSpc>
              <a:buFont typeface="Arial" panose="020B0604020202020204" pitchFamily="34" charset="0"/>
              <a:buChar char="•"/>
            </a:pPr>
            <a:r>
              <a:rPr lang="en-GB" sz="1400" dirty="0">
                <a:latin typeface="Aptos" panose="020B0004020202020204" pitchFamily="34" charset="0"/>
              </a:rPr>
              <a:t>Organisational context - how organisations approach safeguarding. </a:t>
            </a:r>
          </a:p>
          <a:p>
            <a:endParaRPr lang="en-GB" dirty="0"/>
          </a:p>
        </p:txBody>
      </p:sp>
      <p:pic>
        <p:nvPicPr>
          <p:cNvPr id="7" name="Picture 6">
            <a:extLst>
              <a:ext uri="{FF2B5EF4-FFF2-40B4-BE49-F238E27FC236}">
                <a16:creationId xmlns:a16="http://schemas.microsoft.com/office/drawing/2014/main" id="{0B6191A0-6422-5EBF-AF32-0F40AE8D4245}"/>
              </a:ext>
            </a:extLst>
          </p:cNvPr>
          <p:cNvPicPr>
            <a:picLocks noChangeAspect="1"/>
          </p:cNvPicPr>
          <p:nvPr/>
        </p:nvPicPr>
        <p:blipFill>
          <a:blip r:embed="rId3"/>
          <a:stretch>
            <a:fillRect/>
          </a:stretch>
        </p:blipFill>
        <p:spPr>
          <a:xfrm>
            <a:off x="9773194" y="647673"/>
            <a:ext cx="1230259" cy="1219253"/>
          </a:xfrm>
          <a:prstGeom prst="rect">
            <a:avLst/>
          </a:prstGeom>
        </p:spPr>
      </p:pic>
      <p:sp>
        <p:nvSpPr>
          <p:cNvPr id="8" name="Slide Number Placeholder 7">
            <a:extLst>
              <a:ext uri="{FF2B5EF4-FFF2-40B4-BE49-F238E27FC236}">
                <a16:creationId xmlns:a16="http://schemas.microsoft.com/office/drawing/2014/main" id="{051C2D8E-0033-BF39-DE5F-487CBF0D3EB3}"/>
              </a:ext>
            </a:extLst>
          </p:cNvPr>
          <p:cNvSpPr>
            <a:spLocks noGrp="1"/>
          </p:cNvSpPr>
          <p:nvPr>
            <p:ph type="sldNum" sz="quarter" idx="12"/>
          </p:nvPr>
        </p:nvSpPr>
        <p:spPr/>
        <p:txBody>
          <a:bodyPr/>
          <a:lstStyle/>
          <a:p>
            <a:fld id="{6042F2E4-C018-4D6B-917E-3AF7AC43D987}" type="slidenum">
              <a:rPr lang="en-GB" smtClean="0"/>
              <a:t>14</a:t>
            </a:fld>
            <a:endParaRPr lang="en-GB"/>
          </a:p>
        </p:txBody>
      </p:sp>
    </p:spTree>
    <p:extLst>
      <p:ext uri="{BB962C8B-B14F-4D97-AF65-F5344CB8AC3E}">
        <p14:creationId xmlns:p14="http://schemas.microsoft.com/office/powerpoint/2010/main" val="3280269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C7B7A-7FFB-DBC2-5D30-201F228BA19D}"/>
            </a:ext>
          </a:extLst>
        </p:cNvPr>
        <p:cNvGrpSpPr/>
        <p:nvPr/>
      </p:nvGrpSpPr>
      <p:grpSpPr>
        <a:xfrm>
          <a:off x="0" y="0"/>
          <a:ext cx="0" cy="0"/>
          <a:chOff x="0" y="0"/>
          <a:chExt cx="0" cy="0"/>
        </a:xfrm>
      </p:grpSpPr>
      <p:sp>
        <p:nvSpPr>
          <p:cNvPr id="14" name="Oval 13">
            <a:extLst>
              <a:ext uri="{FF2B5EF4-FFF2-40B4-BE49-F238E27FC236}">
                <a16:creationId xmlns:a16="http://schemas.microsoft.com/office/drawing/2014/main" id="{28CA4DF1-9487-29D6-6C8A-9597170F206A}"/>
              </a:ext>
            </a:extLst>
          </p:cNvPr>
          <p:cNvSpPr/>
          <p:nvPr/>
        </p:nvSpPr>
        <p:spPr>
          <a:xfrm>
            <a:off x="4224839" y="5176837"/>
            <a:ext cx="1207880" cy="1232452"/>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Oval 15">
            <a:extLst>
              <a:ext uri="{FF2B5EF4-FFF2-40B4-BE49-F238E27FC236}">
                <a16:creationId xmlns:a16="http://schemas.microsoft.com/office/drawing/2014/main" id="{B9F11DE9-B6F4-0C0F-8B93-B616F99116BA}"/>
              </a:ext>
            </a:extLst>
          </p:cNvPr>
          <p:cNvSpPr/>
          <p:nvPr/>
        </p:nvSpPr>
        <p:spPr>
          <a:xfrm>
            <a:off x="3708212" y="5176837"/>
            <a:ext cx="1207880" cy="1232452"/>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8D762FD-36EA-472F-99A3-FD7F9BF8E687}"/>
              </a:ext>
            </a:extLst>
          </p:cNvPr>
          <p:cNvSpPr>
            <a:spLocks noGrp="1"/>
          </p:cNvSpPr>
          <p:nvPr>
            <p:ph type="title"/>
          </p:nvPr>
        </p:nvSpPr>
        <p:spPr/>
        <p:txBody>
          <a:bodyPr vert="horz" lIns="91440" tIns="45720" rIns="91440" bIns="45720" rtlCol="0" anchor="t">
            <a:noAutofit/>
          </a:bodyPr>
          <a:lstStyle/>
          <a:p>
            <a:r>
              <a:rPr lang="en-US" b="1" dirty="0">
                <a:solidFill>
                  <a:schemeClr val="accent1"/>
                </a:solidFill>
                <a:latin typeface="Aptos" panose="020B0004020202020204" pitchFamily="34" charset="0"/>
                <a:cs typeface="Arial"/>
              </a:rPr>
              <a:t>Multi-Agency Audits 2025-6</a:t>
            </a:r>
          </a:p>
        </p:txBody>
      </p:sp>
      <p:sp>
        <p:nvSpPr>
          <p:cNvPr id="3" name="Text Placeholder 2">
            <a:extLst>
              <a:ext uri="{FF2B5EF4-FFF2-40B4-BE49-F238E27FC236}">
                <a16:creationId xmlns:a16="http://schemas.microsoft.com/office/drawing/2014/main" id="{4181A72D-5516-5C0F-2326-BD2C2DC413F9}"/>
              </a:ext>
            </a:extLst>
          </p:cNvPr>
          <p:cNvSpPr>
            <a:spLocks noGrp="1"/>
          </p:cNvSpPr>
          <p:nvPr>
            <p:ph type="body" idx="1"/>
          </p:nvPr>
        </p:nvSpPr>
        <p:spPr/>
        <p:txBody>
          <a:bodyPr/>
          <a:lstStyle/>
          <a:p>
            <a:r>
              <a:rPr lang="en-GB" dirty="0"/>
              <a:t>Multi-agency front door safeguarding practice</a:t>
            </a:r>
          </a:p>
        </p:txBody>
      </p:sp>
      <p:sp>
        <p:nvSpPr>
          <p:cNvPr id="5" name="Content Placeholder 4">
            <a:extLst>
              <a:ext uri="{FF2B5EF4-FFF2-40B4-BE49-F238E27FC236}">
                <a16:creationId xmlns:a16="http://schemas.microsoft.com/office/drawing/2014/main" id="{B4E8A841-8D22-2853-9280-DBE9D7D40EDC}"/>
              </a:ext>
            </a:extLst>
          </p:cNvPr>
          <p:cNvSpPr>
            <a:spLocks noGrp="1"/>
          </p:cNvSpPr>
          <p:nvPr>
            <p:ph sz="half" idx="2"/>
          </p:nvPr>
        </p:nvSpPr>
        <p:spPr/>
        <p:txBody>
          <a:bodyPr>
            <a:normAutofit fontScale="25000" lnSpcReduction="20000"/>
          </a:bodyPr>
          <a:lstStyle/>
          <a:p>
            <a:pPr marL="0" indent="0">
              <a:lnSpc>
                <a:spcPct val="120000"/>
              </a:lnSpc>
              <a:buNone/>
            </a:pPr>
            <a:r>
              <a:rPr lang="en-GB" sz="5600" dirty="0">
                <a:latin typeface="Aptos" panose="020B0004020202020204" pitchFamily="34" charset="0"/>
              </a:rPr>
              <a:t>Contact audits of the ‘front door’ take place monthly and scrutinised by a multi-agency panel, which identifies both good practice and areas for improvement. The CESCP ensures that learning from these audits is shared across the partnership to support continuous development.</a:t>
            </a:r>
          </a:p>
          <a:p>
            <a:pPr marL="0" indent="0">
              <a:lnSpc>
                <a:spcPct val="120000"/>
              </a:lnSpc>
              <a:buNone/>
            </a:pPr>
            <a:r>
              <a:rPr lang="en-GB" sz="5600" b="1" dirty="0">
                <a:solidFill>
                  <a:schemeClr val="accent1"/>
                </a:solidFill>
                <a:latin typeface="Aptos" panose="020B0004020202020204" pitchFamily="34" charset="0"/>
              </a:rPr>
              <a:t>Good practice</a:t>
            </a:r>
          </a:p>
          <a:p>
            <a:pPr marL="0" indent="0">
              <a:lnSpc>
                <a:spcPct val="120000"/>
              </a:lnSpc>
              <a:buNone/>
            </a:pPr>
            <a:r>
              <a:rPr lang="en-GB" sz="5600" dirty="0">
                <a:latin typeface="Aptos" panose="020B0004020202020204" pitchFamily="34" charset="0"/>
              </a:rPr>
              <a:t>Overall, there is strong practice, characterised by consistent decision-making and clear risk awareness. Practice strengths include effective risk identification and appropriate threshold decisions, timely decision-making with suitable escalation, and strong multi-agency collaboration. In most cases, there is clear management oversight, and a child-centred approach is evident, with the voice of the child captured.</a:t>
            </a:r>
          </a:p>
        </p:txBody>
      </p:sp>
      <p:sp>
        <p:nvSpPr>
          <p:cNvPr id="7" name="Text Placeholder 6">
            <a:extLst>
              <a:ext uri="{FF2B5EF4-FFF2-40B4-BE49-F238E27FC236}">
                <a16:creationId xmlns:a16="http://schemas.microsoft.com/office/drawing/2014/main" id="{F0053FDA-235F-3BEA-C805-303F38EF36ED}"/>
              </a:ext>
            </a:extLst>
          </p:cNvPr>
          <p:cNvSpPr>
            <a:spLocks noGrp="1"/>
          </p:cNvSpPr>
          <p:nvPr>
            <p:ph type="body" sz="quarter" idx="3"/>
          </p:nvPr>
        </p:nvSpPr>
        <p:spPr/>
        <p:txBody>
          <a:bodyPr/>
          <a:lstStyle/>
          <a:p>
            <a:r>
              <a:rPr lang="en-GB" sz="1400" dirty="0">
                <a:solidFill>
                  <a:schemeClr val="accent1"/>
                </a:solidFill>
              </a:rPr>
              <a:t>Areas for development</a:t>
            </a:r>
          </a:p>
          <a:p>
            <a:endParaRPr lang="en-GB" dirty="0"/>
          </a:p>
        </p:txBody>
      </p:sp>
      <p:sp>
        <p:nvSpPr>
          <p:cNvPr id="8" name="Content Placeholder 7">
            <a:extLst>
              <a:ext uri="{FF2B5EF4-FFF2-40B4-BE49-F238E27FC236}">
                <a16:creationId xmlns:a16="http://schemas.microsoft.com/office/drawing/2014/main" id="{DFE753BB-73FF-608E-C147-5383F737FBDB}"/>
              </a:ext>
            </a:extLst>
          </p:cNvPr>
          <p:cNvSpPr>
            <a:spLocks noGrp="1"/>
          </p:cNvSpPr>
          <p:nvPr>
            <p:ph sz="quarter" idx="4"/>
          </p:nvPr>
        </p:nvSpPr>
        <p:spPr>
          <a:xfrm>
            <a:off x="6172200" y="2111890"/>
            <a:ext cx="5183188" cy="3684588"/>
          </a:xfrm>
        </p:spPr>
        <p:txBody>
          <a:bodyPr>
            <a:normAutofit fontScale="25000" lnSpcReduction="20000"/>
          </a:bodyPr>
          <a:lstStyle/>
          <a:p>
            <a:pPr>
              <a:lnSpc>
                <a:spcPct val="120000"/>
              </a:lnSpc>
            </a:pPr>
            <a:r>
              <a:rPr lang="en-GB" sz="5600" dirty="0">
                <a:latin typeface="Aptos" panose="020B0004020202020204" pitchFamily="34" charset="0"/>
              </a:rPr>
              <a:t>Consent recording </a:t>
            </a:r>
          </a:p>
          <a:p>
            <a:pPr>
              <a:lnSpc>
                <a:spcPct val="120000"/>
              </a:lnSpc>
            </a:pPr>
            <a:r>
              <a:rPr lang="en-GB" sz="5600" dirty="0">
                <a:latin typeface="Aptos" panose="020B0004020202020204" pitchFamily="34" charset="0"/>
              </a:rPr>
              <a:t>Opportunities for earlier intervention, particularly in cases with repeat contacts. </a:t>
            </a:r>
          </a:p>
          <a:p>
            <a:pPr>
              <a:lnSpc>
                <a:spcPct val="120000"/>
              </a:lnSpc>
            </a:pPr>
            <a:r>
              <a:rPr lang="en-GB" sz="5600" dirty="0">
                <a:latin typeface="Aptos" panose="020B0004020202020204" pitchFamily="34" charset="0"/>
              </a:rPr>
              <a:t>Professional curiosity and information gathering </a:t>
            </a:r>
          </a:p>
          <a:p>
            <a:pPr>
              <a:lnSpc>
                <a:spcPct val="120000"/>
              </a:lnSpc>
            </a:pPr>
            <a:r>
              <a:rPr lang="en-GB" sz="5600" dirty="0">
                <a:latin typeface="Aptos" panose="020B0004020202020204" pitchFamily="34" charset="0"/>
              </a:rPr>
              <a:t>Consistency in capturing the child’s voice and ensuring case continuity.</a:t>
            </a:r>
          </a:p>
          <a:p>
            <a:pPr marL="0" indent="0">
              <a:lnSpc>
                <a:spcPct val="120000"/>
              </a:lnSpc>
              <a:buNone/>
            </a:pPr>
            <a:r>
              <a:rPr lang="en-GB" sz="5600" dirty="0">
                <a:latin typeface="Aptos" panose="020B0004020202020204" pitchFamily="34" charset="0"/>
              </a:rPr>
              <a:t>To address these issues, key actions include </a:t>
            </a:r>
          </a:p>
          <a:p>
            <a:pPr>
              <a:lnSpc>
                <a:spcPct val="120000"/>
              </a:lnSpc>
            </a:pPr>
            <a:r>
              <a:rPr lang="en-GB" sz="5600" dirty="0">
                <a:latin typeface="Aptos" panose="020B0004020202020204" pitchFamily="34" charset="0"/>
              </a:rPr>
              <a:t>improving guidance, </a:t>
            </a:r>
          </a:p>
          <a:p>
            <a:pPr>
              <a:lnSpc>
                <a:spcPct val="120000"/>
              </a:lnSpc>
            </a:pPr>
            <a:r>
              <a:rPr lang="en-GB" sz="5600" dirty="0">
                <a:latin typeface="Aptos" panose="020B0004020202020204" pitchFamily="34" charset="0"/>
              </a:rPr>
              <a:t>training, systems for recording consent, and</a:t>
            </a:r>
          </a:p>
          <a:p>
            <a:pPr>
              <a:lnSpc>
                <a:spcPct val="120000"/>
              </a:lnSpc>
            </a:pPr>
            <a:r>
              <a:rPr lang="en-GB" sz="5600" dirty="0">
                <a:latin typeface="Aptos" panose="020B0004020202020204" pitchFamily="34" charset="0"/>
              </a:rPr>
              <a:t> standardising expectations for management oversight. T</a:t>
            </a:r>
          </a:p>
          <a:p>
            <a:pPr marL="0" indent="0">
              <a:buNone/>
            </a:pPr>
            <a:endParaRPr lang="en-GB" dirty="0"/>
          </a:p>
        </p:txBody>
      </p:sp>
      <p:pic>
        <p:nvPicPr>
          <p:cNvPr id="10" name="Picture 9">
            <a:extLst>
              <a:ext uri="{FF2B5EF4-FFF2-40B4-BE49-F238E27FC236}">
                <a16:creationId xmlns:a16="http://schemas.microsoft.com/office/drawing/2014/main" id="{AB714802-DA2D-C97F-6299-751036B4EB8E}"/>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9" name="Slide Number Placeholder 8">
            <a:extLst>
              <a:ext uri="{FF2B5EF4-FFF2-40B4-BE49-F238E27FC236}">
                <a16:creationId xmlns:a16="http://schemas.microsoft.com/office/drawing/2014/main" id="{17680102-CFA7-5ED3-8454-AE93159178C6}"/>
              </a:ext>
            </a:extLst>
          </p:cNvPr>
          <p:cNvSpPr>
            <a:spLocks noGrp="1"/>
          </p:cNvSpPr>
          <p:nvPr>
            <p:ph type="sldNum" sz="quarter" idx="12"/>
          </p:nvPr>
        </p:nvSpPr>
        <p:spPr/>
        <p:txBody>
          <a:bodyPr/>
          <a:lstStyle/>
          <a:p>
            <a:fld id="{6042F2E4-C018-4D6B-917E-3AF7AC43D987}" type="slidenum">
              <a:rPr lang="en-GB" smtClean="0"/>
              <a:t>15</a:t>
            </a:fld>
            <a:endParaRPr lang="en-GB"/>
          </a:p>
        </p:txBody>
      </p:sp>
    </p:spTree>
    <p:extLst>
      <p:ext uri="{BB962C8B-B14F-4D97-AF65-F5344CB8AC3E}">
        <p14:creationId xmlns:p14="http://schemas.microsoft.com/office/powerpoint/2010/main" val="571908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00C52-3186-82C4-0412-51718B5023E3}"/>
            </a:ext>
          </a:extLst>
        </p:cNvPr>
        <p:cNvGrpSpPr/>
        <p:nvPr/>
      </p:nvGrpSpPr>
      <p:grpSpPr>
        <a:xfrm>
          <a:off x="0" y="0"/>
          <a:ext cx="0" cy="0"/>
          <a:chOff x="0" y="0"/>
          <a:chExt cx="0" cy="0"/>
        </a:xfrm>
      </p:grpSpPr>
      <p:sp>
        <p:nvSpPr>
          <p:cNvPr id="14" name="Oval 13">
            <a:extLst>
              <a:ext uri="{FF2B5EF4-FFF2-40B4-BE49-F238E27FC236}">
                <a16:creationId xmlns:a16="http://schemas.microsoft.com/office/drawing/2014/main" id="{D1D0FC0A-5DAB-76DD-D185-AE2192958FB3}"/>
              </a:ext>
            </a:extLst>
          </p:cNvPr>
          <p:cNvSpPr/>
          <p:nvPr/>
        </p:nvSpPr>
        <p:spPr>
          <a:xfrm>
            <a:off x="4393941" y="5461509"/>
            <a:ext cx="1207880" cy="1232452"/>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Oval 15">
            <a:extLst>
              <a:ext uri="{FF2B5EF4-FFF2-40B4-BE49-F238E27FC236}">
                <a16:creationId xmlns:a16="http://schemas.microsoft.com/office/drawing/2014/main" id="{9E497106-230B-A5CA-4056-70125C92521F}"/>
              </a:ext>
            </a:extLst>
          </p:cNvPr>
          <p:cNvSpPr/>
          <p:nvPr/>
        </p:nvSpPr>
        <p:spPr>
          <a:xfrm>
            <a:off x="3850567" y="5176837"/>
            <a:ext cx="1207880" cy="1232452"/>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1401F30-6468-0BE9-7660-E5FE37C4D04F}"/>
              </a:ext>
            </a:extLst>
          </p:cNvPr>
          <p:cNvSpPr>
            <a:spLocks noGrp="1"/>
          </p:cNvSpPr>
          <p:nvPr>
            <p:ph type="title"/>
          </p:nvPr>
        </p:nvSpPr>
        <p:spPr/>
        <p:txBody>
          <a:bodyPr vert="horz" lIns="91440" tIns="45720" rIns="91440" bIns="45720" rtlCol="0" anchor="t">
            <a:noAutofit/>
          </a:bodyPr>
          <a:lstStyle/>
          <a:p>
            <a:r>
              <a:rPr lang="en-US" b="1" dirty="0">
                <a:solidFill>
                  <a:schemeClr val="accent1"/>
                </a:solidFill>
                <a:latin typeface="Aptos" panose="020B0004020202020204" pitchFamily="34" charset="0"/>
                <a:cs typeface="Arial"/>
              </a:rPr>
              <a:t>Multi-Agency Audits 2025-6</a:t>
            </a:r>
          </a:p>
        </p:txBody>
      </p:sp>
      <p:sp>
        <p:nvSpPr>
          <p:cNvPr id="3" name="Text Placeholder 2">
            <a:extLst>
              <a:ext uri="{FF2B5EF4-FFF2-40B4-BE49-F238E27FC236}">
                <a16:creationId xmlns:a16="http://schemas.microsoft.com/office/drawing/2014/main" id="{5D5A277B-A2B1-E936-15D5-58B5D298D70A}"/>
              </a:ext>
            </a:extLst>
          </p:cNvPr>
          <p:cNvSpPr>
            <a:spLocks noGrp="1"/>
          </p:cNvSpPr>
          <p:nvPr>
            <p:ph type="body" idx="1"/>
          </p:nvPr>
        </p:nvSpPr>
        <p:spPr/>
        <p:txBody>
          <a:bodyPr/>
          <a:lstStyle/>
          <a:p>
            <a:r>
              <a:rPr lang="en-GB" dirty="0"/>
              <a:t>Police Protection Powers</a:t>
            </a:r>
          </a:p>
          <a:p>
            <a:endParaRPr lang="en-GB" dirty="0"/>
          </a:p>
        </p:txBody>
      </p:sp>
      <p:sp>
        <p:nvSpPr>
          <p:cNvPr id="5" name="Content Placeholder 4">
            <a:extLst>
              <a:ext uri="{FF2B5EF4-FFF2-40B4-BE49-F238E27FC236}">
                <a16:creationId xmlns:a16="http://schemas.microsoft.com/office/drawing/2014/main" id="{E7F7FC1F-FCE9-28B1-104F-5B2988B3CC86}"/>
              </a:ext>
            </a:extLst>
          </p:cNvPr>
          <p:cNvSpPr>
            <a:spLocks noGrp="1"/>
          </p:cNvSpPr>
          <p:nvPr>
            <p:ph sz="half" idx="2"/>
          </p:nvPr>
        </p:nvSpPr>
        <p:spPr/>
        <p:txBody>
          <a:bodyPr>
            <a:normAutofit fontScale="25000" lnSpcReduction="20000"/>
          </a:bodyPr>
          <a:lstStyle/>
          <a:p>
            <a:pPr marL="0" indent="0">
              <a:lnSpc>
                <a:spcPct val="120000"/>
              </a:lnSpc>
              <a:buNone/>
            </a:pPr>
            <a:r>
              <a:rPr lang="en-GB" sz="5600" dirty="0">
                <a:latin typeface="Aptos" panose="020B0004020202020204" pitchFamily="34" charset="0"/>
              </a:rPr>
              <a:t>Incidents where police powers of protection (PPP) were deployed are reviewed quarterly by a multi-agency group.</a:t>
            </a:r>
          </a:p>
          <a:p>
            <a:pPr marL="0" indent="0">
              <a:lnSpc>
                <a:spcPct val="120000"/>
              </a:lnSpc>
              <a:buNone/>
            </a:pPr>
            <a:r>
              <a:rPr lang="en-GB" sz="5600" b="1" dirty="0">
                <a:solidFill>
                  <a:schemeClr val="accent1"/>
                </a:solidFill>
                <a:latin typeface="Aptos" panose="020B0004020202020204" pitchFamily="34" charset="0"/>
              </a:rPr>
              <a:t>Good Practice</a:t>
            </a:r>
          </a:p>
          <a:p>
            <a:pPr marL="0" indent="0">
              <a:lnSpc>
                <a:spcPct val="120000"/>
              </a:lnSpc>
              <a:buNone/>
            </a:pPr>
            <a:r>
              <a:rPr lang="en-GB" sz="5600" dirty="0">
                <a:latin typeface="Aptos" panose="020B0004020202020204" pitchFamily="34" charset="0"/>
              </a:rPr>
              <a:t>Findings show that PPP is generally used appropriately where there is an immediate risk of significant harm, often in high-risk and complex situations. There are strong examples of professional curiosity, and in some cases, evidence of multi-agency involvement prior to incidents. </a:t>
            </a:r>
          </a:p>
          <a:p>
            <a:pPr marL="0" indent="0">
              <a:lnSpc>
                <a:spcPct val="120000"/>
              </a:lnSpc>
              <a:buNone/>
            </a:pPr>
            <a:r>
              <a:rPr lang="en-GB" sz="5600" dirty="0">
                <a:latin typeface="Aptos" panose="020B0004020202020204" pitchFamily="34" charset="0"/>
              </a:rPr>
              <a:t>Police decision-making reflects a clear safeguarding priority and understanding of legal responsibilities, while effective engagement from health services and CAMHS supports assessment and safety planning.</a:t>
            </a:r>
          </a:p>
          <a:p>
            <a:pPr marL="0" indent="0">
              <a:lnSpc>
                <a:spcPct val="120000"/>
              </a:lnSpc>
              <a:buNone/>
            </a:pPr>
            <a:endParaRPr lang="en-GB" dirty="0"/>
          </a:p>
        </p:txBody>
      </p:sp>
      <p:sp>
        <p:nvSpPr>
          <p:cNvPr id="7" name="Text Placeholder 6">
            <a:extLst>
              <a:ext uri="{FF2B5EF4-FFF2-40B4-BE49-F238E27FC236}">
                <a16:creationId xmlns:a16="http://schemas.microsoft.com/office/drawing/2014/main" id="{F69B48C5-3D6E-83A5-980B-CE82024F2B7A}"/>
              </a:ext>
            </a:extLst>
          </p:cNvPr>
          <p:cNvSpPr>
            <a:spLocks noGrp="1"/>
          </p:cNvSpPr>
          <p:nvPr>
            <p:ph type="body" sz="quarter" idx="3"/>
          </p:nvPr>
        </p:nvSpPr>
        <p:spPr/>
        <p:txBody>
          <a:bodyPr/>
          <a:lstStyle/>
          <a:p>
            <a:r>
              <a:rPr lang="en-GB" sz="1400" dirty="0">
                <a:solidFill>
                  <a:schemeClr val="accent1"/>
                </a:solidFill>
              </a:rPr>
              <a:t>Areas for development</a:t>
            </a:r>
          </a:p>
          <a:p>
            <a:endParaRPr lang="en-GB" dirty="0"/>
          </a:p>
        </p:txBody>
      </p:sp>
      <p:sp>
        <p:nvSpPr>
          <p:cNvPr id="8" name="Content Placeholder 7">
            <a:extLst>
              <a:ext uri="{FF2B5EF4-FFF2-40B4-BE49-F238E27FC236}">
                <a16:creationId xmlns:a16="http://schemas.microsoft.com/office/drawing/2014/main" id="{17F0CEB6-3269-FE84-61D5-63C387A888DB}"/>
              </a:ext>
            </a:extLst>
          </p:cNvPr>
          <p:cNvSpPr>
            <a:spLocks noGrp="1"/>
          </p:cNvSpPr>
          <p:nvPr>
            <p:ph sz="quarter" idx="4"/>
          </p:nvPr>
        </p:nvSpPr>
        <p:spPr>
          <a:xfrm>
            <a:off x="6096000" y="2108475"/>
            <a:ext cx="5183188" cy="3684588"/>
          </a:xfrm>
        </p:spPr>
        <p:txBody>
          <a:bodyPr>
            <a:normAutofit fontScale="25000" lnSpcReduction="20000"/>
          </a:bodyPr>
          <a:lstStyle/>
          <a:p>
            <a:pPr>
              <a:lnSpc>
                <a:spcPct val="120000"/>
              </a:lnSpc>
            </a:pPr>
            <a:r>
              <a:rPr lang="en-GB" sz="5600" dirty="0">
                <a:latin typeface="Aptos" panose="020B0004020202020204" pitchFamily="34" charset="0"/>
              </a:rPr>
              <a:t>There are limited opportunities for early intervention, and some families could have benefited from support at an earlier stage. </a:t>
            </a:r>
          </a:p>
          <a:p>
            <a:pPr>
              <a:lnSpc>
                <a:spcPct val="120000"/>
              </a:lnSpc>
            </a:pPr>
            <a:r>
              <a:rPr lang="en-GB" sz="5600" dirty="0">
                <a:latin typeface="Aptos" panose="020B0004020202020204" pitchFamily="34" charset="0"/>
              </a:rPr>
              <a:t>There is room for improving information sharing and recording</a:t>
            </a:r>
          </a:p>
          <a:p>
            <a:pPr>
              <a:lnSpc>
                <a:spcPct val="120000"/>
              </a:lnSpc>
            </a:pPr>
            <a:r>
              <a:rPr lang="en-GB" sz="5600" dirty="0">
                <a:latin typeface="Aptos" panose="020B0004020202020204" pitchFamily="34" charset="0"/>
              </a:rPr>
              <a:t>There is an opportunity to strengthen management oversight and escalation</a:t>
            </a:r>
          </a:p>
          <a:p>
            <a:pPr>
              <a:lnSpc>
                <a:spcPct val="120000"/>
              </a:lnSpc>
            </a:pPr>
            <a:r>
              <a:rPr lang="en-GB" sz="5600" dirty="0">
                <a:latin typeface="Aptos" panose="020B0004020202020204" pitchFamily="34" charset="0"/>
              </a:rPr>
              <a:t>Operational pressures that may affect practice.</a:t>
            </a:r>
          </a:p>
          <a:p>
            <a:pPr>
              <a:lnSpc>
                <a:spcPct val="120000"/>
              </a:lnSpc>
            </a:pPr>
            <a:r>
              <a:rPr lang="en-GB" sz="5600" dirty="0">
                <a:latin typeface="Aptos" panose="020B0004020202020204" pitchFamily="34" charset="0"/>
              </a:rPr>
              <a:t>Differing multi-agency perspectives impacting on planning.</a:t>
            </a:r>
          </a:p>
          <a:p>
            <a:pPr marL="0" indent="0">
              <a:lnSpc>
                <a:spcPct val="120000"/>
              </a:lnSpc>
              <a:buNone/>
            </a:pPr>
            <a:r>
              <a:rPr lang="en-GB" sz="5600" b="1" dirty="0">
                <a:latin typeface="Aptos" panose="020B0004020202020204" pitchFamily="34" charset="0"/>
              </a:rPr>
              <a:t>Key actions include:</a:t>
            </a:r>
          </a:p>
          <a:p>
            <a:pPr>
              <a:lnSpc>
                <a:spcPct val="120000"/>
              </a:lnSpc>
            </a:pPr>
            <a:r>
              <a:rPr lang="en-GB" sz="5600" dirty="0">
                <a:latin typeface="Aptos" panose="020B0004020202020204" pitchFamily="34" charset="0"/>
              </a:rPr>
              <a:t>strengthening multi-agency oversight and monitoring of </a:t>
            </a:r>
          </a:p>
          <a:p>
            <a:pPr>
              <a:lnSpc>
                <a:spcPct val="120000"/>
              </a:lnSpc>
            </a:pPr>
            <a:r>
              <a:rPr lang="en-GB" sz="5600" dirty="0">
                <a:latin typeface="Aptos" panose="020B0004020202020204" pitchFamily="34" charset="0"/>
              </a:rPr>
              <a:t>improving recording systems and shared information, and</a:t>
            </a:r>
          </a:p>
          <a:p>
            <a:pPr>
              <a:lnSpc>
                <a:spcPct val="120000"/>
              </a:lnSpc>
            </a:pPr>
            <a:r>
              <a:rPr lang="en-GB" sz="5600" dirty="0">
                <a:latin typeface="Aptos" panose="020B0004020202020204" pitchFamily="34" charset="0"/>
              </a:rPr>
              <a:t>ensuring management oversight for all case closures and disengagement. </a:t>
            </a:r>
            <a:endParaRPr lang="en-GB" dirty="0"/>
          </a:p>
        </p:txBody>
      </p:sp>
      <p:pic>
        <p:nvPicPr>
          <p:cNvPr id="10" name="Picture 9">
            <a:extLst>
              <a:ext uri="{FF2B5EF4-FFF2-40B4-BE49-F238E27FC236}">
                <a16:creationId xmlns:a16="http://schemas.microsoft.com/office/drawing/2014/main" id="{C087A196-DF26-4C34-F5AD-A772A76C0130}"/>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9" name="Slide Number Placeholder 8">
            <a:extLst>
              <a:ext uri="{FF2B5EF4-FFF2-40B4-BE49-F238E27FC236}">
                <a16:creationId xmlns:a16="http://schemas.microsoft.com/office/drawing/2014/main" id="{F3373430-9AE6-8236-3657-94CBC131AF7F}"/>
              </a:ext>
            </a:extLst>
          </p:cNvPr>
          <p:cNvSpPr>
            <a:spLocks noGrp="1"/>
          </p:cNvSpPr>
          <p:nvPr>
            <p:ph type="sldNum" sz="quarter" idx="12"/>
          </p:nvPr>
        </p:nvSpPr>
        <p:spPr/>
        <p:txBody>
          <a:bodyPr/>
          <a:lstStyle/>
          <a:p>
            <a:fld id="{6042F2E4-C018-4D6B-917E-3AF7AC43D987}" type="slidenum">
              <a:rPr lang="en-GB" smtClean="0"/>
              <a:t>16</a:t>
            </a:fld>
            <a:endParaRPr lang="en-GB"/>
          </a:p>
        </p:txBody>
      </p:sp>
    </p:spTree>
    <p:extLst>
      <p:ext uri="{BB962C8B-B14F-4D97-AF65-F5344CB8AC3E}">
        <p14:creationId xmlns:p14="http://schemas.microsoft.com/office/powerpoint/2010/main" val="1920891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DCB2A-EE0D-A947-6ADA-ED2E870D6D28}"/>
            </a:ext>
          </a:extLst>
        </p:cNvPr>
        <p:cNvGrpSpPr/>
        <p:nvPr/>
      </p:nvGrpSpPr>
      <p:grpSpPr>
        <a:xfrm>
          <a:off x="0" y="0"/>
          <a:ext cx="0" cy="0"/>
          <a:chOff x="0" y="0"/>
          <a:chExt cx="0" cy="0"/>
        </a:xfrm>
      </p:grpSpPr>
      <p:sp>
        <p:nvSpPr>
          <p:cNvPr id="14" name="Oval 13">
            <a:extLst>
              <a:ext uri="{FF2B5EF4-FFF2-40B4-BE49-F238E27FC236}">
                <a16:creationId xmlns:a16="http://schemas.microsoft.com/office/drawing/2014/main" id="{D1563211-E7E2-67C4-517E-A36B2148C2C0}"/>
              </a:ext>
            </a:extLst>
          </p:cNvPr>
          <p:cNvSpPr/>
          <p:nvPr/>
        </p:nvSpPr>
        <p:spPr>
          <a:xfrm>
            <a:off x="4684143" y="5350753"/>
            <a:ext cx="1799890" cy="1673524"/>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Oval 12">
            <a:extLst>
              <a:ext uri="{FF2B5EF4-FFF2-40B4-BE49-F238E27FC236}">
                <a16:creationId xmlns:a16="http://schemas.microsoft.com/office/drawing/2014/main" id="{F12CAB75-C776-201F-B74C-6BEC33EE02AE}"/>
              </a:ext>
            </a:extLst>
          </p:cNvPr>
          <p:cNvSpPr/>
          <p:nvPr/>
        </p:nvSpPr>
        <p:spPr>
          <a:xfrm>
            <a:off x="4339086" y="5579345"/>
            <a:ext cx="1630739" cy="1511568"/>
          </a:xfrm>
          <a:prstGeom prst="ellipse">
            <a:avLst/>
          </a:prstGeom>
          <a:solidFill>
            <a:schemeClr val="accent2">
              <a:hueOff val="0"/>
              <a:satOff val="0"/>
              <a:lumOff val="0"/>
              <a:alpha val="49000"/>
            </a:schemeClr>
          </a:solidFill>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itle 2">
            <a:extLst>
              <a:ext uri="{FF2B5EF4-FFF2-40B4-BE49-F238E27FC236}">
                <a16:creationId xmlns:a16="http://schemas.microsoft.com/office/drawing/2014/main" id="{D229B339-E7EB-9FCF-75D7-8B709A9AB8CB}"/>
              </a:ext>
            </a:extLst>
          </p:cNvPr>
          <p:cNvSpPr>
            <a:spLocks noGrp="1"/>
          </p:cNvSpPr>
          <p:nvPr>
            <p:ph type="title"/>
          </p:nvPr>
        </p:nvSpPr>
        <p:spPr/>
        <p:txBody>
          <a:bodyPr/>
          <a:lstStyle/>
          <a:p>
            <a:r>
              <a:rPr lang="en-GB" b="1" dirty="0">
                <a:solidFill>
                  <a:schemeClr val="accent1"/>
                </a:solidFill>
                <a:latin typeface="Aptos" panose="020B0004020202020204" pitchFamily="34" charset="0"/>
              </a:rPr>
              <a:t>Multi-Agency Audits 2025/2026</a:t>
            </a:r>
          </a:p>
        </p:txBody>
      </p:sp>
      <p:sp>
        <p:nvSpPr>
          <p:cNvPr id="5" name="Text Placeholder 4">
            <a:extLst>
              <a:ext uri="{FF2B5EF4-FFF2-40B4-BE49-F238E27FC236}">
                <a16:creationId xmlns:a16="http://schemas.microsoft.com/office/drawing/2014/main" id="{F282A304-7DDB-CE76-C7E6-F4ECEE47C4B2}"/>
              </a:ext>
            </a:extLst>
          </p:cNvPr>
          <p:cNvSpPr>
            <a:spLocks noGrp="1"/>
          </p:cNvSpPr>
          <p:nvPr>
            <p:ph type="body" idx="1"/>
          </p:nvPr>
        </p:nvSpPr>
        <p:spPr/>
        <p:txBody>
          <a:bodyPr/>
          <a:lstStyle/>
          <a:p>
            <a:r>
              <a:rPr lang="en-GB" dirty="0">
                <a:solidFill>
                  <a:srgbClr val="424242"/>
                </a:solidFill>
                <a:latin typeface="Aptos" panose="020B0004020202020204" pitchFamily="34" charset="0"/>
              </a:rPr>
              <a:t>Education as a Protective Factor</a:t>
            </a:r>
            <a:endParaRPr lang="en-GB" b="0" dirty="0">
              <a:solidFill>
                <a:srgbClr val="424242"/>
              </a:solidFill>
              <a:latin typeface="Aptos" panose="020B0004020202020204" pitchFamily="34" charset="0"/>
            </a:endParaRPr>
          </a:p>
          <a:p>
            <a:endParaRPr lang="en-GB" dirty="0"/>
          </a:p>
        </p:txBody>
      </p:sp>
      <p:sp>
        <p:nvSpPr>
          <p:cNvPr id="8" name="Content Placeholder 7">
            <a:extLst>
              <a:ext uri="{FF2B5EF4-FFF2-40B4-BE49-F238E27FC236}">
                <a16:creationId xmlns:a16="http://schemas.microsoft.com/office/drawing/2014/main" id="{95D35965-4C58-EDBB-0A3D-856605D7DB84}"/>
              </a:ext>
            </a:extLst>
          </p:cNvPr>
          <p:cNvSpPr>
            <a:spLocks noGrp="1"/>
          </p:cNvSpPr>
          <p:nvPr>
            <p:ph sz="half" idx="2"/>
          </p:nvPr>
        </p:nvSpPr>
        <p:spPr/>
        <p:txBody>
          <a:bodyPr>
            <a:normAutofit fontScale="25000" lnSpcReduction="20000"/>
          </a:bodyPr>
          <a:lstStyle/>
          <a:p>
            <a:pPr marL="0" indent="0">
              <a:lnSpc>
                <a:spcPct val="120000"/>
              </a:lnSpc>
              <a:buNone/>
            </a:pPr>
            <a:r>
              <a:rPr lang="en-GB" sz="4300" dirty="0">
                <a:latin typeface="Aptos" panose="020B0004020202020204" pitchFamily="34" charset="0"/>
              </a:rPr>
              <a:t>The audit identified how education is a protective factor. There is strong multi-agency working, particularly between education, health, and social care, alongside clear evidence that education can improve outcomes such as attendance, engagement, and stability. </a:t>
            </a:r>
          </a:p>
          <a:p>
            <a:pPr marL="0" indent="0">
              <a:lnSpc>
                <a:spcPct val="120000"/>
              </a:lnSpc>
              <a:buNone/>
            </a:pPr>
            <a:r>
              <a:rPr lang="en-GB" sz="4300" b="1" dirty="0">
                <a:solidFill>
                  <a:schemeClr val="accent1"/>
                </a:solidFill>
                <a:latin typeface="Aptos" panose="020B0004020202020204" pitchFamily="34" charset="0"/>
              </a:rPr>
              <a:t>Good Practice</a:t>
            </a:r>
          </a:p>
          <a:p>
            <a:pPr marL="0" indent="0">
              <a:lnSpc>
                <a:spcPct val="120000"/>
              </a:lnSpc>
              <a:buNone/>
            </a:pPr>
            <a:r>
              <a:rPr lang="en-GB" sz="4300" dirty="0">
                <a:latin typeface="Aptos" panose="020B0004020202020204" pitchFamily="34" charset="0"/>
              </a:rPr>
              <a:t>Examples of excellent school safeguarding and pastoral support were noted, including improved attendance and successful post-16 progression. Education is effectively used as a protective factor in many complex cases, supported by strong practice in strategy discussions, conferences, and safeguarding planning.</a:t>
            </a:r>
          </a:p>
          <a:p>
            <a:pPr marL="0" indent="0">
              <a:lnSpc>
                <a:spcPct val="120000"/>
              </a:lnSpc>
              <a:buNone/>
            </a:pPr>
            <a:r>
              <a:rPr lang="en-GB" sz="4300" dirty="0">
                <a:latin typeface="Aptos" panose="020B0004020202020204" pitchFamily="34" charset="0"/>
              </a:rPr>
              <a:t>Overall, education is a key protective factor, with the most positive impact seen where engagement is sustained. </a:t>
            </a:r>
            <a:endParaRPr lang="en-GB" dirty="0"/>
          </a:p>
        </p:txBody>
      </p:sp>
      <p:sp>
        <p:nvSpPr>
          <p:cNvPr id="9" name="Text Placeholder 8">
            <a:extLst>
              <a:ext uri="{FF2B5EF4-FFF2-40B4-BE49-F238E27FC236}">
                <a16:creationId xmlns:a16="http://schemas.microsoft.com/office/drawing/2014/main" id="{8829BCD0-DB0C-C536-7FA7-C0BA879F20F7}"/>
              </a:ext>
            </a:extLst>
          </p:cNvPr>
          <p:cNvSpPr>
            <a:spLocks noGrp="1"/>
          </p:cNvSpPr>
          <p:nvPr>
            <p:ph type="body" sz="quarter" idx="3"/>
          </p:nvPr>
        </p:nvSpPr>
        <p:spPr/>
        <p:txBody>
          <a:bodyPr/>
          <a:lstStyle/>
          <a:p>
            <a:r>
              <a:rPr lang="en-GB" sz="1400" dirty="0">
                <a:solidFill>
                  <a:schemeClr val="accent1"/>
                </a:solidFill>
              </a:rPr>
              <a:t>Areas for development</a:t>
            </a:r>
          </a:p>
          <a:p>
            <a:endParaRPr lang="en-GB" dirty="0"/>
          </a:p>
        </p:txBody>
      </p:sp>
      <p:sp>
        <p:nvSpPr>
          <p:cNvPr id="10" name="Content Placeholder 9">
            <a:extLst>
              <a:ext uri="{FF2B5EF4-FFF2-40B4-BE49-F238E27FC236}">
                <a16:creationId xmlns:a16="http://schemas.microsoft.com/office/drawing/2014/main" id="{1D79173F-7408-9FB5-DE02-300B19D7CF99}"/>
              </a:ext>
            </a:extLst>
          </p:cNvPr>
          <p:cNvSpPr>
            <a:spLocks noGrp="1"/>
          </p:cNvSpPr>
          <p:nvPr>
            <p:ph sz="quarter" idx="4"/>
          </p:nvPr>
        </p:nvSpPr>
        <p:spPr>
          <a:xfrm>
            <a:off x="6281413" y="2093119"/>
            <a:ext cx="5183188" cy="3684588"/>
          </a:xfrm>
        </p:spPr>
        <p:txBody>
          <a:bodyPr>
            <a:normAutofit fontScale="25000" lnSpcReduction="20000"/>
          </a:bodyPr>
          <a:lstStyle/>
          <a:p>
            <a:r>
              <a:rPr lang="en-GB" sz="4300" dirty="0">
                <a:latin typeface="Aptos" panose="020B0004020202020204" pitchFamily="34" charset="0"/>
              </a:rPr>
              <a:t>Delays in accessing education or reintegration </a:t>
            </a:r>
          </a:p>
          <a:p>
            <a:r>
              <a:rPr lang="en-GB" sz="4300" dirty="0">
                <a:latin typeface="Aptos" panose="020B0004020202020204" pitchFamily="34" charset="0"/>
              </a:rPr>
              <a:t>Variability in practice in the application of assessment tools.</a:t>
            </a:r>
          </a:p>
          <a:p>
            <a:r>
              <a:rPr lang="en-GB" sz="4300" dirty="0">
                <a:latin typeface="Aptos" panose="020B0004020202020204" pitchFamily="34" charset="0"/>
              </a:rPr>
              <a:t>Planning gaps are evident in post-16 provision, clarity of EHCPs, and transition arrangements.</a:t>
            </a:r>
          </a:p>
          <a:p>
            <a:r>
              <a:rPr lang="en-GB" sz="4300" dirty="0">
                <a:latin typeface="Aptos" panose="020B0004020202020204" pitchFamily="34" charset="0"/>
              </a:rPr>
              <a:t>Recording and oversight could be strengthened.</a:t>
            </a:r>
          </a:p>
          <a:p>
            <a:r>
              <a:rPr lang="en-GB" sz="4300" dirty="0">
                <a:latin typeface="Aptos" panose="020B0004020202020204" pitchFamily="34" charset="0"/>
              </a:rPr>
              <a:t>The voice of the child and family is not always fully captured or evidenced in planning or audit processes.</a:t>
            </a:r>
          </a:p>
          <a:p>
            <a:pPr marL="0" indent="0">
              <a:buNone/>
            </a:pPr>
            <a:r>
              <a:rPr lang="en-GB" sz="4300" b="1" dirty="0">
                <a:latin typeface="Aptos" panose="020B0004020202020204" pitchFamily="34" charset="0"/>
              </a:rPr>
              <a:t>Key actions include;</a:t>
            </a:r>
          </a:p>
          <a:p>
            <a:r>
              <a:rPr lang="en-GB" sz="4300" dirty="0">
                <a:latin typeface="Aptos" panose="020B0004020202020204" pitchFamily="34" charset="0"/>
              </a:rPr>
              <a:t>Reducing time out of education through earlier intervention and stronger access pathways, </a:t>
            </a:r>
          </a:p>
          <a:p>
            <a:r>
              <a:rPr lang="en-GB" sz="4300" dirty="0">
                <a:latin typeface="Aptos" panose="020B0004020202020204" pitchFamily="34" charset="0"/>
              </a:rPr>
              <a:t>Improving consistency in contextual safeguarding approaches and risk assessment tools, and </a:t>
            </a:r>
          </a:p>
          <a:p>
            <a:r>
              <a:rPr lang="en-GB" sz="4300" dirty="0">
                <a:latin typeface="Aptos" panose="020B0004020202020204" pitchFamily="34" charset="0"/>
              </a:rPr>
              <a:t>Strengthening education planning, particularly for EHCPs, transitions, and post-16 pathways. </a:t>
            </a:r>
          </a:p>
          <a:p>
            <a:r>
              <a:rPr lang="en-GB" sz="4300" dirty="0">
                <a:latin typeface="Aptos" panose="020B0004020202020204" pitchFamily="34" charset="0"/>
              </a:rPr>
              <a:t>Enhanced recording of decisions and multi-agency contributions, </a:t>
            </a:r>
          </a:p>
          <a:p>
            <a:r>
              <a:rPr lang="en-GB" sz="4300" dirty="0">
                <a:latin typeface="Aptos" panose="020B0004020202020204" pitchFamily="34" charset="0"/>
              </a:rPr>
              <a:t>Embedding the child and family voice more consistently in planning and audits,</a:t>
            </a:r>
            <a:endParaRPr lang="en-GB" dirty="0"/>
          </a:p>
        </p:txBody>
      </p:sp>
      <p:pic>
        <p:nvPicPr>
          <p:cNvPr id="2" name="Picture 1">
            <a:extLst>
              <a:ext uri="{FF2B5EF4-FFF2-40B4-BE49-F238E27FC236}">
                <a16:creationId xmlns:a16="http://schemas.microsoft.com/office/drawing/2014/main" id="{AB1AE678-694C-3608-D4B5-735C93662295}"/>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7" name="Slide Number Placeholder 6">
            <a:extLst>
              <a:ext uri="{FF2B5EF4-FFF2-40B4-BE49-F238E27FC236}">
                <a16:creationId xmlns:a16="http://schemas.microsoft.com/office/drawing/2014/main" id="{205A600B-95C3-133A-D071-E739B955A69D}"/>
              </a:ext>
            </a:extLst>
          </p:cNvPr>
          <p:cNvSpPr>
            <a:spLocks noGrp="1"/>
          </p:cNvSpPr>
          <p:nvPr>
            <p:ph type="sldNum" sz="quarter" idx="12"/>
          </p:nvPr>
        </p:nvSpPr>
        <p:spPr/>
        <p:txBody>
          <a:bodyPr/>
          <a:lstStyle/>
          <a:p>
            <a:fld id="{6042F2E4-C018-4D6B-917E-3AF7AC43D987}" type="slidenum">
              <a:rPr lang="en-GB" smtClean="0"/>
              <a:t>17</a:t>
            </a:fld>
            <a:endParaRPr lang="en-GB"/>
          </a:p>
        </p:txBody>
      </p:sp>
    </p:spTree>
    <p:extLst>
      <p:ext uri="{BB962C8B-B14F-4D97-AF65-F5344CB8AC3E}">
        <p14:creationId xmlns:p14="http://schemas.microsoft.com/office/powerpoint/2010/main" val="2323060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00C52-3186-82C4-0412-51718B5023E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008835A-64E2-7DB9-5980-1D8C903B6C8C}"/>
              </a:ext>
            </a:extLst>
          </p:cNvPr>
          <p:cNvSpPr>
            <a:spLocks noGrp="1"/>
          </p:cNvSpPr>
          <p:nvPr>
            <p:ph type="title"/>
          </p:nvPr>
        </p:nvSpPr>
        <p:spPr/>
        <p:txBody>
          <a:bodyPr/>
          <a:lstStyle/>
          <a:p>
            <a:r>
              <a:rPr lang="en-GB" b="1" dirty="0">
                <a:solidFill>
                  <a:schemeClr val="accent1"/>
                </a:solidFill>
                <a:latin typeface="Aptos" panose="020B0004020202020204" pitchFamily="34" charset="0"/>
              </a:rPr>
              <a:t>Multi-Agency Audits 2025/2026</a:t>
            </a:r>
          </a:p>
        </p:txBody>
      </p:sp>
      <p:sp>
        <p:nvSpPr>
          <p:cNvPr id="5" name="Text Placeholder 4">
            <a:extLst>
              <a:ext uri="{FF2B5EF4-FFF2-40B4-BE49-F238E27FC236}">
                <a16:creationId xmlns:a16="http://schemas.microsoft.com/office/drawing/2014/main" id="{8A95D3E6-2240-96A9-0AC2-0C0BFBF0D33B}"/>
              </a:ext>
            </a:extLst>
          </p:cNvPr>
          <p:cNvSpPr>
            <a:spLocks noGrp="1"/>
          </p:cNvSpPr>
          <p:nvPr>
            <p:ph type="body" idx="1"/>
          </p:nvPr>
        </p:nvSpPr>
        <p:spPr/>
        <p:txBody>
          <a:bodyPr/>
          <a:lstStyle/>
          <a:p>
            <a:r>
              <a:rPr lang="en-GB" dirty="0">
                <a:solidFill>
                  <a:srgbClr val="424242"/>
                </a:solidFill>
                <a:latin typeface="Aptos" panose="020B0004020202020204" pitchFamily="34" charset="0"/>
              </a:rPr>
              <a:t>Child Safeguarding Practice Review Audit</a:t>
            </a:r>
          </a:p>
        </p:txBody>
      </p:sp>
      <p:sp>
        <p:nvSpPr>
          <p:cNvPr id="8" name="Content Placeholder 7">
            <a:extLst>
              <a:ext uri="{FF2B5EF4-FFF2-40B4-BE49-F238E27FC236}">
                <a16:creationId xmlns:a16="http://schemas.microsoft.com/office/drawing/2014/main" id="{255D74CE-AF99-2C02-7973-EBDC2B748AD3}"/>
              </a:ext>
            </a:extLst>
          </p:cNvPr>
          <p:cNvSpPr>
            <a:spLocks noGrp="1"/>
          </p:cNvSpPr>
          <p:nvPr>
            <p:ph sz="half" idx="2"/>
          </p:nvPr>
        </p:nvSpPr>
        <p:spPr/>
        <p:txBody>
          <a:bodyPr>
            <a:noAutofit/>
          </a:bodyPr>
          <a:lstStyle/>
          <a:p>
            <a:pPr marL="0" indent="0">
              <a:lnSpc>
                <a:spcPct val="120000"/>
              </a:lnSpc>
              <a:buNone/>
            </a:pPr>
            <a:r>
              <a:rPr lang="en-GB" sz="1400" dirty="0">
                <a:latin typeface="Aptos" panose="020B0004020202020204" pitchFamily="34" charset="0"/>
              </a:rPr>
              <a:t>The findings demonstrated that learning from reviews is being embedded effectively and is contributing to improved frontline safeguarding practice.</a:t>
            </a:r>
            <a:endParaRPr lang="en-GB" sz="1400" b="1" dirty="0">
              <a:solidFill>
                <a:schemeClr val="accent1"/>
              </a:solidFill>
              <a:latin typeface="Aptos" panose="020B0004020202020204" pitchFamily="34" charset="0"/>
            </a:endParaRPr>
          </a:p>
          <a:p>
            <a:pPr marL="0" indent="0">
              <a:lnSpc>
                <a:spcPct val="120000"/>
              </a:lnSpc>
              <a:buNone/>
            </a:pPr>
            <a:r>
              <a:rPr lang="en-GB" sz="1400" b="1" dirty="0">
                <a:solidFill>
                  <a:schemeClr val="accent1"/>
                </a:solidFill>
                <a:latin typeface="Aptos" panose="020B0004020202020204" pitchFamily="34" charset="0"/>
              </a:rPr>
              <a:t>Good Practice</a:t>
            </a:r>
          </a:p>
          <a:p>
            <a:pPr>
              <a:lnSpc>
                <a:spcPct val="100000"/>
              </a:lnSpc>
            </a:pPr>
            <a:r>
              <a:rPr lang="en-GB" sz="1400" dirty="0">
                <a:latin typeface="Aptos" panose="020B0004020202020204" pitchFamily="34" charset="0"/>
              </a:rPr>
              <a:t>Multi-agency strategy discussions and information sharing.</a:t>
            </a:r>
          </a:p>
          <a:p>
            <a:pPr>
              <a:lnSpc>
                <a:spcPct val="100000"/>
              </a:lnSpc>
            </a:pPr>
            <a:r>
              <a:rPr lang="en-GB" sz="1400" dirty="0">
                <a:latin typeface="Aptos" panose="020B0004020202020204" pitchFamily="34" charset="0"/>
              </a:rPr>
              <a:t>Effective use of education as a protective factor.</a:t>
            </a:r>
          </a:p>
          <a:p>
            <a:pPr>
              <a:lnSpc>
                <a:spcPct val="100000"/>
              </a:lnSpc>
            </a:pPr>
            <a:r>
              <a:rPr lang="en-GB" sz="1400" dirty="0">
                <a:latin typeface="Aptos" panose="020B0004020202020204" pitchFamily="34" charset="0"/>
              </a:rPr>
              <a:t>High-quality perinatal planning and safeguarding oversight. </a:t>
            </a:r>
          </a:p>
          <a:p>
            <a:pPr>
              <a:lnSpc>
                <a:spcPct val="100000"/>
              </a:lnSpc>
            </a:pPr>
            <a:r>
              <a:rPr lang="en-GB" sz="1400" dirty="0">
                <a:latin typeface="Aptos" panose="020B0004020202020204" pitchFamily="34" charset="0"/>
              </a:rPr>
              <a:t>Child-centred practice, with evidence of the child’s voice being considered, alongside examples of professional curiosity and constructive challenge. </a:t>
            </a:r>
          </a:p>
          <a:p>
            <a:pPr>
              <a:lnSpc>
                <a:spcPct val="100000"/>
              </a:lnSpc>
            </a:pPr>
            <a:r>
              <a:rPr lang="en-GB" sz="1400" dirty="0">
                <a:latin typeface="Aptos" panose="020B0004020202020204" pitchFamily="34" charset="0"/>
              </a:rPr>
              <a:t>Positive evidence of multi-agency safety planning leading to tangible improvements.</a:t>
            </a:r>
          </a:p>
        </p:txBody>
      </p:sp>
      <p:sp>
        <p:nvSpPr>
          <p:cNvPr id="9" name="Text Placeholder 8">
            <a:extLst>
              <a:ext uri="{FF2B5EF4-FFF2-40B4-BE49-F238E27FC236}">
                <a16:creationId xmlns:a16="http://schemas.microsoft.com/office/drawing/2014/main" id="{30965688-F123-FCAA-0098-D1AF9D2CA36C}"/>
              </a:ext>
            </a:extLst>
          </p:cNvPr>
          <p:cNvSpPr>
            <a:spLocks noGrp="1"/>
          </p:cNvSpPr>
          <p:nvPr>
            <p:ph type="body" sz="quarter" idx="3"/>
          </p:nvPr>
        </p:nvSpPr>
        <p:spPr/>
        <p:txBody>
          <a:bodyPr>
            <a:normAutofit/>
          </a:bodyPr>
          <a:lstStyle/>
          <a:p>
            <a:r>
              <a:rPr lang="en-GB" sz="1400" dirty="0">
                <a:solidFill>
                  <a:schemeClr val="accent1"/>
                </a:solidFill>
                <a:latin typeface="Aptos" panose="020B0004020202020204" pitchFamily="34" charset="0"/>
              </a:rPr>
              <a:t>Areas for development</a:t>
            </a:r>
          </a:p>
          <a:p>
            <a:endParaRPr lang="en-GB" sz="1400" dirty="0">
              <a:solidFill>
                <a:schemeClr val="accent1"/>
              </a:solidFill>
              <a:latin typeface="Aptos" panose="020B0004020202020204" pitchFamily="34" charset="0"/>
            </a:endParaRPr>
          </a:p>
        </p:txBody>
      </p:sp>
      <p:sp>
        <p:nvSpPr>
          <p:cNvPr id="10" name="Content Placeholder 9">
            <a:extLst>
              <a:ext uri="{FF2B5EF4-FFF2-40B4-BE49-F238E27FC236}">
                <a16:creationId xmlns:a16="http://schemas.microsoft.com/office/drawing/2014/main" id="{FB73E8D6-D0DB-C4F5-6A31-396DC8EDEA60}"/>
              </a:ext>
            </a:extLst>
          </p:cNvPr>
          <p:cNvSpPr>
            <a:spLocks noGrp="1"/>
          </p:cNvSpPr>
          <p:nvPr>
            <p:ph sz="quarter" idx="4"/>
          </p:nvPr>
        </p:nvSpPr>
        <p:spPr>
          <a:xfrm>
            <a:off x="6194427" y="2246283"/>
            <a:ext cx="5183188" cy="3684588"/>
          </a:xfrm>
        </p:spPr>
        <p:txBody>
          <a:bodyPr>
            <a:normAutofit fontScale="25000" lnSpcReduction="20000"/>
          </a:bodyPr>
          <a:lstStyle/>
          <a:p>
            <a:pPr>
              <a:lnSpc>
                <a:spcPct val="120000"/>
              </a:lnSpc>
            </a:pPr>
            <a:r>
              <a:rPr lang="en-GB" sz="5600" dirty="0">
                <a:latin typeface="Aptos" panose="020B0004020202020204" pitchFamily="34" charset="0"/>
              </a:rPr>
              <a:t>Limited involvement of extended family networks.</a:t>
            </a:r>
          </a:p>
          <a:p>
            <a:pPr>
              <a:lnSpc>
                <a:spcPct val="120000"/>
              </a:lnSpc>
            </a:pPr>
            <a:r>
              <a:rPr lang="en-GB" sz="5600" dirty="0">
                <a:latin typeface="Aptos" panose="020B0004020202020204" pitchFamily="34" charset="0"/>
              </a:rPr>
              <a:t>Recording and clarity are sometimes inconsistent.</a:t>
            </a:r>
          </a:p>
          <a:p>
            <a:pPr>
              <a:lnSpc>
                <a:spcPct val="120000"/>
              </a:lnSpc>
            </a:pPr>
            <a:r>
              <a:rPr lang="en-GB" sz="5600" dirty="0">
                <a:latin typeface="Aptos" panose="020B0004020202020204" pitchFamily="34" charset="0"/>
              </a:rPr>
              <a:t>Information sharing </a:t>
            </a:r>
          </a:p>
          <a:p>
            <a:pPr>
              <a:lnSpc>
                <a:spcPct val="120000"/>
              </a:lnSpc>
            </a:pPr>
            <a:r>
              <a:rPr lang="en-GB" sz="5600" dirty="0">
                <a:latin typeface="Aptos" panose="020B0004020202020204" pitchFamily="34" charset="0"/>
              </a:rPr>
              <a:t>The child’s voice and co-production are not always clearly evidenced in plans and records.</a:t>
            </a:r>
          </a:p>
          <a:p>
            <a:pPr marL="0" indent="0">
              <a:lnSpc>
                <a:spcPct val="120000"/>
              </a:lnSpc>
              <a:buNone/>
            </a:pPr>
            <a:r>
              <a:rPr lang="en-GB" sz="5600" b="1" dirty="0">
                <a:latin typeface="Aptos" panose="020B0004020202020204" pitchFamily="34" charset="0"/>
              </a:rPr>
              <a:t>Key actions include </a:t>
            </a:r>
          </a:p>
          <a:p>
            <a:pPr>
              <a:lnSpc>
                <a:spcPct val="120000"/>
              </a:lnSpc>
            </a:pPr>
            <a:r>
              <a:rPr lang="en-GB" sz="5600" dirty="0">
                <a:latin typeface="Aptos" panose="020B0004020202020204" pitchFamily="34" charset="0"/>
              </a:rPr>
              <a:t>Strengthening the use of extended family and kinship networks in safeguarding planning.</a:t>
            </a:r>
          </a:p>
          <a:p>
            <a:pPr>
              <a:lnSpc>
                <a:spcPct val="120000"/>
              </a:lnSpc>
            </a:pPr>
            <a:r>
              <a:rPr lang="en-GB" sz="5600" dirty="0">
                <a:latin typeface="Aptos" panose="020B0004020202020204" pitchFamily="34" charset="0"/>
              </a:rPr>
              <a:t>Improving consistency in recording and the rationale for decision-making.</a:t>
            </a:r>
          </a:p>
          <a:p>
            <a:pPr>
              <a:lnSpc>
                <a:spcPct val="120000"/>
              </a:lnSpc>
            </a:pPr>
            <a:r>
              <a:rPr lang="en-GB" sz="5600" dirty="0">
                <a:latin typeface="Aptos" panose="020B0004020202020204" pitchFamily="34" charset="0"/>
              </a:rPr>
              <a:t>Undertaking targeted audits </a:t>
            </a:r>
          </a:p>
          <a:p>
            <a:pPr>
              <a:lnSpc>
                <a:spcPct val="120000"/>
              </a:lnSpc>
            </a:pPr>
            <a:r>
              <a:rPr lang="en-GB" sz="5600" dirty="0">
                <a:latin typeface="Aptos" panose="020B0004020202020204" pitchFamily="34" charset="0"/>
              </a:rPr>
              <a:t>Improving information sharing processes.</a:t>
            </a:r>
          </a:p>
          <a:p>
            <a:pPr>
              <a:lnSpc>
                <a:spcPct val="120000"/>
              </a:lnSpc>
            </a:pPr>
            <a:r>
              <a:rPr lang="en-GB" sz="5600" dirty="0">
                <a:latin typeface="Aptos" panose="020B0004020202020204" pitchFamily="34" charset="0"/>
              </a:rPr>
              <a:t>Strengthening evidence of the child’s voice and co-produced safety plans.</a:t>
            </a:r>
            <a:endParaRPr lang="en-GB" dirty="0"/>
          </a:p>
        </p:txBody>
      </p:sp>
      <p:pic>
        <p:nvPicPr>
          <p:cNvPr id="11" name="Picture 10">
            <a:extLst>
              <a:ext uri="{FF2B5EF4-FFF2-40B4-BE49-F238E27FC236}">
                <a16:creationId xmlns:a16="http://schemas.microsoft.com/office/drawing/2014/main" id="{B15259D6-FDE8-6BC8-EB65-BA3AE31A78AD}"/>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6" name="Slide Number Placeholder 5">
            <a:extLst>
              <a:ext uri="{FF2B5EF4-FFF2-40B4-BE49-F238E27FC236}">
                <a16:creationId xmlns:a16="http://schemas.microsoft.com/office/drawing/2014/main" id="{DB573EA5-313C-E5F8-ECA6-42CB7F38BB18}"/>
              </a:ext>
            </a:extLst>
          </p:cNvPr>
          <p:cNvSpPr>
            <a:spLocks noGrp="1"/>
          </p:cNvSpPr>
          <p:nvPr>
            <p:ph type="sldNum" sz="quarter" idx="12"/>
          </p:nvPr>
        </p:nvSpPr>
        <p:spPr/>
        <p:txBody>
          <a:bodyPr/>
          <a:lstStyle/>
          <a:p>
            <a:fld id="{6042F2E4-C018-4D6B-917E-3AF7AC43D987}" type="slidenum">
              <a:rPr lang="en-GB" smtClean="0"/>
              <a:t>18</a:t>
            </a:fld>
            <a:endParaRPr lang="en-GB"/>
          </a:p>
        </p:txBody>
      </p:sp>
    </p:spTree>
    <p:extLst>
      <p:ext uri="{BB962C8B-B14F-4D97-AF65-F5344CB8AC3E}">
        <p14:creationId xmlns:p14="http://schemas.microsoft.com/office/powerpoint/2010/main" val="2228244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F40EB-01FE-FCFF-5B78-26FBDFA05403}"/>
              </a:ext>
            </a:extLst>
          </p:cNvPr>
          <p:cNvSpPr>
            <a:spLocks noGrp="1"/>
          </p:cNvSpPr>
          <p:nvPr>
            <p:ph type="title"/>
          </p:nvPr>
        </p:nvSpPr>
        <p:spPr/>
        <p:txBody>
          <a:bodyPr/>
          <a:lstStyle/>
          <a:p>
            <a:r>
              <a:rPr lang="en-GB" b="1" dirty="0">
                <a:solidFill>
                  <a:schemeClr val="accent1"/>
                </a:solidFill>
                <a:latin typeface="Aptos" panose="020B0004020202020204" pitchFamily="34" charset="0"/>
              </a:rPr>
              <a:t>Education as a Safeguarding Partner</a:t>
            </a:r>
          </a:p>
        </p:txBody>
      </p:sp>
      <p:sp>
        <p:nvSpPr>
          <p:cNvPr id="5" name="Content Placeholder 4">
            <a:extLst>
              <a:ext uri="{FF2B5EF4-FFF2-40B4-BE49-F238E27FC236}">
                <a16:creationId xmlns:a16="http://schemas.microsoft.com/office/drawing/2014/main" id="{142EF1A0-401D-B0CE-2BFD-F70CBAB913CA}"/>
              </a:ext>
            </a:extLst>
          </p:cNvPr>
          <p:cNvSpPr>
            <a:spLocks noGrp="1"/>
          </p:cNvSpPr>
          <p:nvPr>
            <p:ph idx="1"/>
          </p:nvPr>
        </p:nvSpPr>
        <p:spPr>
          <a:xfrm>
            <a:off x="838200" y="1825625"/>
            <a:ext cx="5257800" cy="4351338"/>
          </a:xfrm>
        </p:spPr>
        <p:txBody>
          <a:bodyPr>
            <a:normAutofit fontScale="92500" lnSpcReduction="10000"/>
          </a:bodyPr>
          <a:lstStyle/>
          <a:p>
            <a:pPr marL="0" indent="0">
              <a:buNone/>
            </a:pPr>
            <a:r>
              <a:rPr lang="en-GB" sz="1500" dirty="0">
                <a:latin typeface="Aptos" panose="020B0004020202020204" pitchFamily="34" charset="0"/>
              </a:rPr>
              <a:t>Education providers play a pivotal role in safeguarding and promoting the welfare of children and young people. Schools, colleges, early years settings and other education providers are often the agencies with the greatest day-to-day contact with children, placing them in a unique position to identify emerging concerns, understand children's lived experiences and provide early support. The Cheshire East Safeguarding Children's Partnership is committed to ensuring that education is actively engaged at both strategic and operational levels of the safeguarding arrangements.</a:t>
            </a:r>
          </a:p>
          <a:p>
            <a:pPr marL="0" indent="0">
              <a:buNone/>
            </a:pPr>
            <a:r>
              <a:rPr lang="en-GB" sz="1500" dirty="0">
                <a:latin typeface="Aptos" panose="020B0004020202020204" pitchFamily="34" charset="0"/>
              </a:rPr>
              <a:t>The Education Safeguarding Sub-Group provides a dedicated forum for educational leaders and safeguarding professionals to identify emerging risks, share learning, influence partnership priorities and contribute to the development of local safeguarding arrangements. </a:t>
            </a:r>
          </a:p>
          <a:p>
            <a:pPr marL="0" indent="0">
              <a:buNone/>
            </a:pPr>
            <a:r>
              <a:rPr lang="en-GB" sz="1500" dirty="0">
                <a:latin typeface="Aptos" panose="020B0004020202020204" pitchFamily="34" charset="0"/>
              </a:rPr>
              <a:t>Through this forum, education providers contribute intelligence, practice insight and the collective voice of the education sector, ensuring that safeguarding arrangements are informed by the experiences of children across educational settings.</a:t>
            </a:r>
          </a:p>
          <a:p>
            <a:pPr marL="0" indent="0">
              <a:buNone/>
            </a:pPr>
            <a:r>
              <a:rPr lang="en-GB" sz="1500" dirty="0">
                <a:latin typeface="Aptos" panose="020B0004020202020204" pitchFamily="34" charset="0"/>
              </a:rPr>
              <a:t>Education is recognised as both a protective factor and a vital safeguarding partner in improving outcomes for children and young people.</a:t>
            </a:r>
          </a:p>
          <a:p>
            <a:pPr marL="0" indent="0">
              <a:buNone/>
            </a:pPr>
            <a:endParaRPr lang="en-GB" dirty="0"/>
          </a:p>
          <a:p>
            <a:endParaRPr lang="en-GB" dirty="0"/>
          </a:p>
        </p:txBody>
      </p:sp>
      <p:pic>
        <p:nvPicPr>
          <p:cNvPr id="4" name="Picture 3">
            <a:extLst>
              <a:ext uri="{FF2B5EF4-FFF2-40B4-BE49-F238E27FC236}">
                <a16:creationId xmlns:a16="http://schemas.microsoft.com/office/drawing/2014/main" id="{0DD76040-CC2E-17D8-69CA-2185C1248210}"/>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275216" y="505270"/>
            <a:ext cx="1078583" cy="1068049"/>
          </a:xfrm>
          <a:prstGeom prst="rect">
            <a:avLst/>
          </a:prstGeom>
          <a:noFill/>
          <a:ln>
            <a:noFill/>
          </a:ln>
        </p:spPr>
      </p:pic>
      <p:pic>
        <p:nvPicPr>
          <p:cNvPr id="8" name="Picture 7">
            <a:extLst>
              <a:ext uri="{FF2B5EF4-FFF2-40B4-BE49-F238E27FC236}">
                <a16:creationId xmlns:a16="http://schemas.microsoft.com/office/drawing/2014/main" id="{6BF33287-36DD-DBAF-EECF-765CC92ED9B1}"/>
              </a:ext>
            </a:extLst>
          </p:cNvPr>
          <p:cNvPicPr>
            <a:picLocks noChangeAspect="1"/>
          </p:cNvPicPr>
          <p:nvPr/>
        </p:nvPicPr>
        <p:blipFill>
          <a:blip r:embed="rId3"/>
          <a:stretch>
            <a:fillRect/>
          </a:stretch>
        </p:blipFill>
        <p:spPr>
          <a:xfrm>
            <a:off x="6536268" y="2224106"/>
            <a:ext cx="4109158" cy="3554375"/>
          </a:xfrm>
          <a:prstGeom prst="rect">
            <a:avLst/>
          </a:prstGeom>
        </p:spPr>
      </p:pic>
      <p:sp>
        <p:nvSpPr>
          <p:cNvPr id="6" name="Slide Number Placeholder 5">
            <a:extLst>
              <a:ext uri="{FF2B5EF4-FFF2-40B4-BE49-F238E27FC236}">
                <a16:creationId xmlns:a16="http://schemas.microsoft.com/office/drawing/2014/main" id="{A23B86A0-B6CA-0965-3A11-789D928E7159}"/>
              </a:ext>
            </a:extLst>
          </p:cNvPr>
          <p:cNvSpPr>
            <a:spLocks noGrp="1"/>
          </p:cNvSpPr>
          <p:nvPr>
            <p:ph type="sldNum" sz="quarter" idx="12"/>
          </p:nvPr>
        </p:nvSpPr>
        <p:spPr/>
        <p:txBody>
          <a:bodyPr/>
          <a:lstStyle/>
          <a:p>
            <a:fld id="{6042F2E4-C018-4D6B-917E-3AF7AC43D987}" type="slidenum">
              <a:rPr lang="en-GB" smtClean="0"/>
              <a:t>19</a:t>
            </a:fld>
            <a:endParaRPr lang="en-GB"/>
          </a:p>
        </p:txBody>
      </p:sp>
    </p:spTree>
    <p:extLst>
      <p:ext uri="{BB962C8B-B14F-4D97-AF65-F5344CB8AC3E}">
        <p14:creationId xmlns:p14="http://schemas.microsoft.com/office/powerpoint/2010/main" val="862179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54CA749-62D0-83DF-B296-3DEC964C6BA6}"/>
              </a:ext>
            </a:extLst>
          </p:cNvPr>
          <p:cNvSpPr>
            <a:spLocks noGrp="1"/>
          </p:cNvSpPr>
          <p:nvPr>
            <p:ph type="title"/>
          </p:nvPr>
        </p:nvSpPr>
        <p:spPr/>
        <p:txBody>
          <a:bodyPr>
            <a:noAutofit/>
          </a:bodyPr>
          <a:lstStyle/>
          <a:p>
            <a:r>
              <a:rPr lang="en-GB" sz="4400" b="1" dirty="0">
                <a:solidFill>
                  <a:schemeClr val="accent1"/>
                </a:solidFill>
                <a:latin typeface="Aptos" panose="020B0004020202020204" pitchFamily="34" charset="0"/>
                <a:cs typeface="Arial"/>
              </a:rPr>
              <a:t>Section 175 Audits</a:t>
            </a:r>
          </a:p>
        </p:txBody>
      </p:sp>
      <p:sp>
        <p:nvSpPr>
          <p:cNvPr id="3" name="Content Placeholder 2">
            <a:extLst>
              <a:ext uri="{FF2B5EF4-FFF2-40B4-BE49-F238E27FC236}">
                <a16:creationId xmlns:a16="http://schemas.microsoft.com/office/drawing/2014/main" id="{FF1AC47B-4B62-A354-43B5-96E5AED9CF0A}"/>
              </a:ext>
            </a:extLst>
          </p:cNvPr>
          <p:cNvSpPr>
            <a:spLocks noGrp="1"/>
          </p:cNvSpPr>
          <p:nvPr>
            <p:ph idx="1"/>
          </p:nvPr>
        </p:nvSpPr>
        <p:spPr/>
        <p:txBody>
          <a:bodyPr>
            <a:normAutofit fontScale="25000" lnSpcReduction="20000"/>
          </a:bodyPr>
          <a:lstStyle/>
          <a:p>
            <a:pPr marL="0" indent="0">
              <a:lnSpc>
                <a:spcPct val="120000"/>
              </a:lnSpc>
              <a:buNone/>
            </a:pPr>
            <a:r>
              <a:rPr lang="en-GB" sz="5600" b="1" dirty="0">
                <a:latin typeface="Aptos" panose="020B0004020202020204" pitchFamily="34" charset="0"/>
              </a:rPr>
              <a:t>Embedding partnership priorities remains a key development area</a:t>
            </a:r>
            <a:br>
              <a:rPr lang="en-GB" sz="5600" dirty="0">
                <a:latin typeface="Aptos" panose="020B0004020202020204" pitchFamily="34" charset="0"/>
              </a:rPr>
            </a:br>
            <a:r>
              <a:rPr lang="en-GB" sz="5600" dirty="0">
                <a:latin typeface="Aptos" panose="020B0004020202020204" pitchFamily="34" charset="0"/>
              </a:rPr>
              <a:t>New questions against priorities generated higher levels of “partially effective” responses. </a:t>
            </a:r>
          </a:p>
          <a:p>
            <a:pPr marL="0" indent="0">
              <a:lnSpc>
                <a:spcPct val="120000"/>
              </a:lnSpc>
              <a:buNone/>
            </a:pPr>
            <a:r>
              <a:rPr lang="en-GB" sz="5600" dirty="0">
                <a:latin typeface="Aptos" panose="020B0004020202020204" pitchFamily="34" charset="0"/>
              </a:rPr>
              <a:t>The Partnership recognise that embedding tools into everyday practice takes time, particularly across a large and diverse education sector.  In response, the Partnership has aligned its forward planning to strengthen awareness and use of tools linked to neglect and child sexual abuse, including a focus on embedding these tools in practice, particularly in primary schools. </a:t>
            </a:r>
          </a:p>
          <a:p>
            <a:pPr marL="0" indent="0">
              <a:lnSpc>
                <a:spcPct val="120000"/>
              </a:lnSpc>
              <a:buNone/>
            </a:pPr>
            <a:r>
              <a:rPr lang="en-GB" sz="5600" b="1" dirty="0">
                <a:latin typeface="Aptos" panose="020B0004020202020204" pitchFamily="34" charset="0"/>
              </a:rPr>
              <a:t>Positive leadership arrangements for safeguarding</a:t>
            </a:r>
            <a:br>
              <a:rPr lang="en-GB" sz="5600" dirty="0">
                <a:latin typeface="Aptos" panose="020B0004020202020204" pitchFamily="34" charset="0"/>
              </a:rPr>
            </a:br>
            <a:r>
              <a:rPr lang="en-GB" sz="5600" dirty="0">
                <a:latin typeface="Aptos" panose="020B0004020202020204" pitchFamily="34" charset="0"/>
              </a:rPr>
              <a:t>All settings confirmed appropriate safeguarding leadership arrangements, including the identification of a Designated Safeguarding Lead (DSL), at least one Deputy DSL, and a Designated Safeguarding Governor. In primary schools, the DSL is most commonly the headteacher, while in secondary schools the DSL is typically a member of the senior leadership team. This reflects compliance with statutory expectations.</a:t>
            </a:r>
          </a:p>
          <a:p>
            <a:pPr marL="0" indent="0">
              <a:lnSpc>
                <a:spcPct val="120000"/>
              </a:lnSpc>
              <a:buNone/>
            </a:pPr>
            <a:r>
              <a:rPr lang="en-GB" sz="5600" b="1" dirty="0">
                <a:latin typeface="Aptos" panose="020B0004020202020204" pitchFamily="34" charset="0"/>
              </a:rPr>
              <a:t>Improved quality of audit responses</a:t>
            </a:r>
            <a:br>
              <a:rPr lang="en-GB" sz="5600" dirty="0">
                <a:latin typeface="Aptos" panose="020B0004020202020204" pitchFamily="34" charset="0"/>
              </a:rPr>
            </a:br>
            <a:r>
              <a:rPr lang="en-GB" sz="5600" dirty="0">
                <a:latin typeface="Aptos" panose="020B0004020202020204" pitchFamily="34" charset="0"/>
              </a:rPr>
              <a:t>The level of detail provided by schools and colleges has improved compared to previous years, offering clearer evidence of what is in place and how safeguarding arrangements are developing. This has enhanced the Partnership’s ability to understand strengths and target support effectively.</a:t>
            </a:r>
          </a:p>
          <a:p>
            <a:endParaRPr lang="en-GB" dirty="0"/>
          </a:p>
          <a:p>
            <a:endParaRPr lang="en-GB" dirty="0"/>
          </a:p>
          <a:p>
            <a:endParaRPr lang="en-GB" dirty="0"/>
          </a:p>
        </p:txBody>
      </p:sp>
      <p:sp>
        <p:nvSpPr>
          <p:cNvPr id="6" name="Text Placeholder 5">
            <a:extLst>
              <a:ext uri="{FF2B5EF4-FFF2-40B4-BE49-F238E27FC236}">
                <a16:creationId xmlns:a16="http://schemas.microsoft.com/office/drawing/2014/main" id="{C606ED2A-0DD6-B5B9-3B66-65CAA505CD3A}"/>
              </a:ext>
            </a:extLst>
          </p:cNvPr>
          <p:cNvSpPr>
            <a:spLocks noGrp="1"/>
          </p:cNvSpPr>
          <p:nvPr>
            <p:ph type="body" sz="half" idx="2"/>
          </p:nvPr>
        </p:nvSpPr>
        <p:spPr/>
        <p:txBody>
          <a:bodyPr/>
          <a:lstStyle/>
          <a:p>
            <a:r>
              <a:rPr lang="en-GB" b="1" dirty="0"/>
              <a:t>Key Findings and Themes – Section 175 Audit 2025</a:t>
            </a:r>
          </a:p>
          <a:p>
            <a:endParaRPr lang="en-GB" dirty="0"/>
          </a:p>
        </p:txBody>
      </p:sp>
      <p:sp>
        <p:nvSpPr>
          <p:cNvPr id="11" name="Content Placeholder 2">
            <a:extLst>
              <a:ext uri="{FF2B5EF4-FFF2-40B4-BE49-F238E27FC236}">
                <a16:creationId xmlns:a16="http://schemas.microsoft.com/office/drawing/2014/main" id="{D392416F-F68D-B5CC-40FF-0B016DF88FE0}"/>
              </a:ext>
            </a:extLst>
          </p:cNvPr>
          <p:cNvSpPr txBox="1">
            <a:spLocks/>
          </p:cNvSpPr>
          <p:nvPr/>
        </p:nvSpPr>
        <p:spPr>
          <a:xfrm>
            <a:off x="3232777" y="416914"/>
            <a:ext cx="7340217" cy="17893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200" dirty="0">
              <a:ea typeface="Calibri" panose="020F0502020204030204"/>
              <a:cs typeface="Calibri" panose="020F0502020204030204"/>
            </a:endParaRPr>
          </a:p>
        </p:txBody>
      </p:sp>
      <p:sp>
        <p:nvSpPr>
          <p:cNvPr id="25" name="TextBox 24">
            <a:extLst>
              <a:ext uri="{FF2B5EF4-FFF2-40B4-BE49-F238E27FC236}">
                <a16:creationId xmlns:a16="http://schemas.microsoft.com/office/drawing/2014/main" id="{0E3009B5-D9A7-89FD-2AF9-8742C24EA762}"/>
              </a:ext>
            </a:extLst>
          </p:cNvPr>
          <p:cNvSpPr txBox="1"/>
          <p:nvPr/>
        </p:nvSpPr>
        <p:spPr>
          <a:xfrm>
            <a:off x="836612" y="2585564"/>
            <a:ext cx="4011433" cy="4193456"/>
          </a:xfrm>
          <a:prstGeom prst="rect">
            <a:avLst/>
          </a:prstGeom>
          <a:noFill/>
        </p:spPr>
        <p:txBody>
          <a:bodyPr wrap="square" rtlCol="0">
            <a:spAutoFit/>
          </a:bodyPr>
          <a:lstStyle/>
          <a:p>
            <a:r>
              <a:rPr lang="en-GB" sz="1400" b="1" kern="100" dirty="0">
                <a:latin typeface="Aptos" panose="020B0004020202020204" pitchFamily="34" charset="0"/>
                <a:ea typeface="Aptos" panose="020B0004020202020204" pitchFamily="34" charset="0"/>
                <a:cs typeface="Times New Roman" panose="02020603050405020304" pitchFamily="18" charset="0"/>
              </a:rPr>
              <a:t>Strong engagement and compliance across education settings</a:t>
            </a:r>
            <a:br>
              <a:rPr lang="en-GB" sz="1400" kern="100" dirty="0">
                <a:latin typeface="Aptos" panose="020B0004020202020204" pitchFamily="34" charset="0"/>
                <a:ea typeface="Aptos" panose="020B0004020202020204" pitchFamily="34" charset="0"/>
                <a:cs typeface="Times New Roman" panose="02020603050405020304" pitchFamily="18" charset="0"/>
              </a:rPr>
            </a:br>
            <a:r>
              <a:rPr lang="en-GB" sz="1400" kern="100" dirty="0">
                <a:latin typeface="Aptos" panose="020B0004020202020204" pitchFamily="34" charset="0"/>
                <a:ea typeface="Aptos" panose="020B0004020202020204" pitchFamily="34" charset="0"/>
                <a:cs typeface="Times New Roman" panose="02020603050405020304" pitchFamily="18" charset="0"/>
              </a:rPr>
              <a:t>All education settings completed the Section 175 audit, achieving a 100% completion rate across schools, colleges, alternative provision, special and independent settings. </a:t>
            </a:r>
          </a:p>
          <a:p>
            <a:endParaRPr lang="en-GB" sz="1400" b="1" kern="100" dirty="0">
              <a:latin typeface="Aptos" panose="020B0004020202020204" pitchFamily="34" charset="0"/>
              <a:ea typeface="Aptos" panose="020B0004020202020204" pitchFamily="34" charset="0"/>
              <a:cs typeface="Times New Roman" panose="02020603050405020304" pitchFamily="18" charset="0"/>
            </a:endParaRPr>
          </a:p>
          <a:p>
            <a:r>
              <a:rPr lang="en-GB" sz="1400" b="1" kern="100" dirty="0">
                <a:latin typeface="Aptos" panose="020B0004020202020204" pitchFamily="34" charset="0"/>
                <a:ea typeface="Aptos" panose="020B0004020202020204" pitchFamily="34" charset="0"/>
                <a:cs typeface="Times New Roman" panose="02020603050405020304" pitchFamily="18" charset="0"/>
              </a:rPr>
              <a:t>Overall safeguarding practice provides reassurance, with clear improvement planning</a:t>
            </a:r>
            <a:br>
              <a:rPr lang="en-GB" sz="1400" kern="100" dirty="0">
                <a:latin typeface="Aptos" panose="020B0004020202020204" pitchFamily="34" charset="0"/>
                <a:ea typeface="Aptos" panose="020B0004020202020204" pitchFamily="34" charset="0"/>
                <a:cs typeface="Times New Roman" panose="02020603050405020304" pitchFamily="18" charset="0"/>
              </a:rPr>
            </a:br>
            <a:r>
              <a:rPr lang="en-GB" sz="1400" kern="100" dirty="0">
                <a:latin typeface="Aptos" panose="020B0004020202020204" pitchFamily="34" charset="0"/>
                <a:ea typeface="Aptos" panose="020B0004020202020204" pitchFamily="34" charset="0"/>
                <a:cs typeface="Times New Roman" panose="02020603050405020304" pitchFamily="18" charset="0"/>
              </a:rPr>
              <a:t>The audit responses demonstrate that schools and colleges are largely able to evidence effective safeguarding arrangements. Where settings identified themselves as “partially effective” or “ineffective,” the majority provided clear plans for improvement, indicating a strong culture of self‑reflection and improvement rather than simple compliance. </a:t>
            </a:r>
          </a:p>
          <a:p>
            <a:endParaRPr lang="en-GB" sz="105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pic>
        <p:nvPicPr>
          <p:cNvPr id="2" name="Picture 1">
            <a:extLst>
              <a:ext uri="{FF2B5EF4-FFF2-40B4-BE49-F238E27FC236}">
                <a16:creationId xmlns:a16="http://schemas.microsoft.com/office/drawing/2014/main" id="{74992695-C119-B765-E378-E71E53A6CAF2}"/>
              </a:ext>
            </a:extLst>
          </p:cNvPr>
          <p:cNvPicPr>
            <a:picLocks noChangeAspect="1"/>
          </p:cNvPicPr>
          <p:nvPr/>
        </p:nvPicPr>
        <p:blipFill>
          <a:blip r:embed="rId3"/>
          <a:stretch>
            <a:fillRect/>
          </a:stretch>
        </p:blipFill>
        <p:spPr>
          <a:xfrm>
            <a:off x="10312861" y="435427"/>
            <a:ext cx="1036410" cy="1018120"/>
          </a:xfrm>
          <a:prstGeom prst="rect">
            <a:avLst/>
          </a:prstGeom>
        </p:spPr>
      </p:pic>
      <p:sp>
        <p:nvSpPr>
          <p:cNvPr id="7" name="Slide Number Placeholder 6">
            <a:extLst>
              <a:ext uri="{FF2B5EF4-FFF2-40B4-BE49-F238E27FC236}">
                <a16:creationId xmlns:a16="http://schemas.microsoft.com/office/drawing/2014/main" id="{3B6D7758-8370-50CC-8603-8F83D51B9140}"/>
              </a:ext>
            </a:extLst>
          </p:cNvPr>
          <p:cNvSpPr>
            <a:spLocks noGrp="1"/>
          </p:cNvSpPr>
          <p:nvPr>
            <p:ph type="sldNum" sz="quarter" idx="12"/>
          </p:nvPr>
        </p:nvSpPr>
        <p:spPr/>
        <p:txBody>
          <a:bodyPr/>
          <a:lstStyle/>
          <a:p>
            <a:fld id="{6042F2E4-C018-4D6B-917E-3AF7AC43D987}" type="slidenum">
              <a:rPr lang="en-GB" smtClean="0"/>
              <a:t>20</a:t>
            </a:fld>
            <a:endParaRPr lang="en-GB"/>
          </a:p>
        </p:txBody>
      </p:sp>
    </p:spTree>
    <p:extLst>
      <p:ext uri="{BB962C8B-B14F-4D97-AF65-F5344CB8AC3E}">
        <p14:creationId xmlns:p14="http://schemas.microsoft.com/office/powerpoint/2010/main" val="379204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996B7-95D0-A65D-4AF6-32B55BFF9F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ED6DA5-1207-02A9-C82B-4844D82141C5}"/>
              </a:ext>
            </a:extLst>
          </p:cNvPr>
          <p:cNvSpPr>
            <a:spLocks noGrp="1"/>
          </p:cNvSpPr>
          <p:nvPr>
            <p:ph type="title"/>
          </p:nvPr>
        </p:nvSpPr>
        <p:spPr/>
        <p:txBody>
          <a:bodyPr>
            <a:normAutofit/>
          </a:bodyPr>
          <a:lstStyle/>
          <a:p>
            <a:r>
              <a:rPr lang="en-GB" b="1" dirty="0">
                <a:solidFill>
                  <a:schemeClr val="accent1"/>
                </a:solidFill>
                <a:latin typeface="Aptos" panose="020B0004020202020204" pitchFamily="34" charset="0"/>
                <a:cs typeface="Arial"/>
              </a:rPr>
              <a:t>Hearing the voice of the child and </a:t>
            </a:r>
            <a:br>
              <a:rPr lang="en-GB" b="1" dirty="0">
                <a:solidFill>
                  <a:schemeClr val="accent1"/>
                </a:solidFill>
                <a:latin typeface="Aptos" panose="020B0004020202020204" pitchFamily="34" charset="0"/>
                <a:cs typeface="Arial"/>
              </a:rPr>
            </a:br>
            <a:r>
              <a:rPr lang="en-GB" b="1" dirty="0">
                <a:solidFill>
                  <a:schemeClr val="accent1"/>
                </a:solidFill>
                <a:latin typeface="Aptos" panose="020B0004020202020204" pitchFamily="34" charset="0"/>
                <a:cs typeface="Arial"/>
              </a:rPr>
              <a:t>their lived experience</a:t>
            </a:r>
          </a:p>
        </p:txBody>
      </p:sp>
      <p:sp>
        <p:nvSpPr>
          <p:cNvPr id="5" name="Text Placeholder 4">
            <a:extLst>
              <a:ext uri="{FF2B5EF4-FFF2-40B4-BE49-F238E27FC236}">
                <a16:creationId xmlns:a16="http://schemas.microsoft.com/office/drawing/2014/main" id="{E4F2BA49-6B91-DB55-B87A-A7AF34DA3542}"/>
              </a:ext>
            </a:extLst>
          </p:cNvPr>
          <p:cNvSpPr>
            <a:spLocks noGrp="1"/>
          </p:cNvSpPr>
          <p:nvPr>
            <p:ph sz="half" idx="1"/>
          </p:nvPr>
        </p:nvSpPr>
        <p:spPr/>
        <p:txBody>
          <a:bodyPr>
            <a:noAutofit/>
          </a:bodyPr>
          <a:lstStyle/>
          <a:p>
            <a:pPr marL="0" marR="0" lvl="0" indent="0" algn="l" defTabSz="914400" rtl="0" eaLnBrk="1" fontAlgn="auto" latinLnBrk="0" hangingPunct="1">
              <a:lnSpc>
                <a:spcPct val="100000"/>
              </a:lnSpc>
              <a:spcBef>
                <a:spcPts val="800"/>
              </a:spcBef>
              <a:spcAft>
                <a:spcPts val="300"/>
              </a:spcAft>
              <a:buClrTx/>
              <a:buSz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We are committed to meaningful engagement with children and young people, ensuring they have a genuine voice in decisions that affect their lives. The Participation and Engagement Strategy using the Lundy Model of Participation, is grounded in Article 12 of the United Nations Convention on the Rights of the Child, which affirms that: </a:t>
            </a:r>
          </a:p>
          <a:p>
            <a:pPr marL="0" marR="0" lvl="0" indent="0" algn="l" defTabSz="914400" rtl="0" eaLnBrk="1" fontAlgn="auto" latinLnBrk="0" hangingPunct="1">
              <a:lnSpc>
                <a:spcPct val="100000"/>
              </a:lnSpc>
              <a:spcBef>
                <a:spcPts val="800"/>
              </a:spcBef>
              <a:spcAft>
                <a:spcPts val="300"/>
              </a:spcAft>
              <a:buClrTx/>
              <a:buSz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“Children have the right to express their views freely on issues that affect them, and adults should listen and take children seriously.”</a:t>
            </a:r>
          </a:p>
          <a:p>
            <a:pPr marL="0" marR="0" lvl="0" indent="0" algn="l" defTabSz="914400" rtl="0" eaLnBrk="1" fontAlgn="auto" latinLnBrk="0" hangingPunct="1">
              <a:lnSpc>
                <a:spcPct val="100000"/>
              </a:lnSpc>
              <a:spcBef>
                <a:spcPts val="800"/>
              </a:spcBef>
              <a:spcAft>
                <a:spcPts val="300"/>
              </a:spcAft>
              <a:buClrTx/>
              <a:buSz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Our approach to participation is being embedded through four key principles:</a:t>
            </a:r>
          </a:p>
          <a:p>
            <a:pPr marR="0" lvl="0" algn="l" defTabSz="914400" rtl="0" eaLnBrk="1" fontAlgn="auto" latinLnBrk="0" hangingPunct="1">
              <a:lnSpc>
                <a:spcPct val="100000"/>
              </a:lnSpc>
              <a:spcBef>
                <a:spcPts val="800"/>
              </a:spcBef>
              <a:spcAft>
                <a:spcPts val="300"/>
              </a:spcAft>
              <a:buClrTx/>
              <a:buSzTx/>
              <a:tabLst/>
              <a:defRPr/>
            </a:pPr>
            <a:r>
              <a:rPr kumimoji="0" lang="en-GB" sz="1400" b="1"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Co-Involvement: </a:t>
            </a:r>
            <a:r>
              <a:rPr kumimoji="0" lang="en-GB" sz="14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Children and young people will be engaged from the outset, with clear communication about changes to services and policy. Their needs and views will be actively sought and valued at every stage of development.</a:t>
            </a:r>
          </a:p>
          <a:p>
            <a:pPr marL="0" marR="0" lvl="0" indent="0" algn="l" defTabSz="914400" rtl="0" eaLnBrk="1" fontAlgn="auto" latinLnBrk="0" hangingPunct="1">
              <a:lnSpc>
                <a:spcPct val="100000"/>
              </a:lnSpc>
              <a:spcBef>
                <a:spcPts val="800"/>
              </a:spcBef>
              <a:spcAft>
                <a:spcPts val="300"/>
              </a:spcAft>
              <a:buClrTx/>
              <a:buSz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cs typeface="Arial" panose="020B0604020202020204" pitchFamily="34" charset="0"/>
              </a:rPr>
              <a:t>.</a:t>
            </a:r>
            <a:endParaRPr lang="en-GB" sz="1400" dirty="0">
              <a:solidFill>
                <a:schemeClr val="tx1"/>
              </a:solidFill>
              <a:latin typeface="Aptos" panose="020B00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90839327-B92C-45D6-362D-21E125AC03BB}"/>
              </a:ext>
            </a:extLst>
          </p:cNvPr>
          <p:cNvSpPr>
            <a:spLocks noGrp="1"/>
          </p:cNvSpPr>
          <p:nvPr>
            <p:ph sz="half" idx="2"/>
          </p:nvPr>
        </p:nvSpPr>
        <p:spPr/>
        <p:txBody>
          <a:bodyPr>
            <a:normAutofit/>
          </a:bodyPr>
          <a:lstStyle/>
          <a:p>
            <a:pPr marL="0" indent="0">
              <a:lnSpc>
                <a:spcPct val="110000"/>
              </a:lnSpc>
              <a:buNone/>
            </a:pPr>
            <a:r>
              <a:rPr lang="en-GB" sz="1400" b="1" dirty="0">
                <a:latin typeface="Aptos" panose="020B0004020202020204" pitchFamily="34" charset="0"/>
              </a:rPr>
              <a:t>Co-Design: </a:t>
            </a:r>
            <a:r>
              <a:rPr lang="en-GB" sz="1400" dirty="0">
                <a:latin typeface="Aptos" panose="020B0004020202020204" pitchFamily="34" charset="0"/>
              </a:rPr>
              <a:t>We will work collaboratively with children and young people to shape the design of services, individual support, and policy. </a:t>
            </a:r>
          </a:p>
          <a:p>
            <a:pPr marL="0" indent="0">
              <a:lnSpc>
                <a:spcPct val="110000"/>
              </a:lnSpc>
              <a:buNone/>
            </a:pPr>
            <a:r>
              <a:rPr lang="en-GB" sz="1400" b="1" dirty="0">
                <a:latin typeface="Aptos" panose="020B0004020202020204" pitchFamily="34" charset="0"/>
              </a:rPr>
              <a:t>Co-Delivery: </a:t>
            </a:r>
            <a:r>
              <a:rPr lang="en-GB" sz="1400" dirty="0">
                <a:latin typeface="Aptos" panose="020B0004020202020204" pitchFamily="34" charset="0"/>
              </a:rPr>
              <a:t>Services will be planned and delivered in partnership with children and young people.</a:t>
            </a:r>
          </a:p>
          <a:p>
            <a:pPr marL="0" indent="0">
              <a:lnSpc>
                <a:spcPct val="110000"/>
              </a:lnSpc>
              <a:buNone/>
            </a:pPr>
            <a:r>
              <a:rPr lang="en-GB" sz="1400" b="1" dirty="0">
                <a:latin typeface="Aptos" panose="020B0004020202020204" pitchFamily="34" charset="0"/>
              </a:rPr>
              <a:t>Co-Evaluation: </a:t>
            </a:r>
            <a:r>
              <a:rPr lang="en-GB" sz="1400" dirty="0">
                <a:latin typeface="Aptos" panose="020B0004020202020204" pitchFamily="34" charset="0"/>
              </a:rPr>
              <a:t>We will create regular opportunities for feedback and reflection, enabling continuous improvement. </a:t>
            </a:r>
          </a:p>
          <a:p>
            <a:pPr marL="0" indent="0">
              <a:lnSpc>
                <a:spcPct val="110000"/>
              </a:lnSpc>
              <a:buNone/>
            </a:pPr>
            <a:r>
              <a:rPr lang="en-GB" sz="1400" dirty="0"/>
              <a:t>There are spaces, forums and opportunities for us to listen to the voices and lived experiences of our children and young people, these include: </a:t>
            </a:r>
          </a:p>
          <a:p>
            <a:pPr marL="0" indent="0">
              <a:lnSpc>
                <a:spcPct val="110000"/>
              </a:lnSpc>
              <a:buNone/>
            </a:pPr>
            <a:endParaRPr lang="en-GB" sz="1400" dirty="0"/>
          </a:p>
        </p:txBody>
      </p:sp>
      <p:sp>
        <p:nvSpPr>
          <p:cNvPr id="2" name="Text Placeholder 4">
            <a:extLst>
              <a:ext uri="{FF2B5EF4-FFF2-40B4-BE49-F238E27FC236}">
                <a16:creationId xmlns:a16="http://schemas.microsoft.com/office/drawing/2014/main" id="{3319980A-7B30-0215-D8BD-AFD1B3BEB895}"/>
              </a:ext>
            </a:extLst>
          </p:cNvPr>
          <p:cNvSpPr txBox="1">
            <a:spLocks/>
          </p:cNvSpPr>
          <p:nvPr/>
        </p:nvSpPr>
        <p:spPr>
          <a:xfrm>
            <a:off x="5705475" y="1015645"/>
            <a:ext cx="5981700" cy="609438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20000"/>
              </a:lnSpc>
              <a:spcBef>
                <a:spcPts val="0"/>
              </a:spcBef>
              <a:defRPr/>
            </a:pPr>
            <a:endParaRPr lang="en-GB" sz="4400">
              <a:latin typeface="Arial" panose="020B0604020202020204" pitchFamily="34" charset="0"/>
              <a:cs typeface="Arial" panose="020B0604020202020204" pitchFamily="34" charset="0"/>
            </a:endParaRPr>
          </a:p>
        </p:txBody>
      </p:sp>
      <p:graphicFrame>
        <p:nvGraphicFramePr>
          <p:cNvPr id="6" name="Diagram 5">
            <a:extLst>
              <a:ext uri="{FF2B5EF4-FFF2-40B4-BE49-F238E27FC236}">
                <a16:creationId xmlns:a16="http://schemas.microsoft.com/office/drawing/2014/main" id="{91334548-C7C7-5D08-3DEA-790D72E89D9F}"/>
              </a:ext>
            </a:extLst>
          </p:cNvPr>
          <p:cNvGraphicFramePr/>
          <p:nvPr>
            <p:extLst>
              <p:ext uri="{D42A27DB-BD31-4B8C-83A1-F6EECF244321}">
                <p14:modId xmlns:p14="http://schemas.microsoft.com/office/powerpoint/2010/main" val="726574306"/>
              </p:ext>
            </p:extLst>
          </p:nvPr>
        </p:nvGraphicFramePr>
        <p:xfrm>
          <a:off x="7064797" y="4353101"/>
          <a:ext cx="4268638" cy="1958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11BD9203-56B3-D243-3B40-5AA5BD433BB1}"/>
              </a:ext>
            </a:extLst>
          </p:cNvPr>
          <p:cNvPicPr>
            <a:picLocks noChangeAspect="1"/>
          </p:cNvPicPr>
          <p:nvPr/>
        </p:nvPicPr>
        <p:blipFill>
          <a:blip r:embed="rId7"/>
          <a:stretch>
            <a:fillRect/>
          </a:stretch>
        </p:blipFill>
        <p:spPr>
          <a:xfrm>
            <a:off x="10205048" y="427398"/>
            <a:ext cx="1128387" cy="1033917"/>
          </a:xfrm>
          <a:prstGeom prst="rect">
            <a:avLst/>
          </a:prstGeom>
        </p:spPr>
      </p:pic>
      <p:sp>
        <p:nvSpPr>
          <p:cNvPr id="10" name="Slide Number Placeholder 9">
            <a:extLst>
              <a:ext uri="{FF2B5EF4-FFF2-40B4-BE49-F238E27FC236}">
                <a16:creationId xmlns:a16="http://schemas.microsoft.com/office/drawing/2014/main" id="{E03A0486-1BC2-4F64-9B3E-9B2813E02EC6}"/>
              </a:ext>
            </a:extLst>
          </p:cNvPr>
          <p:cNvSpPr>
            <a:spLocks noGrp="1"/>
          </p:cNvSpPr>
          <p:nvPr>
            <p:ph type="sldNum" sz="quarter" idx="12"/>
          </p:nvPr>
        </p:nvSpPr>
        <p:spPr/>
        <p:txBody>
          <a:bodyPr/>
          <a:lstStyle/>
          <a:p>
            <a:fld id="{6042F2E4-C018-4D6B-917E-3AF7AC43D987}" type="slidenum">
              <a:rPr lang="en-GB" smtClean="0"/>
              <a:t>21</a:t>
            </a:fld>
            <a:endParaRPr lang="en-GB"/>
          </a:p>
        </p:txBody>
      </p:sp>
    </p:spTree>
    <p:extLst>
      <p:ext uri="{BB962C8B-B14F-4D97-AF65-F5344CB8AC3E}">
        <p14:creationId xmlns:p14="http://schemas.microsoft.com/office/powerpoint/2010/main" val="874898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996B7-95D0-A65D-4AF6-32B55BFF9F5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BC95366-1250-9B16-6375-DD712586BE06}"/>
              </a:ext>
            </a:extLst>
          </p:cNvPr>
          <p:cNvSpPr>
            <a:spLocks noGrp="1"/>
          </p:cNvSpPr>
          <p:nvPr>
            <p:ph type="title"/>
          </p:nvPr>
        </p:nvSpPr>
        <p:spPr/>
        <p:txBody>
          <a:bodyPr/>
          <a:lstStyle/>
          <a:p>
            <a:r>
              <a:rPr lang="en-GB" b="1" dirty="0">
                <a:solidFill>
                  <a:schemeClr val="accent1"/>
                </a:solidFill>
                <a:latin typeface="Aptos" panose="020B0004020202020204" pitchFamily="34" charset="0"/>
              </a:rPr>
              <a:t>Impact and Outcomes</a:t>
            </a:r>
          </a:p>
        </p:txBody>
      </p:sp>
      <p:pic>
        <p:nvPicPr>
          <p:cNvPr id="10" name="Picture 9">
            <a:extLst>
              <a:ext uri="{FF2B5EF4-FFF2-40B4-BE49-F238E27FC236}">
                <a16:creationId xmlns:a16="http://schemas.microsoft.com/office/drawing/2014/main" id="{D9A822EE-C8DF-217C-B095-828CA8178971}"/>
              </a:ext>
            </a:extLst>
          </p:cNvPr>
          <p:cNvPicPr>
            <a:picLocks noChangeAspect="1"/>
          </p:cNvPicPr>
          <p:nvPr/>
        </p:nvPicPr>
        <p:blipFill>
          <a:blip r:embed="rId2"/>
          <a:stretch>
            <a:fillRect/>
          </a:stretch>
        </p:blipFill>
        <p:spPr>
          <a:xfrm>
            <a:off x="10205048" y="427398"/>
            <a:ext cx="1128387" cy="1033917"/>
          </a:xfrm>
          <a:prstGeom prst="rect">
            <a:avLst/>
          </a:prstGeom>
        </p:spPr>
      </p:pic>
      <p:graphicFrame>
        <p:nvGraphicFramePr>
          <p:cNvPr id="15" name="Content Placeholder 14">
            <a:extLst>
              <a:ext uri="{FF2B5EF4-FFF2-40B4-BE49-F238E27FC236}">
                <a16:creationId xmlns:a16="http://schemas.microsoft.com/office/drawing/2014/main" id="{3DF181C7-1AFF-9BBD-0F0C-774329D83316}"/>
              </a:ext>
            </a:extLst>
          </p:cNvPr>
          <p:cNvGraphicFramePr>
            <a:graphicFrameLocks noGrp="1"/>
          </p:cNvGraphicFramePr>
          <p:nvPr>
            <p:ph sz="half" idx="1"/>
            <p:extLst>
              <p:ext uri="{D42A27DB-BD31-4B8C-83A1-F6EECF244321}">
                <p14:modId xmlns:p14="http://schemas.microsoft.com/office/powerpoint/2010/main" val="1346129657"/>
              </p:ext>
            </p:extLst>
          </p:nvPr>
        </p:nvGraphicFramePr>
        <p:xfrm>
          <a:off x="542003" y="738698"/>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Content Placeholder 15">
            <a:extLst>
              <a:ext uri="{FF2B5EF4-FFF2-40B4-BE49-F238E27FC236}">
                <a16:creationId xmlns:a16="http://schemas.microsoft.com/office/drawing/2014/main" id="{8428418D-9C8B-C1A1-A21C-024504430941}"/>
              </a:ext>
            </a:extLst>
          </p:cNvPr>
          <p:cNvGraphicFramePr>
            <a:graphicFrameLocks noGrp="1"/>
          </p:cNvGraphicFramePr>
          <p:nvPr>
            <p:ph sz="half" idx="2"/>
            <p:extLst>
              <p:ext uri="{D42A27DB-BD31-4B8C-83A1-F6EECF244321}">
                <p14:modId xmlns:p14="http://schemas.microsoft.com/office/powerpoint/2010/main" val="775699545"/>
              </p:ext>
            </p:extLst>
          </p:nvPr>
        </p:nvGraphicFramePr>
        <p:xfrm>
          <a:off x="6019800" y="738698"/>
          <a:ext cx="5181600" cy="435133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Slide Number Placeholder 3">
            <a:extLst>
              <a:ext uri="{FF2B5EF4-FFF2-40B4-BE49-F238E27FC236}">
                <a16:creationId xmlns:a16="http://schemas.microsoft.com/office/drawing/2014/main" id="{0B9825FD-AB4A-464A-1FFF-E05C2AF53147}"/>
              </a:ext>
            </a:extLst>
          </p:cNvPr>
          <p:cNvSpPr>
            <a:spLocks noGrp="1"/>
          </p:cNvSpPr>
          <p:nvPr>
            <p:ph type="sldNum" sz="quarter" idx="12"/>
          </p:nvPr>
        </p:nvSpPr>
        <p:spPr/>
        <p:txBody>
          <a:bodyPr/>
          <a:lstStyle/>
          <a:p>
            <a:fld id="{6042F2E4-C018-4D6B-917E-3AF7AC43D987}" type="slidenum">
              <a:rPr lang="en-GB" smtClean="0"/>
              <a:t>22</a:t>
            </a:fld>
            <a:endParaRPr lang="en-GB"/>
          </a:p>
        </p:txBody>
      </p:sp>
    </p:spTree>
    <p:extLst>
      <p:ext uri="{BB962C8B-B14F-4D97-AF65-F5344CB8AC3E}">
        <p14:creationId xmlns:p14="http://schemas.microsoft.com/office/powerpoint/2010/main" val="582925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E3FD4-61FB-8182-BF15-868DCAB723EF}"/>
              </a:ext>
            </a:extLst>
          </p:cNvPr>
          <p:cNvSpPr>
            <a:spLocks noGrp="1"/>
          </p:cNvSpPr>
          <p:nvPr>
            <p:ph type="title"/>
          </p:nvPr>
        </p:nvSpPr>
        <p:spPr>
          <a:xfrm>
            <a:off x="932197" y="586552"/>
            <a:ext cx="4132955" cy="1947403"/>
          </a:xfrm>
        </p:spPr>
        <p:txBody>
          <a:bodyPr vert="horz" lIns="91440" tIns="45720" rIns="91440" bIns="45720" rtlCol="0" anchor="ctr">
            <a:normAutofit fontScale="90000"/>
          </a:bodyPr>
          <a:lstStyle/>
          <a:p>
            <a:pPr>
              <a:lnSpc>
                <a:spcPct val="100000"/>
              </a:lnSpc>
            </a:pPr>
            <a:r>
              <a:rPr lang="en-US" sz="4400" b="1" dirty="0">
                <a:solidFill>
                  <a:schemeClr val="accent1"/>
                </a:solidFill>
                <a:latin typeface="Aptos" panose="020B0004020202020204" pitchFamily="34" charset="0"/>
                <a:cs typeface="Arial"/>
              </a:rPr>
              <a:t>CESCP Priorities 2025/2026</a:t>
            </a:r>
          </a:p>
        </p:txBody>
      </p:sp>
      <p:sp>
        <p:nvSpPr>
          <p:cNvPr id="25" name="Text Placeholder 24">
            <a:extLst>
              <a:ext uri="{FF2B5EF4-FFF2-40B4-BE49-F238E27FC236}">
                <a16:creationId xmlns:a16="http://schemas.microsoft.com/office/drawing/2014/main" id="{D98601CF-562B-CE0F-D658-BAF74695B0F3}"/>
              </a:ext>
            </a:extLst>
          </p:cNvPr>
          <p:cNvSpPr>
            <a:spLocks noGrp="1"/>
          </p:cNvSpPr>
          <p:nvPr>
            <p:ph type="body" sz="half" idx="2"/>
          </p:nvPr>
        </p:nvSpPr>
        <p:spPr>
          <a:xfrm>
            <a:off x="932197" y="2140710"/>
            <a:ext cx="3932237" cy="3811588"/>
          </a:xfrm>
        </p:spPr>
        <p:txBody>
          <a:bodyPr>
            <a:normAutofit/>
          </a:bodyPr>
          <a:lstStyle/>
          <a:p>
            <a:pPr lvl="0">
              <a:lnSpc>
                <a:spcPct val="100000"/>
              </a:lnSpc>
            </a:pPr>
            <a:r>
              <a:rPr lang="en-GB" sz="1400" dirty="0">
                <a:latin typeface="Aptos" panose="020B0004020202020204" pitchFamily="34" charset="0"/>
              </a:rPr>
              <a:t>Cheshire East Safeguarding Children’s Partnership set these four priorities for our activity through 2025/2026.</a:t>
            </a:r>
            <a:endParaRPr lang="en-US" sz="1400" dirty="0">
              <a:latin typeface="Aptos" panose="020B0004020202020204" pitchFamily="34" charset="0"/>
            </a:endParaRPr>
          </a:p>
        </p:txBody>
      </p:sp>
      <p:graphicFrame>
        <p:nvGraphicFramePr>
          <p:cNvPr id="5" name="Diagram 4">
            <a:extLst>
              <a:ext uri="{FF2B5EF4-FFF2-40B4-BE49-F238E27FC236}">
                <a16:creationId xmlns:a16="http://schemas.microsoft.com/office/drawing/2014/main" id="{4599DD36-A230-7863-B649-2AF3B09B7F68}"/>
              </a:ext>
            </a:extLst>
          </p:cNvPr>
          <p:cNvGraphicFramePr/>
          <p:nvPr>
            <p:extLst>
              <p:ext uri="{D42A27DB-BD31-4B8C-83A1-F6EECF244321}">
                <p14:modId xmlns:p14="http://schemas.microsoft.com/office/powerpoint/2010/main" val="1475670394"/>
              </p:ext>
            </p:extLst>
          </p:nvPr>
        </p:nvGraphicFramePr>
        <p:xfrm>
          <a:off x="932197" y="2695111"/>
          <a:ext cx="3833462" cy="2781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017AB5F2-6D8B-CEF9-C2EA-114DB16F7464}"/>
              </a:ext>
            </a:extLst>
          </p:cNvPr>
          <p:cNvPicPr>
            <a:picLocks noChangeAspect="1"/>
          </p:cNvPicPr>
          <p:nvPr/>
        </p:nvPicPr>
        <p:blipFill>
          <a:blip r:embed="rId7"/>
          <a:stretch>
            <a:fillRect/>
          </a:stretch>
        </p:blipFill>
        <p:spPr>
          <a:xfrm>
            <a:off x="10205048" y="427398"/>
            <a:ext cx="1128387" cy="1033917"/>
          </a:xfrm>
          <a:prstGeom prst="rect">
            <a:avLst/>
          </a:prstGeom>
        </p:spPr>
      </p:pic>
      <p:sp>
        <p:nvSpPr>
          <p:cNvPr id="7" name="Slide Number Placeholder 6">
            <a:extLst>
              <a:ext uri="{FF2B5EF4-FFF2-40B4-BE49-F238E27FC236}">
                <a16:creationId xmlns:a16="http://schemas.microsoft.com/office/drawing/2014/main" id="{16E5AEE7-ACA9-F8A4-E7BE-9B05CF5AFA6F}"/>
              </a:ext>
            </a:extLst>
          </p:cNvPr>
          <p:cNvSpPr>
            <a:spLocks noGrp="1"/>
          </p:cNvSpPr>
          <p:nvPr>
            <p:ph type="sldNum" sz="quarter" idx="12"/>
          </p:nvPr>
        </p:nvSpPr>
        <p:spPr/>
        <p:txBody>
          <a:bodyPr/>
          <a:lstStyle/>
          <a:p>
            <a:fld id="{6042F2E4-C018-4D6B-917E-3AF7AC43D987}" type="slidenum">
              <a:rPr lang="en-GB" smtClean="0"/>
              <a:t>23</a:t>
            </a:fld>
            <a:endParaRPr lang="en-GB"/>
          </a:p>
        </p:txBody>
      </p:sp>
    </p:spTree>
    <p:extLst>
      <p:ext uri="{BB962C8B-B14F-4D97-AF65-F5344CB8AC3E}">
        <p14:creationId xmlns:p14="http://schemas.microsoft.com/office/powerpoint/2010/main" val="2704318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6C1A-4E6C-EB98-27FB-8ECCE47443AB}"/>
              </a:ext>
            </a:extLst>
          </p:cNvPr>
          <p:cNvSpPr>
            <a:spLocks noGrp="1"/>
          </p:cNvSpPr>
          <p:nvPr>
            <p:ph type="title"/>
          </p:nvPr>
        </p:nvSpPr>
        <p:spPr>
          <a:xfrm>
            <a:off x="838200" y="365125"/>
            <a:ext cx="9741408" cy="869315"/>
          </a:xfrm>
        </p:spPr>
        <p:txBody>
          <a:bodyPr>
            <a:normAutofit/>
          </a:bodyPr>
          <a:lstStyle/>
          <a:p>
            <a:r>
              <a:rPr lang="en-GB" b="1" dirty="0">
                <a:solidFill>
                  <a:schemeClr val="accent1"/>
                </a:solidFill>
                <a:latin typeface="Aptos" panose="020B0004020202020204" pitchFamily="34" charset="0"/>
                <a:cs typeface="Arial"/>
              </a:rPr>
              <a:t>Harm outside the Home (HOTH)</a:t>
            </a:r>
            <a:endParaRPr lang="en-GB" sz="1400" b="1" dirty="0">
              <a:solidFill>
                <a:schemeClr val="accent1"/>
              </a:solidFill>
              <a:latin typeface="Aptos" panose="020B0004020202020204" pitchFamily="34" charset="0"/>
              <a:cs typeface="Arial"/>
            </a:endParaRPr>
          </a:p>
        </p:txBody>
      </p:sp>
      <p:sp>
        <p:nvSpPr>
          <p:cNvPr id="3" name="Content Placeholder 2">
            <a:extLst>
              <a:ext uri="{FF2B5EF4-FFF2-40B4-BE49-F238E27FC236}">
                <a16:creationId xmlns:a16="http://schemas.microsoft.com/office/drawing/2014/main" id="{A54071AA-303D-123A-A2D5-724FB0824FD8}"/>
              </a:ext>
            </a:extLst>
          </p:cNvPr>
          <p:cNvSpPr>
            <a:spLocks noGrp="1"/>
          </p:cNvSpPr>
          <p:nvPr>
            <p:ph sz="half" idx="1"/>
          </p:nvPr>
        </p:nvSpPr>
        <p:spPr>
          <a:xfrm>
            <a:off x="838201" y="1234440"/>
            <a:ext cx="5181600" cy="4129135"/>
          </a:xfrm>
        </p:spPr>
        <p:txBody>
          <a:bodyPr>
            <a:noAutofit/>
          </a:bodyPr>
          <a:lstStyle/>
          <a:p>
            <a:pPr marL="0" indent="0">
              <a:lnSpc>
                <a:spcPct val="120000"/>
              </a:lnSpc>
              <a:buNone/>
            </a:pPr>
            <a:r>
              <a:rPr lang="en-GB" sz="1200" dirty="0">
                <a:latin typeface="Aptos" panose="020B0004020202020204" pitchFamily="34" charset="0"/>
              </a:rPr>
              <a:t>Cheshire East HOTH strategy aims to strengthen the collective multi-agency response to extra-familial harm and ensure that children are protected within their peer groups, communities, online environments and public spaces. The partnership seeks to:</a:t>
            </a:r>
          </a:p>
          <a:p>
            <a:pPr>
              <a:lnSpc>
                <a:spcPct val="120000"/>
              </a:lnSpc>
            </a:pPr>
            <a:r>
              <a:rPr lang="en-GB" sz="1200" dirty="0">
                <a:latin typeface="Aptos" panose="020B0004020202020204" pitchFamily="34" charset="0"/>
              </a:rPr>
              <a:t>Prevent children from experiencing harm through earlier identification of risk and vulnerability</a:t>
            </a:r>
          </a:p>
          <a:p>
            <a:pPr>
              <a:lnSpc>
                <a:spcPct val="120000"/>
              </a:lnSpc>
            </a:pPr>
            <a:r>
              <a:rPr lang="en-GB" sz="1200" dirty="0">
                <a:latin typeface="Aptos" panose="020B0004020202020204" pitchFamily="34" charset="0"/>
              </a:rPr>
              <a:t>Improve recognition of exploitation and extra-familial harm across agencies</a:t>
            </a:r>
          </a:p>
          <a:p>
            <a:pPr>
              <a:lnSpc>
                <a:spcPct val="120000"/>
              </a:lnSpc>
            </a:pPr>
            <a:r>
              <a:rPr lang="en-GB" sz="1200" dirty="0">
                <a:latin typeface="Aptos" panose="020B0004020202020204" pitchFamily="34" charset="0"/>
              </a:rPr>
              <a:t>Ensure children and families receive effective, coordinated and timely support</a:t>
            </a:r>
          </a:p>
          <a:p>
            <a:pPr>
              <a:lnSpc>
                <a:spcPct val="120000"/>
              </a:lnSpc>
            </a:pPr>
            <a:r>
              <a:rPr lang="en-GB" sz="1200" dirty="0">
                <a:latin typeface="Aptos" panose="020B0004020202020204" pitchFamily="34" charset="0"/>
              </a:rPr>
              <a:t>Strengthen disruption of harmful individuals, groups and locations</a:t>
            </a:r>
          </a:p>
          <a:p>
            <a:pPr>
              <a:lnSpc>
                <a:spcPct val="120000"/>
              </a:lnSpc>
            </a:pPr>
            <a:r>
              <a:rPr lang="en-GB" sz="1200" dirty="0">
                <a:latin typeface="Aptos" panose="020B0004020202020204" pitchFamily="34" charset="0"/>
              </a:rPr>
              <a:t>Place children, young people and their lived experience at the centre of safeguarding responses</a:t>
            </a:r>
          </a:p>
          <a:p>
            <a:pPr>
              <a:lnSpc>
                <a:spcPct val="120000"/>
              </a:lnSpc>
            </a:pPr>
            <a:r>
              <a:rPr lang="en-GB" sz="1200" dirty="0">
                <a:latin typeface="Aptos" panose="020B0004020202020204" pitchFamily="34" charset="0"/>
              </a:rPr>
              <a:t>Deliver a whole-system, multi-agency approach across partners and geographical boundaries</a:t>
            </a:r>
          </a:p>
          <a:p>
            <a:endParaRPr lang="en-GB" sz="1200" dirty="0"/>
          </a:p>
          <a:p>
            <a:endParaRPr lang="en-GB" sz="1200" dirty="0"/>
          </a:p>
        </p:txBody>
      </p:sp>
      <p:sp>
        <p:nvSpPr>
          <p:cNvPr id="5" name="Content Placeholder 4">
            <a:extLst>
              <a:ext uri="{FF2B5EF4-FFF2-40B4-BE49-F238E27FC236}">
                <a16:creationId xmlns:a16="http://schemas.microsoft.com/office/drawing/2014/main" id="{A19F5A6B-FFC6-0E53-299B-C90BE8C6F762}"/>
              </a:ext>
            </a:extLst>
          </p:cNvPr>
          <p:cNvSpPr>
            <a:spLocks noGrp="1"/>
          </p:cNvSpPr>
          <p:nvPr>
            <p:ph sz="half" idx="2"/>
          </p:nvPr>
        </p:nvSpPr>
        <p:spPr>
          <a:xfrm>
            <a:off x="6172199" y="1188267"/>
            <a:ext cx="5181600" cy="4351338"/>
          </a:xfrm>
        </p:spPr>
        <p:txBody>
          <a:bodyPr>
            <a:normAutofit/>
          </a:bodyPr>
          <a:lstStyle/>
          <a:p>
            <a:pPr marL="0" indent="0">
              <a:lnSpc>
                <a:spcPct val="120000"/>
              </a:lnSpc>
              <a:buNone/>
            </a:pPr>
            <a:r>
              <a:rPr lang="en-GB" sz="1200" dirty="0">
                <a:latin typeface="Aptos" panose="020B0004020202020204" pitchFamily="34" charset="0"/>
              </a:rPr>
              <a:t>During the reporting period, the partnership has </a:t>
            </a:r>
          </a:p>
          <a:p>
            <a:pPr>
              <a:lnSpc>
                <a:spcPct val="120000"/>
              </a:lnSpc>
            </a:pPr>
            <a:r>
              <a:rPr lang="en-GB" sz="1200" dirty="0">
                <a:latin typeface="Aptos" panose="020B0004020202020204" pitchFamily="34" charset="0"/>
              </a:rPr>
              <a:t>Launched a Harm Outside the Home (HOTH) Strategy (2026–2029) strengthening consistency in approach and aligning activity across agencies.</a:t>
            </a:r>
          </a:p>
          <a:p>
            <a:pPr>
              <a:lnSpc>
                <a:spcPct val="120000"/>
              </a:lnSpc>
            </a:pPr>
            <a:r>
              <a:rPr lang="en-GB" sz="1200" dirty="0">
                <a:latin typeface="Aptos" panose="020B0004020202020204" pitchFamily="34" charset="0"/>
              </a:rPr>
              <a:t>The strategy has been informed by audit, scrutiny, practitioner feedback and partnership learning, ensuring it reflects the local Cheshire East context</a:t>
            </a:r>
          </a:p>
          <a:p>
            <a:pPr>
              <a:lnSpc>
                <a:spcPct val="120000"/>
              </a:lnSpc>
            </a:pPr>
            <a:r>
              <a:rPr lang="en-GB" sz="1200" dirty="0">
                <a:latin typeface="Aptos" panose="020B0004020202020204" pitchFamily="34" charset="0"/>
              </a:rPr>
              <a:t>Strengthened governance and system oversight: governance arrangements are in place, supported through CESCP strategic leadership and multi-agency quality assurance processes. The partnership have improved visibility, challenge and accountability</a:t>
            </a:r>
          </a:p>
          <a:p>
            <a:pPr>
              <a:lnSpc>
                <a:spcPct val="120000"/>
              </a:lnSpc>
            </a:pPr>
            <a:r>
              <a:rPr lang="en-GB" sz="1200" dirty="0">
                <a:latin typeface="Aptos" panose="020B0004020202020204" pitchFamily="34" charset="0"/>
              </a:rPr>
              <a:t> Improved system insight through audit and scrutiny</a:t>
            </a:r>
          </a:p>
          <a:p>
            <a:pPr>
              <a:lnSpc>
                <a:spcPct val="120000"/>
              </a:lnSpc>
            </a:pPr>
            <a:r>
              <a:rPr lang="en-GB" sz="1200" dirty="0">
                <a:latin typeface="Aptos" panose="020B0004020202020204" pitchFamily="34" charset="0"/>
              </a:rPr>
              <a:t>Multi-agency audit, independent scrutiny and strategic workshop activity has strengthened understanding of risk, system strengths and areas for development allowing the partnership to identify priority areas for improvement.</a:t>
            </a:r>
          </a:p>
          <a:p>
            <a:endParaRPr lang="en-GB" sz="1200" dirty="0"/>
          </a:p>
        </p:txBody>
      </p:sp>
      <p:sp>
        <p:nvSpPr>
          <p:cNvPr id="6" name="Slide Number Placeholder 5">
            <a:extLst>
              <a:ext uri="{FF2B5EF4-FFF2-40B4-BE49-F238E27FC236}">
                <a16:creationId xmlns:a16="http://schemas.microsoft.com/office/drawing/2014/main" id="{AB2FE21E-94ED-DB2F-E2FB-A7F2DA6C91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18C1E5-FB55-42F5-BD6D-9CC153FCDBE6}" type="slidenum">
              <a:rPr kumimoji="0" lang="en-GB"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F1AB406-A875-7FE8-F5EF-0AB11BADA884}"/>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10356575" y="331473"/>
            <a:ext cx="1174421" cy="1162952"/>
          </a:xfrm>
          <a:prstGeom prst="rect">
            <a:avLst/>
          </a:prstGeom>
          <a:noFill/>
          <a:ln>
            <a:noFill/>
          </a:ln>
        </p:spPr>
      </p:pic>
      <p:graphicFrame>
        <p:nvGraphicFramePr>
          <p:cNvPr id="7" name="Table 6">
            <a:extLst>
              <a:ext uri="{FF2B5EF4-FFF2-40B4-BE49-F238E27FC236}">
                <a16:creationId xmlns:a16="http://schemas.microsoft.com/office/drawing/2014/main" id="{A0CB226B-1A84-1E1C-BE91-7FD9088565E2}"/>
              </a:ext>
            </a:extLst>
          </p:cNvPr>
          <p:cNvGraphicFramePr>
            <a:graphicFrameLocks noGrp="1"/>
          </p:cNvGraphicFramePr>
          <p:nvPr/>
        </p:nvGraphicFramePr>
        <p:xfrm>
          <a:off x="914400" y="5533072"/>
          <a:ext cx="9180576" cy="1005840"/>
        </p:xfrm>
        <a:graphic>
          <a:graphicData uri="http://schemas.openxmlformats.org/drawingml/2006/table">
            <a:tbl>
              <a:tblPr firstRow="1" bandRow="1">
                <a:tableStyleId>{5C22544A-7EE6-4342-B048-85BDC9FD1C3A}</a:tableStyleId>
              </a:tblPr>
              <a:tblGrid>
                <a:gridCol w="9180576">
                  <a:extLst>
                    <a:ext uri="{9D8B030D-6E8A-4147-A177-3AD203B41FA5}">
                      <a16:colId xmlns:a16="http://schemas.microsoft.com/office/drawing/2014/main" val="2709490210"/>
                    </a:ext>
                  </a:extLst>
                </a:gridCol>
              </a:tblGrid>
              <a:tr h="469615">
                <a:tc>
                  <a:txBody>
                    <a:bodyPr/>
                    <a:lstStyle/>
                    <a:p>
                      <a:r>
                        <a:rPr lang="en-GB" sz="1200" b="1" dirty="0">
                          <a:solidFill>
                            <a:schemeClr val="tx1"/>
                          </a:solidFill>
                          <a:latin typeface="Aptos" panose="020B0004020202020204" pitchFamily="34" charset="0"/>
                        </a:rPr>
                        <a:t>What the Data Tells Us</a:t>
                      </a:r>
                    </a:p>
                    <a:p>
                      <a:pPr marL="171450" indent="-171450">
                        <a:buFont typeface="Arial" panose="020B0604020202020204" pitchFamily="34" charset="0"/>
                        <a:buChar char="•"/>
                      </a:pPr>
                      <a:r>
                        <a:rPr lang="en-GB" sz="1200" b="0" dirty="0">
                          <a:solidFill>
                            <a:schemeClr val="tx1"/>
                          </a:solidFill>
                          <a:latin typeface="Aptos" panose="020B0004020202020204" pitchFamily="34" charset="0"/>
                        </a:rPr>
                        <a:t>Children reported missing from home reduced from 326 in Q1 to 184 in Q4.</a:t>
                      </a:r>
                    </a:p>
                    <a:p>
                      <a:pPr marL="171450" indent="-171450">
                        <a:buFont typeface="Arial" panose="020B0604020202020204" pitchFamily="34" charset="0"/>
                        <a:buChar char="•"/>
                      </a:pPr>
                      <a:r>
                        <a:rPr lang="en-GB" sz="1200" b="0" dirty="0">
                          <a:solidFill>
                            <a:schemeClr val="tx1"/>
                          </a:solidFill>
                          <a:latin typeface="Aptos" panose="020B0004020202020204" pitchFamily="34" charset="0"/>
                        </a:rPr>
                        <a:t>Repeat missing incidents reduced from 66 to 40 during the year.</a:t>
                      </a:r>
                    </a:p>
                    <a:p>
                      <a:pPr marL="171450" indent="-171450">
                        <a:buFont typeface="Arial" panose="020B0604020202020204" pitchFamily="34" charset="0"/>
                        <a:buChar char="•"/>
                      </a:pPr>
                      <a:r>
                        <a:rPr lang="en-GB" sz="1200" b="0" dirty="0">
                          <a:solidFill>
                            <a:schemeClr val="tx1"/>
                          </a:solidFill>
                          <a:latin typeface="Aptos" panose="020B0004020202020204" pitchFamily="34" charset="0"/>
                        </a:rPr>
                        <a:t>High-risk Child Criminal Exploitation (CCE) cohorts reduced significantly across both North and South localities.</a:t>
                      </a:r>
                    </a:p>
                    <a:p>
                      <a:pPr marL="171450" indent="-171450">
                        <a:buFont typeface="Arial" panose="020B0604020202020204" pitchFamily="34" charset="0"/>
                        <a:buChar char="•"/>
                      </a:pPr>
                      <a:r>
                        <a:rPr lang="en-GB" sz="1200" b="0" dirty="0">
                          <a:solidFill>
                            <a:schemeClr val="tx1"/>
                          </a:solidFill>
                          <a:latin typeface="Aptos" panose="020B0004020202020204" pitchFamily="34" charset="0"/>
                        </a:rPr>
                        <a:t>High-risk dual exploitation cases reduced across the reporting period.</a:t>
                      </a:r>
                    </a:p>
                  </a:txBody>
                  <a:tcPr>
                    <a:noFill/>
                  </a:tcPr>
                </a:tc>
                <a:extLst>
                  <a:ext uri="{0D108BD9-81ED-4DB2-BD59-A6C34878D82A}">
                    <a16:rowId xmlns:a16="http://schemas.microsoft.com/office/drawing/2014/main" val="3507801046"/>
                  </a:ext>
                </a:extLst>
              </a:tr>
            </a:tbl>
          </a:graphicData>
        </a:graphic>
      </p:graphicFrame>
    </p:spTree>
    <p:extLst>
      <p:ext uri="{BB962C8B-B14F-4D97-AF65-F5344CB8AC3E}">
        <p14:creationId xmlns:p14="http://schemas.microsoft.com/office/powerpoint/2010/main" val="4257309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CCDF5-834F-C6EB-E176-D9A7A4DC684E}"/>
              </a:ext>
            </a:extLst>
          </p:cNvPr>
          <p:cNvSpPr>
            <a:spLocks noGrp="1"/>
          </p:cNvSpPr>
          <p:nvPr>
            <p:ph type="title"/>
          </p:nvPr>
        </p:nvSpPr>
        <p:spPr/>
        <p:txBody>
          <a:bodyPr>
            <a:normAutofit/>
          </a:bodyPr>
          <a:lstStyle/>
          <a:p>
            <a:r>
              <a:rPr lang="en-GB" b="1" dirty="0">
                <a:solidFill>
                  <a:schemeClr val="accent1"/>
                </a:solidFill>
                <a:latin typeface="Aptos" panose="020B0004020202020204" pitchFamily="34" charset="0"/>
                <a:cs typeface="Arial"/>
              </a:rPr>
              <a:t>Harm outside the Home (HOTH) </a:t>
            </a:r>
          </a:p>
        </p:txBody>
      </p:sp>
      <p:graphicFrame>
        <p:nvGraphicFramePr>
          <p:cNvPr id="9" name="Content Placeholder 8">
            <a:extLst>
              <a:ext uri="{FF2B5EF4-FFF2-40B4-BE49-F238E27FC236}">
                <a16:creationId xmlns:a16="http://schemas.microsoft.com/office/drawing/2014/main" id="{B04C8572-E6C0-D541-3366-140237941A7D}"/>
              </a:ext>
            </a:extLst>
          </p:cNvPr>
          <p:cNvGraphicFramePr>
            <a:graphicFrameLocks noGrp="1"/>
          </p:cNvGraphicFramePr>
          <p:nvPr>
            <p:ph sz="half" idx="1"/>
            <p:extLst>
              <p:ext uri="{D42A27DB-BD31-4B8C-83A1-F6EECF244321}">
                <p14:modId xmlns:p14="http://schemas.microsoft.com/office/powerpoint/2010/main" val="3952798047"/>
              </p:ext>
            </p:extLst>
          </p:nvPr>
        </p:nvGraphicFramePr>
        <p:xfrm>
          <a:off x="289932" y="1724340"/>
          <a:ext cx="4482790"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a:extLst>
              <a:ext uri="{FF2B5EF4-FFF2-40B4-BE49-F238E27FC236}">
                <a16:creationId xmlns:a16="http://schemas.microsoft.com/office/drawing/2014/main" id="{842E480F-2F05-8608-976C-2D771BD0E1D7}"/>
              </a:ext>
            </a:extLst>
          </p:cNvPr>
          <p:cNvSpPr>
            <a:spLocks noGrp="1"/>
          </p:cNvSpPr>
          <p:nvPr>
            <p:ph sz="half" idx="2"/>
          </p:nvPr>
        </p:nvSpPr>
        <p:spPr>
          <a:xfrm>
            <a:off x="4939990" y="1651587"/>
            <a:ext cx="6702518" cy="4351338"/>
          </a:xfrm>
        </p:spPr>
        <p:txBody>
          <a:bodyPr>
            <a:normAutofit fontScale="25000" lnSpcReduction="20000"/>
          </a:bodyPr>
          <a:lstStyle/>
          <a:p>
            <a:pPr marL="0" indent="0">
              <a:lnSpc>
                <a:spcPct val="120000"/>
              </a:lnSpc>
              <a:buNone/>
            </a:pPr>
            <a:r>
              <a:rPr lang="en-GB" sz="5600" dirty="0">
                <a:latin typeface="Aptos" panose="020B0004020202020204" pitchFamily="34" charset="0"/>
              </a:rPr>
              <a:t>Multi-agency audit, independent scrutiny and partnership learning highlight key areas for further strengthening:</a:t>
            </a:r>
          </a:p>
          <a:p>
            <a:pPr>
              <a:lnSpc>
                <a:spcPct val="120000"/>
              </a:lnSpc>
            </a:pPr>
            <a:r>
              <a:rPr lang="en-GB" sz="5600" b="1" dirty="0">
                <a:latin typeface="Aptos" panose="020B0004020202020204" pitchFamily="34" charset="0"/>
              </a:rPr>
              <a:t>Activity to impact: </a:t>
            </a:r>
            <a:r>
              <a:rPr lang="en-GB" sz="5600" dirty="0">
                <a:latin typeface="Aptos" panose="020B0004020202020204" pitchFamily="34" charset="0"/>
              </a:rPr>
              <a:t>Interventions are often sustained and resource-intensive; however, risk can remain high over time, and further work is required to evidence consistent reduction in harm</a:t>
            </a:r>
          </a:p>
          <a:p>
            <a:pPr>
              <a:lnSpc>
                <a:spcPct val="120000"/>
              </a:lnSpc>
            </a:pPr>
            <a:r>
              <a:rPr lang="en-GB" sz="5600" b="1" dirty="0">
                <a:latin typeface="Aptos" panose="020B0004020202020204" pitchFamily="34" charset="0"/>
              </a:rPr>
              <a:t>Multi-agency alignment: </a:t>
            </a:r>
            <a:r>
              <a:rPr lang="en-GB" sz="5600" dirty="0">
                <a:latin typeface="Aptos" panose="020B0004020202020204" pitchFamily="34" charset="0"/>
              </a:rPr>
              <a:t>Agencies are actively involved, but activity is not always fully coordinated, with opportunities to strengthen shared planning and outcomes</a:t>
            </a:r>
          </a:p>
          <a:p>
            <a:pPr>
              <a:lnSpc>
                <a:spcPct val="120000"/>
              </a:lnSpc>
            </a:pPr>
            <a:r>
              <a:rPr lang="en-GB" sz="5600" b="1" dirty="0">
                <a:latin typeface="Aptos" panose="020B0004020202020204" pitchFamily="34" charset="0"/>
              </a:rPr>
              <a:t>Ownership and accountability: </a:t>
            </a:r>
            <a:r>
              <a:rPr lang="en-GB" sz="5600" dirty="0">
                <a:latin typeface="Aptos" panose="020B0004020202020204" pitchFamily="34" charset="0"/>
              </a:rPr>
              <a:t>It is not always clear who is the lead professional </a:t>
            </a:r>
          </a:p>
          <a:p>
            <a:pPr>
              <a:lnSpc>
                <a:spcPct val="120000"/>
              </a:lnSpc>
            </a:pPr>
            <a:r>
              <a:rPr lang="en-GB" sz="5600" b="1" dirty="0">
                <a:latin typeface="Aptos" panose="020B0004020202020204" pitchFamily="34" charset="0"/>
              </a:rPr>
              <a:t>Thresholds and pathways: </a:t>
            </a:r>
            <a:r>
              <a:rPr lang="en-GB" sz="5600" dirty="0">
                <a:latin typeface="Aptos" panose="020B0004020202020204" pitchFamily="34" charset="0"/>
              </a:rPr>
              <a:t>Movement between Child Protection, Child in Need and Early Help does not always clearly reflect risk</a:t>
            </a:r>
          </a:p>
          <a:p>
            <a:pPr>
              <a:lnSpc>
                <a:spcPct val="120000"/>
              </a:lnSpc>
            </a:pPr>
            <a:r>
              <a:rPr lang="en-GB" sz="5600" b="1" dirty="0">
                <a:latin typeface="Aptos" panose="020B0004020202020204" pitchFamily="34" charset="0"/>
              </a:rPr>
              <a:t>Dynamic risk management: </a:t>
            </a:r>
            <a:r>
              <a:rPr lang="en-GB" sz="5600" dirty="0">
                <a:latin typeface="Aptos" panose="020B0004020202020204" pitchFamily="34" charset="0"/>
              </a:rPr>
              <a:t>Risk assessment supports identification, but consistent use to track, review and reduce risk over time remains variable</a:t>
            </a:r>
          </a:p>
          <a:p>
            <a:pPr>
              <a:lnSpc>
                <a:spcPct val="120000"/>
              </a:lnSpc>
            </a:pPr>
            <a:r>
              <a:rPr lang="en-GB" sz="5600" b="1" dirty="0">
                <a:latin typeface="Aptos" panose="020B0004020202020204" pitchFamily="34" charset="0"/>
              </a:rPr>
              <a:t>Contextual response: </a:t>
            </a:r>
            <a:r>
              <a:rPr lang="en-GB" sz="5600" dirty="0">
                <a:latin typeface="Aptos" panose="020B0004020202020204" pitchFamily="34" charset="0"/>
              </a:rPr>
              <a:t>Recognition of peer and place-based risk is improving; however, coordinated disruption and place-based responses require further development</a:t>
            </a:r>
          </a:p>
          <a:p>
            <a:pPr>
              <a:lnSpc>
                <a:spcPct val="120000"/>
              </a:lnSpc>
            </a:pPr>
            <a:r>
              <a:rPr lang="en-GB" sz="5600" b="1" dirty="0">
                <a:latin typeface="Aptos" panose="020B0004020202020204" pitchFamily="34" charset="0"/>
              </a:rPr>
              <a:t>Understanding adolescent behaviour</a:t>
            </a:r>
            <a:r>
              <a:rPr lang="en-GB" sz="5600" dirty="0">
                <a:latin typeface="Aptos" panose="020B0004020202020204" pitchFamily="34" charset="0"/>
              </a:rPr>
              <a:t>: Continued work is needed to embed trauma- and exploitation-informed practice across agencies</a:t>
            </a:r>
          </a:p>
          <a:p>
            <a:endParaRPr lang="en-GB" dirty="0"/>
          </a:p>
        </p:txBody>
      </p:sp>
      <p:sp>
        <p:nvSpPr>
          <p:cNvPr id="6" name="Slide Number Placeholder 5">
            <a:extLst>
              <a:ext uri="{FF2B5EF4-FFF2-40B4-BE49-F238E27FC236}">
                <a16:creationId xmlns:a16="http://schemas.microsoft.com/office/drawing/2014/main" id="{676DF996-B41D-9008-3944-BF08349D6456}"/>
              </a:ext>
            </a:extLst>
          </p:cNvPr>
          <p:cNvSpPr>
            <a:spLocks noGrp="1"/>
          </p:cNvSpPr>
          <p:nvPr>
            <p:ph type="sldNum" sz="quarter" idx="12"/>
          </p:nvPr>
        </p:nvSpPr>
        <p:spPr/>
        <p:txBody>
          <a:bodyPr/>
          <a:lstStyle/>
          <a:p>
            <a:pPr rtl="0"/>
            <a:fld id="{2C18C1E5-FB55-42F5-BD6D-9CC153FCDBE6}" type="slidenum">
              <a:rPr lang="en-GB" noProof="0" smtClean="0"/>
              <a:t>25</a:t>
            </a:fld>
            <a:endParaRPr lang="en-GB" noProof="0"/>
          </a:p>
        </p:txBody>
      </p:sp>
      <p:pic>
        <p:nvPicPr>
          <p:cNvPr id="8" name="Picture 7">
            <a:extLst>
              <a:ext uri="{FF2B5EF4-FFF2-40B4-BE49-F238E27FC236}">
                <a16:creationId xmlns:a16="http://schemas.microsoft.com/office/drawing/2014/main" id="{6C6D65AB-DB47-CCE3-9D2B-895E20FAA0BA}"/>
              </a:ext>
            </a:extLst>
          </p:cNvPr>
          <p:cNvPicPr>
            <a:picLocks noChangeAspect="1"/>
          </p:cNvPicPr>
          <p:nvPr/>
        </p:nvPicPr>
        <p:blipFill>
          <a:blip r:embed="rId7" cstate="print">
            <a:extLst>
              <a:ext uri="{28A0092B-C50C-407E-A947-70E740481C1C}">
                <a14:useLocalDpi xmlns:a14="http://schemas.microsoft.com/office/drawing/2010/main" val="0"/>
              </a:ext>
            </a:extLst>
          </a:blip>
          <a:srcRect l="10463" r="13004" b="21797"/>
          <a:stretch/>
        </p:blipFill>
        <p:spPr bwMode="auto">
          <a:xfrm>
            <a:off x="10356575" y="331473"/>
            <a:ext cx="1174421" cy="1162952"/>
          </a:xfrm>
          <a:prstGeom prst="rect">
            <a:avLst/>
          </a:prstGeom>
          <a:noFill/>
          <a:ln>
            <a:noFill/>
          </a:ln>
        </p:spPr>
      </p:pic>
    </p:spTree>
    <p:extLst>
      <p:ext uri="{BB962C8B-B14F-4D97-AF65-F5344CB8AC3E}">
        <p14:creationId xmlns:p14="http://schemas.microsoft.com/office/powerpoint/2010/main" val="2404981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4211C-BA36-3EAB-9C08-BD5CD2E01713}"/>
              </a:ext>
            </a:extLst>
          </p:cNvPr>
          <p:cNvSpPr>
            <a:spLocks noGrp="1"/>
          </p:cNvSpPr>
          <p:nvPr>
            <p:ph type="title"/>
          </p:nvPr>
        </p:nvSpPr>
        <p:spPr/>
        <p:txBody>
          <a:bodyPr/>
          <a:lstStyle/>
          <a:p>
            <a:r>
              <a:rPr lang="en-GB" b="1" dirty="0">
                <a:solidFill>
                  <a:schemeClr val="accent1"/>
                </a:solidFill>
                <a:latin typeface="Aptos" panose="020B0004020202020204" pitchFamily="34" charset="0"/>
              </a:rPr>
              <a:t>Next steps 2026-27</a:t>
            </a:r>
          </a:p>
        </p:txBody>
      </p:sp>
      <p:sp>
        <p:nvSpPr>
          <p:cNvPr id="3" name="Content Placeholder 2">
            <a:extLst>
              <a:ext uri="{FF2B5EF4-FFF2-40B4-BE49-F238E27FC236}">
                <a16:creationId xmlns:a16="http://schemas.microsoft.com/office/drawing/2014/main" id="{4C1A9059-4BD1-11E5-ED1D-5D15151A919B}"/>
              </a:ext>
            </a:extLst>
          </p:cNvPr>
          <p:cNvSpPr>
            <a:spLocks noGrp="1"/>
          </p:cNvSpPr>
          <p:nvPr>
            <p:ph sz="half" idx="1"/>
          </p:nvPr>
        </p:nvSpPr>
        <p:spPr/>
        <p:txBody>
          <a:bodyPr>
            <a:normAutofit fontScale="25000" lnSpcReduction="20000"/>
          </a:bodyPr>
          <a:lstStyle/>
          <a:p>
            <a:pPr marL="0" indent="0">
              <a:lnSpc>
                <a:spcPct val="120000"/>
              </a:lnSpc>
              <a:buNone/>
            </a:pPr>
            <a:r>
              <a:rPr lang="en-GB" sz="5600" dirty="0">
                <a:latin typeface="Aptos" panose="020B0004020202020204" pitchFamily="34" charset="0"/>
              </a:rPr>
              <a:t>The partnership feel assured that that risk identification is well established, multi-agency engagement is strong, and governance and strategic oversight have strengthened during the reporting period.</a:t>
            </a:r>
          </a:p>
          <a:p>
            <a:pPr marL="0" indent="0">
              <a:lnSpc>
                <a:spcPct val="120000"/>
              </a:lnSpc>
              <a:buNone/>
            </a:pPr>
            <a:r>
              <a:rPr lang="en-GB" sz="5600" dirty="0">
                <a:latin typeface="Aptos" panose="020B0004020202020204" pitchFamily="34" charset="0"/>
              </a:rPr>
              <a:t>However, consistency of coordinated, outcome-focused impact for children is not yet fully embedded across the system. The partnership therefore recognises that further work is required to ensure all children at risk of exploitation receive a consistently effective safeguarding response. This reflects the complexity of Harm Outside the Home and the need to continue strengthening system coordination, accountability and practice consistency.</a:t>
            </a:r>
          </a:p>
          <a:p>
            <a:pPr marL="0" indent="0">
              <a:lnSpc>
                <a:spcPct val="120000"/>
              </a:lnSpc>
              <a:buNone/>
            </a:pPr>
            <a:r>
              <a:rPr lang="en-GB" sz="5600" b="1" dirty="0">
                <a:latin typeface="Aptos" panose="020B0004020202020204" pitchFamily="34" charset="0"/>
              </a:rPr>
              <a:t>Priorities for 2026–2027</a:t>
            </a:r>
          </a:p>
          <a:p>
            <a:pPr>
              <a:lnSpc>
                <a:spcPct val="120000"/>
              </a:lnSpc>
            </a:pPr>
            <a:r>
              <a:rPr lang="en-GB" sz="5600" dirty="0">
                <a:latin typeface="Aptos" panose="020B0004020202020204" pitchFamily="34" charset="0"/>
              </a:rPr>
              <a:t>Embed a single, clearly understood multi-agency contextual safeguarding framework.</a:t>
            </a:r>
          </a:p>
          <a:p>
            <a:pPr>
              <a:lnSpc>
                <a:spcPct val="120000"/>
              </a:lnSpc>
            </a:pPr>
            <a:r>
              <a:rPr lang="en-GB" sz="5600" dirty="0">
                <a:latin typeface="Aptos" panose="020B0004020202020204" pitchFamily="34" charset="0"/>
              </a:rPr>
              <a:t>Develop a shared multi-agency dataset and analytical profile of harm outside the home.</a:t>
            </a:r>
            <a:endParaRPr lang="en-GB" sz="4300" b="1" dirty="0">
              <a:latin typeface="Aptos" panose="020B0004020202020204" pitchFamily="34" charset="0"/>
            </a:endParaRPr>
          </a:p>
          <a:p>
            <a:pPr marL="0" indent="0">
              <a:buNone/>
            </a:pPr>
            <a:endParaRPr lang="en-GB" dirty="0"/>
          </a:p>
        </p:txBody>
      </p:sp>
      <p:sp>
        <p:nvSpPr>
          <p:cNvPr id="5" name="Content Placeholder 4">
            <a:extLst>
              <a:ext uri="{FF2B5EF4-FFF2-40B4-BE49-F238E27FC236}">
                <a16:creationId xmlns:a16="http://schemas.microsoft.com/office/drawing/2014/main" id="{F6E4A26D-0ED6-165E-4227-964468FFF660}"/>
              </a:ext>
            </a:extLst>
          </p:cNvPr>
          <p:cNvSpPr>
            <a:spLocks noGrp="1"/>
          </p:cNvSpPr>
          <p:nvPr>
            <p:ph sz="half" idx="2"/>
          </p:nvPr>
        </p:nvSpPr>
        <p:spPr/>
        <p:txBody>
          <a:bodyPr>
            <a:normAutofit fontScale="25000" lnSpcReduction="20000"/>
          </a:bodyPr>
          <a:lstStyle/>
          <a:p>
            <a:pPr>
              <a:lnSpc>
                <a:spcPct val="120000"/>
              </a:lnSpc>
            </a:pPr>
            <a:r>
              <a:rPr lang="en-GB" sz="5600" dirty="0">
                <a:latin typeface="Aptos" panose="020B0004020202020204" pitchFamily="34" charset="0"/>
              </a:rPr>
              <a:t>Clarify roles, responsibilities and ownership of risk </a:t>
            </a:r>
          </a:p>
          <a:p>
            <a:pPr>
              <a:lnSpc>
                <a:spcPct val="120000"/>
              </a:lnSpc>
            </a:pPr>
            <a:r>
              <a:rPr lang="en-GB" sz="5600" dirty="0">
                <a:latin typeface="Aptos" panose="020B0004020202020204" pitchFamily="34" charset="0"/>
              </a:rPr>
              <a:t>Strengthen multi-agency coordination </a:t>
            </a:r>
          </a:p>
          <a:p>
            <a:pPr>
              <a:lnSpc>
                <a:spcPct val="120000"/>
              </a:lnSpc>
            </a:pPr>
            <a:r>
              <a:rPr lang="en-GB" sz="5600" dirty="0">
                <a:latin typeface="Aptos" panose="020B0004020202020204" pitchFamily="34" charset="0"/>
              </a:rPr>
              <a:t>Enhance performance management and quality assurance processes.</a:t>
            </a:r>
          </a:p>
          <a:p>
            <a:pPr>
              <a:lnSpc>
                <a:spcPct val="120000"/>
              </a:lnSpc>
            </a:pPr>
            <a:r>
              <a:rPr lang="en-GB" sz="5600" dirty="0">
                <a:latin typeface="Aptos" panose="020B0004020202020204" pitchFamily="34" charset="0"/>
              </a:rPr>
              <a:t>Ensure learning from audit, scrutiny and reviews is systematically embedded into practice and informs service development</a:t>
            </a:r>
          </a:p>
          <a:p>
            <a:pPr>
              <a:lnSpc>
                <a:spcPct val="120000"/>
              </a:lnSpc>
            </a:pPr>
            <a:r>
              <a:rPr lang="en-GB" sz="5600" dirty="0">
                <a:latin typeface="Aptos" panose="020B0004020202020204" pitchFamily="34" charset="0"/>
              </a:rPr>
              <a:t>Increase engagement with children, young people and families to ensure safeguarding responses are informed by lived experience</a:t>
            </a:r>
          </a:p>
          <a:p>
            <a:pPr>
              <a:lnSpc>
                <a:spcPct val="120000"/>
              </a:lnSpc>
            </a:pPr>
            <a:r>
              <a:rPr lang="en-GB" sz="5600" dirty="0">
                <a:latin typeface="Aptos" panose="020B0004020202020204" pitchFamily="34" charset="0"/>
              </a:rPr>
              <a:t>Further develop a whole-system approach by strengthening alignment between children’s services, policing, community safety and partner agencies</a:t>
            </a:r>
          </a:p>
          <a:p>
            <a:pPr>
              <a:lnSpc>
                <a:spcPct val="120000"/>
              </a:lnSpc>
            </a:pPr>
            <a:r>
              <a:rPr lang="en-GB" sz="5600" dirty="0">
                <a:latin typeface="Aptos" panose="020B0004020202020204" pitchFamily="34" charset="0"/>
              </a:rPr>
              <a:t>Strengthen disruption, prevention and place-based safeguarding responses, with increased focus on peer groups, locations and wider contextual risks</a:t>
            </a:r>
          </a:p>
          <a:p>
            <a:endParaRPr lang="en-GB" dirty="0"/>
          </a:p>
          <a:p>
            <a:endParaRPr lang="en-GB" dirty="0"/>
          </a:p>
        </p:txBody>
      </p:sp>
      <p:pic>
        <p:nvPicPr>
          <p:cNvPr id="4" name="Picture 3">
            <a:extLst>
              <a:ext uri="{FF2B5EF4-FFF2-40B4-BE49-F238E27FC236}">
                <a16:creationId xmlns:a16="http://schemas.microsoft.com/office/drawing/2014/main" id="{09BDEC4C-ABAE-B1B2-87F5-C03310CD6627}"/>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356575" y="331473"/>
            <a:ext cx="1174421" cy="1162952"/>
          </a:xfrm>
          <a:prstGeom prst="rect">
            <a:avLst/>
          </a:prstGeom>
          <a:noFill/>
          <a:ln>
            <a:noFill/>
          </a:ln>
        </p:spPr>
      </p:pic>
      <p:sp>
        <p:nvSpPr>
          <p:cNvPr id="8" name="Slide Number Placeholder 7">
            <a:extLst>
              <a:ext uri="{FF2B5EF4-FFF2-40B4-BE49-F238E27FC236}">
                <a16:creationId xmlns:a16="http://schemas.microsoft.com/office/drawing/2014/main" id="{82076E26-BB47-A023-674D-42D9FE37B1C7}"/>
              </a:ext>
            </a:extLst>
          </p:cNvPr>
          <p:cNvSpPr>
            <a:spLocks noGrp="1"/>
          </p:cNvSpPr>
          <p:nvPr>
            <p:ph type="sldNum" sz="quarter" idx="12"/>
          </p:nvPr>
        </p:nvSpPr>
        <p:spPr/>
        <p:txBody>
          <a:bodyPr/>
          <a:lstStyle/>
          <a:p>
            <a:fld id="{6042F2E4-C018-4D6B-917E-3AF7AC43D987}" type="slidenum">
              <a:rPr lang="en-GB" smtClean="0"/>
              <a:t>26</a:t>
            </a:fld>
            <a:endParaRPr lang="en-GB"/>
          </a:p>
        </p:txBody>
      </p:sp>
    </p:spTree>
    <p:extLst>
      <p:ext uri="{BB962C8B-B14F-4D97-AF65-F5344CB8AC3E}">
        <p14:creationId xmlns:p14="http://schemas.microsoft.com/office/powerpoint/2010/main" val="1095341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6AB8B6-7C99-DDA5-64B3-C155D9AD60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D762D2-90EC-E7E0-0D2B-B4CE20D75D3B}"/>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9908511" y="278258"/>
            <a:ext cx="1065466" cy="1055061"/>
          </a:xfrm>
          <a:prstGeom prst="rect">
            <a:avLst/>
          </a:prstGeom>
          <a:noFill/>
          <a:ln>
            <a:noFill/>
          </a:ln>
        </p:spPr>
      </p:pic>
      <p:sp>
        <p:nvSpPr>
          <p:cNvPr id="5" name="TextBox 4">
            <a:extLst>
              <a:ext uri="{FF2B5EF4-FFF2-40B4-BE49-F238E27FC236}">
                <a16:creationId xmlns:a16="http://schemas.microsoft.com/office/drawing/2014/main" id="{43BCE0AE-9CB1-1BB8-8385-12010AEB5DE9}"/>
              </a:ext>
            </a:extLst>
          </p:cNvPr>
          <p:cNvSpPr txBox="1"/>
          <p:nvPr/>
        </p:nvSpPr>
        <p:spPr>
          <a:xfrm>
            <a:off x="838200" y="1179430"/>
            <a:ext cx="501053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371C2"/>
                </a:solidFill>
                <a:effectLst/>
                <a:uLnTx/>
                <a:uFillTx/>
                <a:latin typeface="Aptos" panose="020B0004020202020204" pitchFamily="34" charset="0"/>
                <a:ea typeface="+mn-ea"/>
                <a:cs typeface="+mn-cs"/>
              </a:rPr>
              <a:t>Key Achievements 2025/2026</a:t>
            </a:r>
          </a:p>
        </p:txBody>
      </p:sp>
      <p:sp>
        <p:nvSpPr>
          <p:cNvPr id="2" name="TextBox 1">
            <a:extLst>
              <a:ext uri="{FF2B5EF4-FFF2-40B4-BE49-F238E27FC236}">
                <a16:creationId xmlns:a16="http://schemas.microsoft.com/office/drawing/2014/main" id="{54E1CCA1-85D4-2D58-F5AF-0701F6D47CF8}"/>
              </a:ext>
            </a:extLst>
          </p:cNvPr>
          <p:cNvSpPr txBox="1"/>
          <p:nvPr/>
        </p:nvSpPr>
        <p:spPr>
          <a:xfrm>
            <a:off x="8090655" y="1468569"/>
            <a:ext cx="3021982" cy="4462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While progress was made during 2025/26, the partnership recognises that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not all areas of improvement identified through learning and review have yet been fully addressed</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This reflects the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scale and ambition of the work required</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the complexity of child sexual abuse, and the system‑wide change needed to improve consistency, confidence and outcomes. Learning from the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NSPCC Snapshot</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and ongoing partnership scrutiny has reinforced the need for a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phased, longer‑term approach</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The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Child Sexual Abuse Strategy 2025–2028</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provides the framework through which this improvement will continue to be driven and monitored.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E116CF05-2DBB-9510-3D39-064DB0F226C6}"/>
              </a:ext>
            </a:extLst>
          </p:cNvPr>
          <p:cNvSpPr>
            <a:spLocks noGrp="1"/>
          </p:cNvSpPr>
          <p:nvPr>
            <p:ph type="title"/>
          </p:nvPr>
        </p:nvSpPr>
        <p:spPr>
          <a:xfrm>
            <a:off x="838200" y="143008"/>
            <a:ext cx="10515600" cy="1325563"/>
          </a:xfrm>
        </p:spPr>
        <p:txBody>
          <a:bodyPr/>
          <a:lstStyle/>
          <a:p>
            <a:r>
              <a:rPr lang="en-GB" b="1" dirty="0">
                <a:solidFill>
                  <a:schemeClr val="accent1"/>
                </a:solidFill>
                <a:latin typeface="Aptos" panose="020B0004020202020204" pitchFamily="34" charset="0"/>
              </a:rPr>
              <a:t>Child Sexual Abuse</a:t>
            </a:r>
          </a:p>
        </p:txBody>
      </p:sp>
      <p:graphicFrame>
        <p:nvGraphicFramePr>
          <p:cNvPr id="11" name="Content Placeholder 10">
            <a:extLst>
              <a:ext uri="{FF2B5EF4-FFF2-40B4-BE49-F238E27FC236}">
                <a16:creationId xmlns:a16="http://schemas.microsoft.com/office/drawing/2014/main" id="{31F560E1-2B21-6AC8-CFFF-AB0C2D58A853}"/>
              </a:ext>
            </a:extLst>
          </p:cNvPr>
          <p:cNvGraphicFramePr>
            <a:graphicFrameLocks noGrp="1"/>
          </p:cNvGraphicFramePr>
          <p:nvPr>
            <p:ph sz="half" idx="1"/>
          </p:nvPr>
        </p:nvGraphicFramePr>
        <p:xfrm>
          <a:off x="746760" y="1488098"/>
          <a:ext cx="7168376" cy="37430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Table 2">
            <a:extLst>
              <a:ext uri="{FF2B5EF4-FFF2-40B4-BE49-F238E27FC236}">
                <a16:creationId xmlns:a16="http://schemas.microsoft.com/office/drawing/2014/main" id="{8C8F532C-B3CF-40C6-4E1A-61E05F621E31}"/>
              </a:ext>
            </a:extLst>
          </p:cNvPr>
          <p:cNvGraphicFramePr>
            <a:graphicFrameLocks noGrp="1"/>
          </p:cNvGraphicFramePr>
          <p:nvPr/>
        </p:nvGraphicFramePr>
        <p:xfrm>
          <a:off x="299330" y="5568696"/>
          <a:ext cx="11139814" cy="1158240"/>
        </p:xfrm>
        <a:graphic>
          <a:graphicData uri="http://schemas.openxmlformats.org/drawingml/2006/table">
            <a:tbl>
              <a:tblPr firstRow="1" bandRow="1">
                <a:tableStyleId>{5C22544A-7EE6-4342-B048-85BDC9FD1C3A}</a:tableStyleId>
              </a:tblPr>
              <a:tblGrid>
                <a:gridCol w="11139814">
                  <a:extLst>
                    <a:ext uri="{9D8B030D-6E8A-4147-A177-3AD203B41FA5}">
                      <a16:colId xmlns:a16="http://schemas.microsoft.com/office/drawing/2014/main" val="457372286"/>
                    </a:ext>
                  </a:extLst>
                </a:gridCol>
              </a:tblGrid>
              <a:tr h="1048366">
                <a:tc>
                  <a:txBody>
                    <a:bodyPr/>
                    <a:lstStyle/>
                    <a:p>
                      <a:pPr marL="171450" indent="-171450">
                        <a:buFont typeface="Arial" panose="020B0604020202020204" pitchFamily="34" charset="0"/>
                        <a:buChar char="•"/>
                      </a:pPr>
                      <a:r>
                        <a:rPr lang="en-GB" sz="1400" b="0" dirty="0">
                          <a:solidFill>
                            <a:schemeClr val="tx1"/>
                          </a:solidFill>
                          <a:latin typeface="Aptos" panose="020B0004020202020204" pitchFamily="34" charset="0"/>
                        </a:rPr>
                        <a:t>2025/26, agencies recorded 1,128 Child Sexual Abuse contacts, demonstrating continued identification of CSA concerns across the partnership.</a:t>
                      </a:r>
                    </a:p>
                    <a:p>
                      <a:pPr marL="171450" indent="-171450">
                        <a:buFont typeface="Arial" panose="020B0604020202020204" pitchFamily="34" charset="0"/>
                        <a:buChar char="•"/>
                      </a:pPr>
                      <a:r>
                        <a:rPr lang="en-GB" sz="1400" b="0" dirty="0">
                          <a:solidFill>
                            <a:schemeClr val="tx1"/>
                          </a:solidFill>
                          <a:latin typeface="Aptos" panose="020B0004020202020204" pitchFamily="34" charset="0"/>
                        </a:rPr>
                        <a:t>435 progressed to referral, giving an overall conversion rate of 38.6%.</a:t>
                      </a:r>
                    </a:p>
                    <a:p>
                      <a:pPr marL="171450" indent="-171450">
                        <a:buFont typeface="Arial" panose="020B0604020202020204" pitchFamily="34" charset="0"/>
                        <a:buChar char="•"/>
                      </a:pPr>
                      <a:r>
                        <a:rPr lang="en-GB" sz="1400" b="0" dirty="0">
                          <a:solidFill>
                            <a:schemeClr val="tx1"/>
                          </a:solidFill>
                          <a:latin typeface="Aptos" panose="020B0004020202020204" pitchFamily="34" charset="0"/>
                        </a:rPr>
                        <a:t>Conversion rates remained relatively stable throughout the year, ranging from 40.0% in Q1 to 38.6% in Q4.</a:t>
                      </a:r>
                    </a:p>
                    <a:p>
                      <a:pPr marL="0" indent="0">
                        <a:buFont typeface="Arial" panose="020B0604020202020204" pitchFamily="34" charset="0"/>
                        <a:buNone/>
                      </a:pPr>
                      <a:r>
                        <a:rPr lang="en-GB" sz="1400" b="0" dirty="0">
                          <a:solidFill>
                            <a:schemeClr val="tx1"/>
                          </a:solidFill>
                          <a:latin typeface="Aptos" panose="020B0004020202020204" pitchFamily="34" charset="0"/>
                        </a:rPr>
                        <a:t>This provides assurance that CSA concerns continue to be identified and escalated consistently across the safeguarding system</a:t>
                      </a:r>
                    </a:p>
                  </a:txBody>
                  <a:tcPr>
                    <a:noFill/>
                  </a:tcPr>
                </a:tc>
                <a:extLst>
                  <a:ext uri="{0D108BD9-81ED-4DB2-BD59-A6C34878D82A}">
                    <a16:rowId xmlns:a16="http://schemas.microsoft.com/office/drawing/2014/main" val="2761482810"/>
                  </a:ext>
                </a:extLst>
              </a:tr>
            </a:tbl>
          </a:graphicData>
        </a:graphic>
      </p:graphicFrame>
      <p:sp>
        <p:nvSpPr>
          <p:cNvPr id="9" name="Slide Number Placeholder 8">
            <a:extLst>
              <a:ext uri="{FF2B5EF4-FFF2-40B4-BE49-F238E27FC236}">
                <a16:creationId xmlns:a16="http://schemas.microsoft.com/office/drawing/2014/main" id="{1F082D21-3598-4031-5B2A-F880E18011BC}"/>
              </a:ext>
            </a:extLst>
          </p:cNvPr>
          <p:cNvSpPr>
            <a:spLocks noGrp="1"/>
          </p:cNvSpPr>
          <p:nvPr>
            <p:ph type="sldNum" sz="quarter" idx="12"/>
          </p:nvPr>
        </p:nvSpPr>
        <p:spPr/>
        <p:txBody>
          <a:bodyPr/>
          <a:lstStyle/>
          <a:p>
            <a:fld id="{6042F2E4-C018-4D6B-917E-3AF7AC43D987}" type="slidenum">
              <a:rPr lang="en-GB" smtClean="0"/>
              <a:t>27</a:t>
            </a:fld>
            <a:endParaRPr lang="en-GB"/>
          </a:p>
        </p:txBody>
      </p:sp>
    </p:spTree>
    <p:extLst>
      <p:ext uri="{BB962C8B-B14F-4D97-AF65-F5344CB8AC3E}">
        <p14:creationId xmlns:p14="http://schemas.microsoft.com/office/powerpoint/2010/main" val="477423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9A007-4FFF-ECD3-D05B-F706E4113C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A4AAA-8E0D-9C36-891B-D48BB37A16E5}"/>
              </a:ext>
            </a:extLst>
          </p:cNvPr>
          <p:cNvSpPr>
            <a:spLocks noGrp="1"/>
          </p:cNvSpPr>
          <p:nvPr>
            <p:ph type="title"/>
          </p:nvPr>
        </p:nvSpPr>
        <p:spPr/>
        <p:txBody>
          <a:bodyPr vert="horz" lIns="91440" tIns="45720" rIns="91440" bIns="45720" rtlCol="0" anchor="ctr">
            <a:normAutofit/>
          </a:bodyPr>
          <a:lstStyle/>
          <a:p>
            <a:r>
              <a:rPr lang="en-US" b="1" dirty="0">
                <a:solidFill>
                  <a:schemeClr val="accent1"/>
                </a:solidFill>
                <a:latin typeface="Aptos" panose="020B0004020202020204" pitchFamily="34" charset="0"/>
                <a:cs typeface="Arial"/>
              </a:rPr>
              <a:t>Next steps 2026-27</a:t>
            </a:r>
          </a:p>
        </p:txBody>
      </p:sp>
      <p:sp>
        <p:nvSpPr>
          <p:cNvPr id="8" name="Content Placeholder 2">
            <a:extLst>
              <a:ext uri="{FF2B5EF4-FFF2-40B4-BE49-F238E27FC236}">
                <a16:creationId xmlns:a16="http://schemas.microsoft.com/office/drawing/2014/main" id="{F1325C59-6416-D808-8AD7-7A4E956AD878}"/>
              </a:ext>
            </a:extLst>
          </p:cNvPr>
          <p:cNvSpPr txBox="1">
            <a:spLocks/>
          </p:cNvSpPr>
          <p:nvPr/>
        </p:nvSpPr>
        <p:spPr>
          <a:xfrm>
            <a:off x="5492417" y="1403192"/>
            <a:ext cx="6229763" cy="8077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800"/>
              </a:spcAft>
              <a:buNone/>
            </a:pPr>
            <a:endParaRPr lang="en-GB" sz="1400"/>
          </a:p>
        </p:txBody>
      </p:sp>
      <p:pic>
        <p:nvPicPr>
          <p:cNvPr id="15" name="Picture 14">
            <a:extLst>
              <a:ext uri="{FF2B5EF4-FFF2-40B4-BE49-F238E27FC236}">
                <a16:creationId xmlns:a16="http://schemas.microsoft.com/office/drawing/2014/main" id="{4AA618E3-B5F4-977B-B4D7-37C14811D7C4}"/>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110267" y="441037"/>
            <a:ext cx="1160385" cy="1149053"/>
          </a:xfrm>
          <a:prstGeom prst="rect">
            <a:avLst/>
          </a:prstGeom>
          <a:noFill/>
          <a:ln>
            <a:noFill/>
          </a:ln>
        </p:spPr>
      </p:pic>
      <p:sp>
        <p:nvSpPr>
          <p:cNvPr id="7" name="Rectangle: Rounded Corners 6">
            <a:extLst>
              <a:ext uri="{FF2B5EF4-FFF2-40B4-BE49-F238E27FC236}">
                <a16:creationId xmlns:a16="http://schemas.microsoft.com/office/drawing/2014/main" id="{874D176A-08F7-DFFB-5BFC-67AB0D2B9EBF}"/>
              </a:ext>
            </a:extLst>
          </p:cNvPr>
          <p:cNvSpPr/>
          <p:nvPr/>
        </p:nvSpPr>
        <p:spPr>
          <a:xfrm>
            <a:off x="848560" y="2376080"/>
            <a:ext cx="4733776" cy="1015200"/>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7D0EE2AC-E254-DB16-3B9D-C35A3961985A}"/>
              </a:ext>
            </a:extLst>
          </p:cNvPr>
          <p:cNvSpPr txBox="1"/>
          <p:nvPr/>
        </p:nvSpPr>
        <p:spPr>
          <a:xfrm>
            <a:off x="973727" y="2633551"/>
            <a:ext cx="4483441" cy="523220"/>
          </a:xfrm>
          <a:prstGeom prst="rect">
            <a:avLst/>
          </a:prstGeom>
          <a:noFill/>
        </p:spPr>
        <p:txBody>
          <a:bodyPr wrap="square" rtlCol="0">
            <a:spAutoFit/>
          </a:bodyPr>
          <a:lstStyle/>
          <a:p>
            <a:pPr lvl="0"/>
            <a:r>
              <a:rPr lang="en-GB" sz="1400" dirty="0">
                <a:latin typeface="Aptos" panose="020B0004020202020204" pitchFamily="34" charset="0"/>
              </a:rPr>
              <a:t>Implementing and embedding delivery of the Child Sexual Abuse Strategy 2025–2028.</a:t>
            </a:r>
          </a:p>
        </p:txBody>
      </p:sp>
      <p:sp>
        <p:nvSpPr>
          <p:cNvPr id="17" name="Rectangle: Rounded Corners 16">
            <a:extLst>
              <a:ext uri="{FF2B5EF4-FFF2-40B4-BE49-F238E27FC236}">
                <a16:creationId xmlns:a16="http://schemas.microsoft.com/office/drawing/2014/main" id="{992192A0-A9E4-98AE-A0EF-605C4DDA12FE}"/>
              </a:ext>
            </a:extLst>
          </p:cNvPr>
          <p:cNvSpPr/>
          <p:nvPr/>
        </p:nvSpPr>
        <p:spPr>
          <a:xfrm>
            <a:off x="848560" y="4651408"/>
            <a:ext cx="4733776" cy="1016410"/>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67A74B48-EBF1-88FA-5BC7-D6A3116C9B89}"/>
              </a:ext>
            </a:extLst>
          </p:cNvPr>
          <p:cNvSpPr txBox="1"/>
          <p:nvPr/>
        </p:nvSpPr>
        <p:spPr>
          <a:xfrm>
            <a:off x="865722" y="4846810"/>
            <a:ext cx="4483441" cy="523220"/>
          </a:xfrm>
          <a:prstGeom prst="rect">
            <a:avLst/>
          </a:prstGeom>
          <a:noFill/>
        </p:spPr>
        <p:txBody>
          <a:bodyPr wrap="square" rtlCol="0">
            <a:spAutoFit/>
          </a:bodyPr>
          <a:lstStyle/>
          <a:p>
            <a:pPr lvl="0"/>
            <a:r>
              <a:rPr lang="en-GB" sz="1400" dirty="0">
                <a:latin typeface="Aptos" panose="020B0004020202020204" pitchFamily="34" charset="0"/>
              </a:rPr>
              <a:t>Improving the quality and use of data to support partnership oversight, learning and service planning</a:t>
            </a:r>
            <a:endParaRPr lang="en-GB" sz="1400" i="1" dirty="0">
              <a:latin typeface="Aptos" panose="020B0004020202020204" pitchFamily="34" charset="0"/>
            </a:endParaRPr>
          </a:p>
        </p:txBody>
      </p:sp>
      <p:sp>
        <p:nvSpPr>
          <p:cNvPr id="19" name="Rectangle: Rounded Corners 18">
            <a:extLst>
              <a:ext uri="{FF2B5EF4-FFF2-40B4-BE49-F238E27FC236}">
                <a16:creationId xmlns:a16="http://schemas.microsoft.com/office/drawing/2014/main" id="{E3658B4C-E679-53FD-A4A4-4A204B5E1DE9}"/>
              </a:ext>
            </a:extLst>
          </p:cNvPr>
          <p:cNvSpPr/>
          <p:nvPr/>
        </p:nvSpPr>
        <p:spPr>
          <a:xfrm>
            <a:off x="865722" y="3476434"/>
            <a:ext cx="4733776" cy="10152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34C907EA-BEFE-9C2E-958D-EB0C86C84845}"/>
              </a:ext>
            </a:extLst>
          </p:cNvPr>
          <p:cNvSpPr txBox="1"/>
          <p:nvPr/>
        </p:nvSpPr>
        <p:spPr>
          <a:xfrm>
            <a:off x="973726" y="3689291"/>
            <a:ext cx="4483441" cy="907941"/>
          </a:xfrm>
          <a:prstGeom prst="rect">
            <a:avLst/>
          </a:prstGeom>
          <a:noFill/>
        </p:spPr>
        <p:txBody>
          <a:bodyPr wrap="square" rtlCol="0">
            <a:spAutoFit/>
          </a:bodyPr>
          <a:lstStyle/>
          <a:p>
            <a:r>
              <a:rPr lang="en-GB" sz="1400" dirty="0">
                <a:latin typeface="Aptos" panose="020B0004020202020204" pitchFamily="34" charset="0"/>
              </a:rPr>
              <a:t>Strengthening the use of multi‑agency audits to test practice, understand children’s lived experience and evidence improvement over time.</a:t>
            </a:r>
          </a:p>
          <a:p>
            <a:pPr lvl="0"/>
            <a:endParaRPr lang="en-GB" sz="1100" dirty="0"/>
          </a:p>
        </p:txBody>
      </p:sp>
      <p:sp>
        <p:nvSpPr>
          <p:cNvPr id="21" name="Rectangle: Rounded Corners 20">
            <a:extLst>
              <a:ext uri="{FF2B5EF4-FFF2-40B4-BE49-F238E27FC236}">
                <a16:creationId xmlns:a16="http://schemas.microsoft.com/office/drawing/2014/main" id="{87CED532-2749-BD39-DB4D-BA6E091E5A48}"/>
              </a:ext>
            </a:extLst>
          </p:cNvPr>
          <p:cNvSpPr/>
          <p:nvPr/>
        </p:nvSpPr>
        <p:spPr>
          <a:xfrm>
            <a:off x="6437565" y="3413544"/>
            <a:ext cx="4734000" cy="1015200"/>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62E2E9BD-94EA-5837-83F5-96CE18AFD47B}"/>
              </a:ext>
            </a:extLst>
          </p:cNvPr>
          <p:cNvSpPr txBox="1"/>
          <p:nvPr/>
        </p:nvSpPr>
        <p:spPr>
          <a:xfrm>
            <a:off x="6568742" y="3623307"/>
            <a:ext cx="4701910" cy="692497"/>
          </a:xfrm>
          <a:prstGeom prst="rect">
            <a:avLst/>
          </a:prstGeom>
          <a:noFill/>
        </p:spPr>
        <p:txBody>
          <a:bodyPr wrap="square" rtlCol="0">
            <a:spAutoFit/>
          </a:bodyPr>
          <a:lstStyle/>
          <a:p>
            <a:r>
              <a:rPr lang="en-GB" sz="1400" dirty="0">
                <a:latin typeface="Aptos" panose="020B0004020202020204" pitchFamily="34" charset="0"/>
              </a:rPr>
              <a:t>Further developing the partnership response to harmful sexual behaviours, prevention and recovery.</a:t>
            </a:r>
          </a:p>
          <a:p>
            <a:pPr lvl="0"/>
            <a:endParaRPr lang="en-GB" sz="1100" dirty="0"/>
          </a:p>
        </p:txBody>
      </p:sp>
      <p:sp>
        <p:nvSpPr>
          <p:cNvPr id="23" name="Rectangle: Rounded Corners 22">
            <a:extLst>
              <a:ext uri="{FF2B5EF4-FFF2-40B4-BE49-F238E27FC236}">
                <a16:creationId xmlns:a16="http://schemas.microsoft.com/office/drawing/2014/main" id="{06789D28-AF58-9F19-A679-4DFB8A96D9D4}"/>
              </a:ext>
            </a:extLst>
          </p:cNvPr>
          <p:cNvSpPr/>
          <p:nvPr/>
        </p:nvSpPr>
        <p:spPr>
          <a:xfrm>
            <a:off x="6437565" y="4570043"/>
            <a:ext cx="4734000" cy="1015200"/>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C54C3D84-D1E6-95FA-5D1A-D6252E71FD1C}"/>
              </a:ext>
            </a:extLst>
          </p:cNvPr>
          <p:cNvSpPr txBox="1"/>
          <p:nvPr/>
        </p:nvSpPr>
        <p:spPr>
          <a:xfrm>
            <a:off x="6568742" y="4813002"/>
            <a:ext cx="4701910" cy="523220"/>
          </a:xfrm>
          <a:prstGeom prst="rect">
            <a:avLst/>
          </a:prstGeom>
          <a:noFill/>
        </p:spPr>
        <p:txBody>
          <a:bodyPr wrap="square" rtlCol="0">
            <a:spAutoFit/>
          </a:bodyPr>
          <a:lstStyle/>
          <a:p>
            <a:pPr lvl="0"/>
            <a:r>
              <a:rPr lang="en-GB" sz="1400" dirty="0">
                <a:latin typeface="Aptos" panose="020B0004020202020204" pitchFamily="34" charset="0"/>
              </a:rPr>
              <a:t>Maintaining strong governance, scrutiny and learning loops to support continuous improvement.</a:t>
            </a:r>
          </a:p>
        </p:txBody>
      </p:sp>
      <p:sp>
        <p:nvSpPr>
          <p:cNvPr id="25" name="Rectangle: Rounded Corners 24">
            <a:extLst>
              <a:ext uri="{FF2B5EF4-FFF2-40B4-BE49-F238E27FC236}">
                <a16:creationId xmlns:a16="http://schemas.microsoft.com/office/drawing/2014/main" id="{EBB71EDE-4A11-EF1C-3C45-45FB49B035E7}"/>
              </a:ext>
            </a:extLst>
          </p:cNvPr>
          <p:cNvSpPr/>
          <p:nvPr/>
        </p:nvSpPr>
        <p:spPr>
          <a:xfrm>
            <a:off x="6437565" y="2325683"/>
            <a:ext cx="4734000" cy="1015200"/>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7C92968C-A23E-0E26-3890-93A40B9A4F76}"/>
              </a:ext>
            </a:extLst>
          </p:cNvPr>
          <p:cNvSpPr txBox="1"/>
          <p:nvPr/>
        </p:nvSpPr>
        <p:spPr>
          <a:xfrm>
            <a:off x="6641530" y="2608107"/>
            <a:ext cx="4701910" cy="692497"/>
          </a:xfrm>
          <a:prstGeom prst="rect">
            <a:avLst/>
          </a:prstGeom>
          <a:noFill/>
        </p:spPr>
        <p:txBody>
          <a:bodyPr wrap="square" rtlCol="0">
            <a:spAutoFit/>
          </a:bodyPr>
          <a:lstStyle/>
          <a:p>
            <a:r>
              <a:rPr lang="en-GB" sz="1400" dirty="0">
                <a:latin typeface="Aptos" panose="020B0004020202020204" pitchFamily="34" charset="0"/>
              </a:rPr>
              <a:t>Continuing to strengthen practitioner confidence and consistency of practice.</a:t>
            </a:r>
          </a:p>
          <a:p>
            <a:pPr lvl="0"/>
            <a:endParaRPr lang="en-GB" sz="1100" dirty="0"/>
          </a:p>
        </p:txBody>
      </p:sp>
      <p:sp>
        <p:nvSpPr>
          <p:cNvPr id="5" name="Content Placeholder 4">
            <a:extLst>
              <a:ext uri="{FF2B5EF4-FFF2-40B4-BE49-F238E27FC236}">
                <a16:creationId xmlns:a16="http://schemas.microsoft.com/office/drawing/2014/main" id="{2655020C-19EB-6726-164F-89F0CAE6DC3A}"/>
              </a:ext>
            </a:extLst>
          </p:cNvPr>
          <p:cNvSpPr txBox="1">
            <a:spLocks noGrp="1"/>
          </p:cNvSpPr>
          <p:nvPr>
            <p:ph idx="1"/>
          </p:nvPr>
        </p:nvSpPr>
        <p:spPr>
          <a:xfrm>
            <a:off x="838200" y="1825625"/>
            <a:ext cx="10515600" cy="424732"/>
          </a:xfrm>
          <a:prstGeom prst="rect">
            <a:avLst/>
          </a:prstGeom>
          <a:noFill/>
        </p:spPr>
        <p:txBody>
          <a:bodyPr wrap="square" rtlCol="0">
            <a:spAutoFit/>
          </a:bodyPr>
          <a:lstStyle/>
          <a:p>
            <a:pPr marL="0" indent="0">
              <a:buNone/>
            </a:pPr>
            <a:r>
              <a:rPr lang="en-GB" sz="1200" dirty="0"/>
              <a:t>Building on learning from 2025/26, the partnership’s focus for 2026/27 will be on delivery, consolidation and evidencing impact, using established frameworks rather than introducing new priorities.</a:t>
            </a:r>
          </a:p>
        </p:txBody>
      </p:sp>
      <p:sp>
        <p:nvSpPr>
          <p:cNvPr id="4" name="Slide Number Placeholder 3">
            <a:extLst>
              <a:ext uri="{FF2B5EF4-FFF2-40B4-BE49-F238E27FC236}">
                <a16:creationId xmlns:a16="http://schemas.microsoft.com/office/drawing/2014/main" id="{29B3FA5B-85C1-8EA0-F0B5-02A1BCBD619A}"/>
              </a:ext>
            </a:extLst>
          </p:cNvPr>
          <p:cNvSpPr>
            <a:spLocks noGrp="1"/>
          </p:cNvSpPr>
          <p:nvPr>
            <p:ph type="sldNum" sz="quarter" idx="12"/>
          </p:nvPr>
        </p:nvSpPr>
        <p:spPr/>
        <p:txBody>
          <a:bodyPr/>
          <a:lstStyle/>
          <a:p>
            <a:fld id="{6042F2E4-C018-4D6B-917E-3AF7AC43D987}" type="slidenum">
              <a:rPr lang="en-GB" smtClean="0"/>
              <a:t>28</a:t>
            </a:fld>
            <a:endParaRPr lang="en-GB"/>
          </a:p>
        </p:txBody>
      </p:sp>
    </p:spTree>
    <p:extLst>
      <p:ext uri="{BB962C8B-B14F-4D97-AF65-F5344CB8AC3E}">
        <p14:creationId xmlns:p14="http://schemas.microsoft.com/office/powerpoint/2010/main" val="1391448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F02843-335D-D6CE-80A0-ED28B83F324B}"/>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9793024" y="411724"/>
            <a:ext cx="1160385" cy="1149053"/>
          </a:xfrm>
          <a:prstGeom prst="rect">
            <a:avLst/>
          </a:prstGeom>
          <a:noFill/>
          <a:ln>
            <a:noFill/>
          </a:ln>
        </p:spPr>
      </p:pic>
      <p:sp>
        <p:nvSpPr>
          <p:cNvPr id="2" name="Title 1">
            <a:extLst>
              <a:ext uri="{FF2B5EF4-FFF2-40B4-BE49-F238E27FC236}">
                <a16:creationId xmlns:a16="http://schemas.microsoft.com/office/drawing/2014/main" id="{3B076243-598B-03DD-6337-7CD4D8ADDE4F}"/>
              </a:ext>
            </a:extLst>
          </p:cNvPr>
          <p:cNvSpPr>
            <a:spLocks noGrp="1"/>
          </p:cNvSpPr>
          <p:nvPr>
            <p:ph type="title"/>
          </p:nvPr>
        </p:nvSpPr>
        <p:spPr/>
        <p:txBody>
          <a:bodyPr anchor="t">
            <a:normAutofit/>
          </a:bodyPr>
          <a:lstStyle/>
          <a:p>
            <a:pPr>
              <a:lnSpc>
                <a:spcPct val="100000"/>
              </a:lnSpc>
              <a:spcAft>
                <a:spcPts val="600"/>
              </a:spcAft>
            </a:pPr>
            <a:r>
              <a:rPr lang="en-GB" b="1" dirty="0">
                <a:solidFill>
                  <a:schemeClr val="accent1"/>
                </a:solidFill>
                <a:latin typeface="Aptos" panose="020B0004020202020204" pitchFamily="34" charset="0"/>
                <a:cs typeface="Arial"/>
              </a:rPr>
              <a:t>Education as a Protective Factor</a:t>
            </a:r>
          </a:p>
        </p:txBody>
      </p:sp>
      <p:sp>
        <p:nvSpPr>
          <p:cNvPr id="3" name="Content Placeholder 2">
            <a:extLst>
              <a:ext uri="{FF2B5EF4-FFF2-40B4-BE49-F238E27FC236}">
                <a16:creationId xmlns:a16="http://schemas.microsoft.com/office/drawing/2014/main" id="{7CAAF4DE-DDDF-2DF4-A957-614C34E14036}"/>
              </a:ext>
            </a:extLst>
          </p:cNvPr>
          <p:cNvSpPr>
            <a:spLocks noGrp="1"/>
          </p:cNvSpPr>
          <p:nvPr>
            <p:ph sz="half" idx="1"/>
          </p:nvPr>
        </p:nvSpPr>
        <p:spPr>
          <a:xfrm>
            <a:off x="838200" y="1825625"/>
            <a:ext cx="1849244" cy="4351338"/>
          </a:xfrm>
        </p:spPr>
        <p:txBody>
          <a:bodyPr>
            <a:normAutofit/>
          </a:bodyPr>
          <a:lstStyle/>
          <a:p>
            <a:pPr marL="0" indent="0">
              <a:lnSpc>
                <a:spcPct val="100000"/>
              </a:lnSpc>
              <a:buNone/>
            </a:pPr>
            <a:r>
              <a:rPr lang="en-GB" sz="1400" dirty="0">
                <a:latin typeface="Aptos" panose="020B0004020202020204" pitchFamily="34" charset="0"/>
              </a:rPr>
              <a:t>In 2025/2026, the partnership introduced an Education Safeguarding subgroup.  This is chaired by the Local Authority Director of Education and brings together representation across all schools in Cheshire East. </a:t>
            </a:r>
          </a:p>
          <a:p>
            <a:pPr marL="0" indent="0">
              <a:lnSpc>
                <a:spcPct val="100000"/>
              </a:lnSpc>
              <a:buNone/>
            </a:pPr>
            <a:r>
              <a:rPr lang="en-GB" sz="1400" b="1" dirty="0">
                <a:solidFill>
                  <a:schemeClr val="accent1"/>
                </a:solidFill>
                <a:latin typeface="Aptos" panose="020B0004020202020204" pitchFamily="34" charset="0"/>
              </a:rPr>
              <a:t>Key achievements include:</a:t>
            </a:r>
          </a:p>
        </p:txBody>
      </p:sp>
      <p:sp>
        <p:nvSpPr>
          <p:cNvPr id="5" name="Content Placeholder 2">
            <a:extLst>
              <a:ext uri="{FF2B5EF4-FFF2-40B4-BE49-F238E27FC236}">
                <a16:creationId xmlns:a16="http://schemas.microsoft.com/office/drawing/2014/main" id="{C567B395-7E42-4C7D-AD8E-1DBAB4F0C7F4}"/>
              </a:ext>
            </a:extLst>
          </p:cNvPr>
          <p:cNvSpPr txBox="1">
            <a:spLocks/>
          </p:cNvSpPr>
          <p:nvPr/>
        </p:nvSpPr>
        <p:spPr>
          <a:xfrm>
            <a:off x="5892716" y="1358635"/>
            <a:ext cx="5200650" cy="628264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endParaRPr lang="en-US" sz="1200">
              <a:ea typeface="Calibri"/>
              <a:cs typeface="Calibri"/>
            </a:endParaRPr>
          </a:p>
        </p:txBody>
      </p:sp>
      <p:graphicFrame>
        <p:nvGraphicFramePr>
          <p:cNvPr id="11" name="Diagram 10">
            <a:extLst>
              <a:ext uri="{FF2B5EF4-FFF2-40B4-BE49-F238E27FC236}">
                <a16:creationId xmlns:a16="http://schemas.microsoft.com/office/drawing/2014/main" id="{3F563C45-F729-D557-E4A5-88ACE0AAEDCD}"/>
              </a:ext>
            </a:extLst>
          </p:cNvPr>
          <p:cNvGraphicFramePr/>
          <p:nvPr>
            <p:extLst>
              <p:ext uri="{D42A27DB-BD31-4B8C-83A1-F6EECF244321}">
                <p14:modId xmlns:p14="http://schemas.microsoft.com/office/powerpoint/2010/main" val="2124602258"/>
              </p:ext>
            </p:extLst>
          </p:nvPr>
        </p:nvGraphicFramePr>
        <p:xfrm>
          <a:off x="2230244" y="1269093"/>
          <a:ext cx="8583208" cy="52237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7">
            <a:extLst>
              <a:ext uri="{FF2B5EF4-FFF2-40B4-BE49-F238E27FC236}">
                <a16:creationId xmlns:a16="http://schemas.microsoft.com/office/drawing/2014/main" id="{EE69E332-A444-A25B-0666-1246C8ED7DE3}"/>
              </a:ext>
            </a:extLst>
          </p:cNvPr>
          <p:cNvSpPr>
            <a:spLocks noGrp="1"/>
          </p:cNvSpPr>
          <p:nvPr>
            <p:ph type="sldNum" sz="quarter" idx="12"/>
          </p:nvPr>
        </p:nvSpPr>
        <p:spPr/>
        <p:txBody>
          <a:bodyPr/>
          <a:lstStyle/>
          <a:p>
            <a:fld id="{6042F2E4-C018-4D6B-917E-3AF7AC43D987}" type="slidenum">
              <a:rPr lang="en-GB" smtClean="0"/>
              <a:t>29</a:t>
            </a:fld>
            <a:endParaRPr lang="en-GB"/>
          </a:p>
        </p:txBody>
      </p:sp>
    </p:spTree>
    <p:extLst>
      <p:ext uri="{BB962C8B-B14F-4D97-AF65-F5344CB8AC3E}">
        <p14:creationId xmlns:p14="http://schemas.microsoft.com/office/powerpoint/2010/main" val="4251920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8D0F1-66A0-229E-DD8E-F8443D0389D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C1BBE9B-CDA9-A6BB-086F-83B20B2BDBA7}"/>
              </a:ext>
            </a:extLst>
          </p:cNvPr>
          <p:cNvSpPr>
            <a:spLocks noGrp="1"/>
          </p:cNvSpPr>
          <p:nvPr>
            <p:ph type="title"/>
          </p:nvPr>
        </p:nvSpPr>
        <p:spPr/>
        <p:txBody>
          <a:bodyPr/>
          <a:lstStyle/>
          <a:p>
            <a:r>
              <a:rPr lang="en-GB" b="1" dirty="0">
                <a:solidFill>
                  <a:schemeClr val="accent1"/>
                </a:solidFill>
                <a:latin typeface="Aptos" panose="020B0004020202020204" pitchFamily="34" charset="0"/>
              </a:rPr>
              <a:t>Impact and Outcomes</a:t>
            </a:r>
          </a:p>
        </p:txBody>
      </p:sp>
      <p:sp>
        <p:nvSpPr>
          <p:cNvPr id="9" name="Content Placeholder 8">
            <a:extLst>
              <a:ext uri="{FF2B5EF4-FFF2-40B4-BE49-F238E27FC236}">
                <a16:creationId xmlns:a16="http://schemas.microsoft.com/office/drawing/2014/main" id="{6177C951-62DF-6F88-32D1-10D81A44C810}"/>
              </a:ext>
            </a:extLst>
          </p:cNvPr>
          <p:cNvSpPr>
            <a:spLocks noGrp="1"/>
          </p:cNvSpPr>
          <p:nvPr>
            <p:ph sz="half" idx="1"/>
          </p:nvPr>
        </p:nvSpPr>
        <p:spPr>
          <a:xfrm>
            <a:off x="870178" y="1557602"/>
            <a:ext cx="5181600" cy="4351338"/>
          </a:xfrm>
        </p:spPr>
        <p:txBody>
          <a:bodyPr>
            <a:normAutofit/>
          </a:bodyPr>
          <a:lstStyle/>
          <a:p>
            <a:pPr marL="0" indent="0">
              <a:buNone/>
            </a:pPr>
            <a:r>
              <a:rPr lang="en-GB" b="1" dirty="0">
                <a:solidFill>
                  <a:schemeClr val="accent1"/>
                </a:solidFill>
              </a:rPr>
              <a:t>What is different for our children?</a:t>
            </a:r>
          </a:p>
        </p:txBody>
      </p:sp>
      <p:sp>
        <p:nvSpPr>
          <p:cNvPr id="10" name="Content Placeholder 9">
            <a:extLst>
              <a:ext uri="{FF2B5EF4-FFF2-40B4-BE49-F238E27FC236}">
                <a16:creationId xmlns:a16="http://schemas.microsoft.com/office/drawing/2014/main" id="{B5FE41B5-A4E3-8217-CB18-0A6F968E5C24}"/>
              </a:ext>
            </a:extLst>
          </p:cNvPr>
          <p:cNvSpPr>
            <a:spLocks noGrp="1"/>
          </p:cNvSpPr>
          <p:nvPr>
            <p:ph sz="half" idx="2"/>
          </p:nvPr>
        </p:nvSpPr>
        <p:spPr/>
        <p:txBody>
          <a:bodyPr>
            <a:normAutofit/>
          </a:bodyPr>
          <a:lstStyle/>
          <a:p>
            <a:pPr marL="0" indent="0">
              <a:lnSpc>
                <a:spcPct val="100000"/>
              </a:lnSpc>
              <a:buNone/>
            </a:pPr>
            <a:r>
              <a:rPr lang="en-GB" sz="1400" dirty="0">
                <a:latin typeface="Aptos" panose="020B0004020202020204" pitchFamily="34" charset="0"/>
              </a:rPr>
              <a:t>The data provides evidence that Cheshire East has lower than average attendance for Secondary aged children supported with child protection plans. At the time of writing the report there were 0 electively home educated children and 1 Child Missing Education supported by Child Protection plan supported by Child Protection plans</a:t>
            </a:r>
          </a:p>
          <a:p>
            <a:pPr marL="0" indent="0">
              <a:lnSpc>
                <a:spcPct val="100000"/>
              </a:lnSpc>
              <a:buNone/>
            </a:pPr>
            <a:r>
              <a:rPr lang="en-GB" sz="1400" dirty="0">
                <a:latin typeface="Aptos" panose="020B0004020202020204" pitchFamily="34" charset="0"/>
              </a:rPr>
              <a:t>However, at the time of writing there are still have 12 electively home educated children and 12 Child Missing Education supported by Child in Need plans</a:t>
            </a:r>
          </a:p>
          <a:p>
            <a:pPr marL="0" indent="0">
              <a:buNone/>
            </a:pPr>
            <a:endParaRPr lang="en-GB" dirty="0"/>
          </a:p>
        </p:txBody>
      </p:sp>
      <p:sp>
        <p:nvSpPr>
          <p:cNvPr id="6" name="Slide Number Placeholder 5">
            <a:extLst>
              <a:ext uri="{FF2B5EF4-FFF2-40B4-BE49-F238E27FC236}">
                <a16:creationId xmlns:a16="http://schemas.microsoft.com/office/drawing/2014/main" id="{82186104-4B20-8EB2-0981-DB8AA0E3F220}"/>
              </a:ext>
            </a:extLst>
          </p:cNvPr>
          <p:cNvSpPr>
            <a:spLocks noGrp="1"/>
          </p:cNvSpPr>
          <p:nvPr>
            <p:ph type="sldNum" sz="quarter" idx="12"/>
          </p:nvPr>
        </p:nvSpPr>
        <p:spPr/>
        <p:txBody>
          <a:bodyPr/>
          <a:lstStyle/>
          <a:p>
            <a:pPr rtl="0"/>
            <a:fld id="{2C18C1E5-FB55-42F5-BD6D-9CC153FCDBE6}" type="slidenum">
              <a:rPr lang="en-GB" noProof="0" smtClean="0"/>
              <a:t>30</a:t>
            </a:fld>
            <a:endParaRPr lang="en-GB" noProof="0"/>
          </a:p>
        </p:txBody>
      </p:sp>
      <p:sp>
        <p:nvSpPr>
          <p:cNvPr id="3" name="Title 1">
            <a:extLst>
              <a:ext uri="{FF2B5EF4-FFF2-40B4-BE49-F238E27FC236}">
                <a16:creationId xmlns:a16="http://schemas.microsoft.com/office/drawing/2014/main" id="{19E91383-1754-994D-EF42-E31C3F9091E6}"/>
              </a:ext>
            </a:extLst>
          </p:cNvPr>
          <p:cNvSpPr txBox="1">
            <a:spLocks/>
          </p:cNvSpPr>
          <p:nvPr/>
        </p:nvSpPr>
        <p:spPr>
          <a:xfrm>
            <a:off x="836676" y="51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47675" indent="-447675"/>
            <a:endParaRPr lang="en-US" sz="2900" dirty="0">
              <a:solidFill>
                <a:srgbClr val="0B5638"/>
              </a:solidFill>
              <a:latin typeface="Arial"/>
              <a:cs typeface="Arial"/>
            </a:endParaRPr>
          </a:p>
        </p:txBody>
      </p:sp>
      <p:sp>
        <p:nvSpPr>
          <p:cNvPr id="22" name="TextBox 21">
            <a:extLst>
              <a:ext uri="{FF2B5EF4-FFF2-40B4-BE49-F238E27FC236}">
                <a16:creationId xmlns:a16="http://schemas.microsoft.com/office/drawing/2014/main" id="{F3C8594C-8518-D41D-AA30-D2A37F3DC8C9}"/>
              </a:ext>
            </a:extLst>
          </p:cNvPr>
          <p:cNvSpPr txBox="1"/>
          <p:nvPr/>
        </p:nvSpPr>
        <p:spPr>
          <a:xfrm>
            <a:off x="870178" y="2408442"/>
            <a:ext cx="4712164" cy="1154162"/>
          </a:xfrm>
          <a:prstGeom prst="rect">
            <a:avLst/>
          </a:prstGeom>
          <a:noFill/>
        </p:spPr>
        <p:txBody>
          <a:bodyPr wrap="square">
            <a:spAutoFit/>
          </a:bodyPr>
          <a:lstStyle/>
          <a:p>
            <a:r>
              <a:rPr lang="en-GB" sz="1600" b="1" dirty="0"/>
              <a:t>February 2025: </a:t>
            </a:r>
            <a:r>
              <a:rPr lang="en-GB" sz="1200" b="1" dirty="0"/>
              <a:t> </a:t>
            </a:r>
            <a:r>
              <a:rPr lang="en-GB" sz="1400" dirty="0"/>
              <a:t>All Children's Services teams access to attendance, Elective Home Education, Children Missing Education and exclusion status, to inform conversations, direct work and plans.</a:t>
            </a:r>
          </a:p>
          <a:p>
            <a:pPr marL="0" lvl="0"/>
            <a:endParaRPr lang="en-GB" sz="1100" kern="1200" dirty="0">
              <a:solidFill>
                <a:schemeClr val="tx1"/>
              </a:solidFill>
              <a:effectLst/>
              <a:ea typeface="Calibri" panose="020F0502020204030204" pitchFamily="34" charset="0"/>
              <a:cs typeface="Times New Roman" panose="02020603050405020304" pitchFamily="18" charset="0"/>
            </a:endParaRPr>
          </a:p>
        </p:txBody>
      </p:sp>
      <p:sp>
        <p:nvSpPr>
          <p:cNvPr id="24" name="TextBox 23">
            <a:extLst>
              <a:ext uri="{FF2B5EF4-FFF2-40B4-BE49-F238E27FC236}">
                <a16:creationId xmlns:a16="http://schemas.microsoft.com/office/drawing/2014/main" id="{DAAB1476-C3B0-A52B-5414-54F650AB7E85}"/>
              </a:ext>
            </a:extLst>
          </p:cNvPr>
          <p:cNvSpPr txBox="1"/>
          <p:nvPr/>
        </p:nvSpPr>
        <p:spPr>
          <a:xfrm>
            <a:off x="870178" y="3351061"/>
            <a:ext cx="4712164" cy="1214179"/>
          </a:xfrm>
          <a:prstGeom prst="rect">
            <a:avLst/>
          </a:prstGeom>
          <a:noFill/>
        </p:spPr>
        <p:txBody>
          <a:bodyPr wrap="square">
            <a:spAutoFit/>
          </a:bodyPr>
          <a:lstStyle/>
          <a:p>
            <a:pPr defTabSz="444500">
              <a:spcBef>
                <a:spcPct val="0"/>
              </a:spcBef>
              <a:spcAft>
                <a:spcPct val="35000"/>
              </a:spcAft>
            </a:pPr>
            <a:r>
              <a:rPr lang="en-GB" sz="1600" b="1" dirty="0"/>
              <a:t>May 2025 </a:t>
            </a:r>
            <a:r>
              <a:rPr lang="en-GB" sz="1400" dirty="0"/>
              <a:t>– A multi-agency audit found quick re-engagement with school for an EHE child supported with a Child Protection plan; strong multi-agency involvement and current positive school engagement.</a:t>
            </a:r>
          </a:p>
          <a:p>
            <a:pPr marL="0" lvl="0" defTabSz="444500">
              <a:spcBef>
                <a:spcPct val="0"/>
              </a:spcBef>
              <a:spcAft>
                <a:spcPct val="35000"/>
              </a:spcAft>
              <a:buNone/>
            </a:pPr>
            <a:endParaRPr lang="en-GB" sz="1000" kern="1200" dirty="0">
              <a:solidFill>
                <a:schemeClr val="tx1"/>
              </a:solidFill>
              <a:effectLst/>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A172EE36-AE0F-5395-F94F-A5124A16F990}"/>
              </a:ext>
            </a:extLst>
          </p:cNvPr>
          <p:cNvSpPr txBox="1"/>
          <p:nvPr/>
        </p:nvSpPr>
        <p:spPr>
          <a:xfrm>
            <a:off x="870178" y="4288350"/>
            <a:ext cx="4712164" cy="1429622"/>
          </a:xfrm>
          <a:prstGeom prst="rect">
            <a:avLst/>
          </a:prstGeom>
          <a:noFill/>
        </p:spPr>
        <p:txBody>
          <a:bodyPr wrap="square">
            <a:spAutoFit/>
          </a:bodyPr>
          <a:lstStyle/>
          <a:p>
            <a:pPr defTabSz="444500">
              <a:spcBef>
                <a:spcPct val="0"/>
              </a:spcBef>
              <a:spcAft>
                <a:spcPct val="35000"/>
              </a:spcAft>
            </a:pPr>
            <a:r>
              <a:rPr lang="en-GB" sz="1600" b="1" dirty="0"/>
              <a:t>January 2026 - </a:t>
            </a:r>
            <a:r>
              <a:rPr lang="en-GB" sz="1600" dirty="0"/>
              <a:t> </a:t>
            </a:r>
            <a:r>
              <a:rPr lang="en-GB" sz="1400" dirty="0"/>
              <a:t>Access to support and engagement opportunities for young people with barriers to attendance </a:t>
            </a:r>
            <a:r>
              <a:rPr lang="en-GB" sz="1400" dirty="0" err="1"/>
              <a:t>e.g</a:t>
            </a:r>
            <a:r>
              <a:rPr lang="en-GB" sz="1400" dirty="0"/>
              <a:t> South Cheshire ABC Boxing Club and Cheshire East Youth Support Service working to prevent young people being excluded from schools</a:t>
            </a:r>
          </a:p>
          <a:p>
            <a:pPr marL="0" lvl="0" defTabSz="444500">
              <a:spcBef>
                <a:spcPct val="0"/>
              </a:spcBef>
              <a:spcAft>
                <a:spcPct val="35000"/>
              </a:spcAft>
              <a:buNone/>
            </a:pPr>
            <a:endParaRPr lang="en-GB" sz="1000" dirty="0">
              <a:cs typeface="Times New Roman" panose="02020603050405020304" pitchFamily="18" charset="0"/>
            </a:endParaRPr>
          </a:p>
        </p:txBody>
      </p:sp>
      <p:sp>
        <p:nvSpPr>
          <p:cNvPr id="28" name="TextBox 27">
            <a:extLst>
              <a:ext uri="{FF2B5EF4-FFF2-40B4-BE49-F238E27FC236}">
                <a16:creationId xmlns:a16="http://schemas.microsoft.com/office/drawing/2014/main" id="{1FF96E4F-FF5E-FAF6-A169-7E53C19868AA}"/>
              </a:ext>
            </a:extLst>
          </p:cNvPr>
          <p:cNvSpPr txBox="1"/>
          <p:nvPr/>
        </p:nvSpPr>
        <p:spPr>
          <a:xfrm>
            <a:off x="870178" y="5456259"/>
            <a:ext cx="4712164" cy="769441"/>
          </a:xfrm>
          <a:prstGeom prst="rect">
            <a:avLst/>
          </a:prstGeom>
          <a:noFill/>
        </p:spPr>
        <p:txBody>
          <a:bodyPr wrap="square">
            <a:spAutoFit/>
          </a:bodyPr>
          <a:lstStyle/>
          <a:p>
            <a:r>
              <a:rPr lang="en-GB" sz="1600" b="1" dirty="0"/>
              <a:t>February 2026 </a:t>
            </a:r>
            <a:r>
              <a:rPr lang="en-GB" sz="1400" dirty="0"/>
              <a:t>– a multi-agency audit found a child's voice listened to around barriers to attendance to influence their family help assessment.</a:t>
            </a:r>
          </a:p>
        </p:txBody>
      </p:sp>
      <p:pic>
        <p:nvPicPr>
          <p:cNvPr id="11" name="Picture 10">
            <a:extLst>
              <a:ext uri="{FF2B5EF4-FFF2-40B4-BE49-F238E27FC236}">
                <a16:creationId xmlns:a16="http://schemas.microsoft.com/office/drawing/2014/main" id="{62E7C52F-9763-8188-C982-51831F478C96}"/>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9793024" y="411724"/>
            <a:ext cx="1160385" cy="1149053"/>
          </a:xfrm>
          <a:prstGeom prst="rect">
            <a:avLst/>
          </a:prstGeom>
          <a:noFill/>
          <a:ln>
            <a:noFill/>
          </a:ln>
        </p:spPr>
      </p:pic>
      <p:pic>
        <p:nvPicPr>
          <p:cNvPr id="13" name="Picture 12">
            <a:extLst>
              <a:ext uri="{FF2B5EF4-FFF2-40B4-BE49-F238E27FC236}">
                <a16:creationId xmlns:a16="http://schemas.microsoft.com/office/drawing/2014/main" id="{A3438560-6F70-5D0C-A055-77D247DF25E7}"/>
              </a:ext>
            </a:extLst>
          </p:cNvPr>
          <p:cNvPicPr>
            <a:picLocks noChangeAspect="1"/>
          </p:cNvPicPr>
          <p:nvPr/>
        </p:nvPicPr>
        <p:blipFill>
          <a:blip r:embed="rId3"/>
          <a:stretch>
            <a:fillRect/>
          </a:stretch>
        </p:blipFill>
        <p:spPr>
          <a:xfrm>
            <a:off x="8073483" y="3891776"/>
            <a:ext cx="3886624" cy="2647136"/>
          </a:xfrm>
          <a:prstGeom prst="rect">
            <a:avLst/>
          </a:prstGeom>
        </p:spPr>
      </p:pic>
      <p:sp>
        <p:nvSpPr>
          <p:cNvPr id="21" name="TextBox 20">
            <a:extLst>
              <a:ext uri="{FF2B5EF4-FFF2-40B4-BE49-F238E27FC236}">
                <a16:creationId xmlns:a16="http://schemas.microsoft.com/office/drawing/2014/main" id="{0C842097-F22B-7D15-F6C0-A6CA12180966}"/>
              </a:ext>
            </a:extLst>
          </p:cNvPr>
          <p:cNvSpPr txBox="1"/>
          <p:nvPr/>
        </p:nvSpPr>
        <p:spPr>
          <a:xfrm>
            <a:off x="6172200" y="4195908"/>
            <a:ext cx="6094140" cy="369332"/>
          </a:xfrm>
          <a:prstGeom prst="rect">
            <a:avLst/>
          </a:prstGeom>
          <a:noFill/>
        </p:spPr>
        <p:txBody>
          <a:bodyPr wrap="square">
            <a:spAutoFit/>
          </a:bodyPr>
          <a:lstStyle/>
          <a:p>
            <a:r>
              <a:rPr lang="en-GB" b="1" dirty="0">
                <a:solidFill>
                  <a:schemeClr val="accent1"/>
                </a:solidFill>
                <a:latin typeface="Aptos" panose="020B0004020202020204" pitchFamily="34" charset="0"/>
                <a:cs typeface="Arial"/>
              </a:rPr>
              <a:t>Next steps 2026-27</a:t>
            </a:r>
            <a:endParaRPr lang="en-GB" dirty="0"/>
          </a:p>
        </p:txBody>
      </p:sp>
    </p:spTree>
    <p:extLst>
      <p:ext uri="{BB962C8B-B14F-4D97-AF65-F5344CB8AC3E}">
        <p14:creationId xmlns:p14="http://schemas.microsoft.com/office/powerpoint/2010/main" val="2834774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99B34-D036-619D-24BD-3A88FE126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CE48AE-CFB7-FC00-C479-07E8860B134D}"/>
              </a:ext>
            </a:extLst>
          </p:cNvPr>
          <p:cNvSpPr>
            <a:spLocks noGrp="1"/>
          </p:cNvSpPr>
          <p:nvPr>
            <p:ph type="title"/>
          </p:nvPr>
        </p:nvSpPr>
        <p:spPr>
          <a:solidFill>
            <a:schemeClr val="bg1"/>
          </a:solidFill>
        </p:spPr>
        <p:txBody>
          <a:bodyPr>
            <a:normAutofit/>
          </a:bodyPr>
          <a:lstStyle/>
          <a:p>
            <a:r>
              <a:rPr lang="en-GB" sz="4400" b="1" dirty="0">
                <a:solidFill>
                  <a:schemeClr val="accent1"/>
                </a:solidFill>
                <a:latin typeface="Aptos" panose="020B0004020202020204" pitchFamily="34" charset="0"/>
                <a:cs typeface="Arial"/>
              </a:rPr>
              <a:t>Child Neglect </a:t>
            </a:r>
          </a:p>
        </p:txBody>
      </p:sp>
      <p:sp>
        <p:nvSpPr>
          <p:cNvPr id="3" name="Content Placeholder 2">
            <a:extLst>
              <a:ext uri="{FF2B5EF4-FFF2-40B4-BE49-F238E27FC236}">
                <a16:creationId xmlns:a16="http://schemas.microsoft.com/office/drawing/2014/main" id="{3E323A65-BD54-9BBF-079A-D5DAE659D3B3}"/>
              </a:ext>
            </a:extLst>
          </p:cNvPr>
          <p:cNvSpPr>
            <a:spLocks noGrp="1"/>
          </p:cNvSpPr>
          <p:nvPr>
            <p:ph idx="1"/>
          </p:nvPr>
        </p:nvSpPr>
        <p:spPr/>
        <p:txBody>
          <a:bodyPr>
            <a:normAutofit fontScale="25000" lnSpcReduction="20000"/>
          </a:bodyPr>
          <a:lstStyle/>
          <a:p>
            <a:pPr marL="0" indent="0">
              <a:lnSpc>
                <a:spcPct val="120000"/>
              </a:lnSpc>
              <a:buNone/>
            </a:pPr>
            <a:r>
              <a:rPr lang="en-GB" sz="5600" b="1" dirty="0">
                <a:solidFill>
                  <a:schemeClr val="accent1"/>
                </a:solidFill>
                <a:latin typeface="Aptos" panose="020B0004020202020204" pitchFamily="34" charset="0"/>
              </a:rPr>
              <a:t>Key Achievements</a:t>
            </a:r>
          </a:p>
          <a:p>
            <a:pPr>
              <a:lnSpc>
                <a:spcPct val="120000"/>
              </a:lnSpc>
            </a:pPr>
            <a:r>
              <a:rPr lang="en-GB" sz="5600" dirty="0">
                <a:latin typeface="Aptos" panose="020B0004020202020204" pitchFamily="34" charset="0"/>
              </a:rPr>
              <a:t>Development of the Child Neglect Strategy (2025–2028)</a:t>
            </a:r>
          </a:p>
          <a:p>
            <a:pPr>
              <a:lnSpc>
                <a:spcPct val="120000"/>
              </a:lnSpc>
            </a:pPr>
            <a:r>
              <a:rPr lang="en-GB" sz="5600" b="1" dirty="0">
                <a:latin typeface="Aptos" panose="020B0004020202020204" pitchFamily="34" charset="0"/>
              </a:rPr>
              <a:t>Progression of a multi-agency neglect toolkit</a:t>
            </a:r>
            <a:r>
              <a:rPr lang="en-GB" sz="5600" dirty="0">
                <a:latin typeface="Aptos" panose="020B0004020202020204" pitchFamily="34" charset="0"/>
              </a:rPr>
              <a:t>, with development underway and early tools, including the child neglect identification tool, being introduced through training to support consistent assessment and decision-making; full embedding into practice remains ongoing.</a:t>
            </a:r>
          </a:p>
          <a:p>
            <a:pPr>
              <a:lnSpc>
                <a:spcPct val="120000"/>
              </a:lnSpc>
            </a:pPr>
            <a:r>
              <a:rPr lang="en-GB" sz="5600" dirty="0">
                <a:latin typeface="Aptos" panose="020B0004020202020204" pitchFamily="34" charset="0"/>
              </a:rPr>
              <a:t>Establishment of governance arrangements to support delivery, including oversight through a Neglect Task and Finish Group and alignment with wider partnership quality assurance processes.</a:t>
            </a:r>
          </a:p>
          <a:p>
            <a:pPr>
              <a:lnSpc>
                <a:spcPct val="120000"/>
              </a:lnSpc>
            </a:pPr>
            <a:r>
              <a:rPr lang="en-GB" sz="5600" dirty="0">
                <a:latin typeface="Aptos" panose="020B0004020202020204" pitchFamily="34" charset="0"/>
              </a:rPr>
              <a:t>Embedding neglect within partnership quality assurance and audit activity, improving oversight of practice and strengthening the partnership’s ability to evidence impact on outcomes for children, although further work is required to demonstrate consistent improvement.</a:t>
            </a:r>
          </a:p>
          <a:p>
            <a:pPr>
              <a:lnSpc>
                <a:spcPct val="120000"/>
              </a:lnSpc>
            </a:pPr>
            <a:r>
              <a:rPr lang="en-GB" sz="5600" dirty="0">
                <a:latin typeface="Aptos" panose="020B0004020202020204" pitchFamily="34" charset="0"/>
              </a:rPr>
              <a:t>Strengthening practitioner awareness and system understanding, with training and engagement activity contributing to improved recognition of neglect; however, consistent application across agencies continues to develop.</a:t>
            </a:r>
          </a:p>
          <a:p>
            <a:pPr>
              <a:lnSpc>
                <a:spcPct val="120000"/>
              </a:lnSpc>
            </a:pPr>
            <a:r>
              <a:rPr lang="en-GB" sz="5600" dirty="0">
                <a:latin typeface="Aptos" panose="020B0004020202020204" pitchFamily="34" charset="0"/>
              </a:rPr>
              <a:t>Delivery of a multi-agency training programme, strengthening practitioner understanding and confidence in identifying and responding to neglect.</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
        <p:nvSpPr>
          <p:cNvPr id="8" name="Text Placeholder 7">
            <a:extLst>
              <a:ext uri="{FF2B5EF4-FFF2-40B4-BE49-F238E27FC236}">
                <a16:creationId xmlns:a16="http://schemas.microsoft.com/office/drawing/2014/main" id="{31F1C1F0-3245-C956-6248-F125688E54AF}"/>
              </a:ext>
            </a:extLst>
          </p:cNvPr>
          <p:cNvSpPr>
            <a:spLocks noGrp="1"/>
          </p:cNvSpPr>
          <p:nvPr>
            <p:ph type="body" sz="half" idx="2"/>
          </p:nvPr>
        </p:nvSpPr>
        <p:spPr/>
        <p:txBody>
          <a:bodyPr>
            <a:normAutofit fontScale="40000" lnSpcReduction="20000"/>
          </a:bodyPr>
          <a:lstStyle/>
          <a:p>
            <a:pPr>
              <a:lnSpc>
                <a:spcPct val="120000"/>
              </a:lnSpc>
            </a:pPr>
            <a:r>
              <a:rPr lang="en-GB" sz="2900" dirty="0">
                <a:latin typeface="Aptos" panose="020B0004020202020204" pitchFamily="34" charset="0"/>
              </a:rPr>
              <a:t>The partnership aims to:</a:t>
            </a:r>
          </a:p>
          <a:p>
            <a:pPr lvl="0">
              <a:lnSpc>
                <a:spcPct val="120000"/>
              </a:lnSpc>
            </a:pPr>
            <a:r>
              <a:rPr lang="en-GB" sz="2900" dirty="0">
                <a:latin typeface="Aptos" panose="020B0004020202020204" pitchFamily="34" charset="0"/>
              </a:rPr>
              <a:t>Ensure a </a:t>
            </a:r>
            <a:r>
              <a:rPr lang="en-GB" sz="2900" b="1" dirty="0">
                <a:latin typeface="Aptos" panose="020B0004020202020204" pitchFamily="34" charset="0"/>
              </a:rPr>
              <a:t>child-centred approach</a:t>
            </a:r>
            <a:r>
              <a:rPr lang="en-GB" sz="2900" dirty="0">
                <a:latin typeface="Aptos" panose="020B0004020202020204" pitchFamily="34" charset="0"/>
              </a:rPr>
              <a:t>, placing the needs, safety and wellbeing of children at the heart of decision-making</a:t>
            </a:r>
          </a:p>
          <a:p>
            <a:pPr lvl="0">
              <a:lnSpc>
                <a:spcPct val="120000"/>
              </a:lnSpc>
            </a:pPr>
            <a:r>
              <a:rPr lang="en-GB" sz="2900" dirty="0">
                <a:latin typeface="Aptos" panose="020B0004020202020204" pitchFamily="34" charset="0"/>
              </a:rPr>
              <a:t>Adopt a </a:t>
            </a:r>
            <a:r>
              <a:rPr lang="en-GB" sz="2900" b="1" dirty="0">
                <a:latin typeface="Aptos" panose="020B0004020202020204" pitchFamily="34" charset="0"/>
              </a:rPr>
              <a:t>family-focused approach</a:t>
            </a:r>
            <a:r>
              <a:rPr lang="en-GB" sz="2900" dirty="0">
                <a:latin typeface="Aptos" panose="020B0004020202020204" pitchFamily="34" charset="0"/>
              </a:rPr>
              <a:t>, supporting families to provide safe and nurturing environments</a:t>
            </a:r>
          </a:p>
          <a:p>
            <a:pPr lvl="0">
              <a:lnSpc>
                <a:spcPct val="120000"/>
              </a:lnSpc>
            </a:pPr>
            <a:r>
              <a:rPr lang="en-GB" sz="2900" dirty="0">
                <a:latin typeface="Aptos" panose="020B0004020202020204" pitchFamily="34" charset="0"/>
              </a:rPr>
              <a:t>Deliver a </a:t>
            </a:r>
            <a:r>
              <a:rPr lang="en-GB" sz="2900" b="1" dirty="0">
                <a:latin typeface="Aptos" panose="020B0004020202020204" pitchFamily="34" charset="0"/>
              </a:rPr>
              <a:t>collaborative multi-agency response</a:t>
            </a:r>
            <a:r>
              <a:rPr lang="en-GB" sz="2900" dirty="0">
                <a:latin typeface="Aptos" panose="020B0004020202020204" pitchFamily="34" charset="0"/>
              </a:rPr>
              <a:t>, working across partners to achieve the best outcomes</a:t>
            </a:r>
          </a:p>
          <a:p>
            <a:pPr lvl="0">
              <a:lnSpc>
                <a:spcPct val="120000"/>
              </a:lnSpc>
            </a:pPr>
            <a:r>
              <a:rPr lang="en-GB" sz="2900" dirty="0">
                <a:latin typeface="Aptos" panose="020B0004020202020204" pitchFamily="34" charset="0"/>
              </a:rPr>
              <a:t>Use </a:t>
            </a:r>
            <a:r>
              <a:rPr lang="en-GB" sz="2900" b="1" dirty="0">
                <a:latin typeface="Aptos" panose="020B0004020202020204" pitchFamily="34" charset="0"/>
              </a:rPr>
              <a:t>evidence-based practice</a:t>
            </a:r>
            <a:r>
              <a:rPr lang="en-GB" sz="2900" dirty="0">
                <a:latin typeface="Aptos" panose="020B0004020202020204" pitchFamily="34" charset="0"/>
              </a:rPr>
              <a:t> to inform interventions and improve understanding of neglect</a:t>
            </a:r>
          </a:p>
          <a:p>
            <a:pPr lvl="0">
              <a:lnSpc>
                <a:spcPct val="120000"/>
              </a:lnSpc>
            </a:pPr>
            <a:r>
              <a:rPr lang="en-GB" sz="2900" dirty="0">
                <a:latin typeface="Aptos" panose="020B0004020202020204" pitchFamily="34" charset="0"/>
              </a:rPr>
              <a:t>Improve </a:t>
            </a:r>
            <a:r>
              <a:rPr lang="en-GB" sz="2900" b="1" dirty="0">
                <a:latin typeface="Aptos" panose="020B0004020202020204" pitchFamily="34" charset="0"/>
              </a:rPr>
              <a:t>early identification and response to neglect</a:t>
            </a:r>
            <a:r>
              <a:rPr lang="en-GB" sz="2900" dirty="0">
                <a:latin typeface="Aptos" panose="020B0004020202020204" pitchFamily="34" charset="0"/>
              </a:rPr>
              <a:t>, reducing escalation and long-term harm</a:t>
            </a:r>
          </a:p>
          <a:p>
            <a:pPr lvl="0">
              <a:lnSpc>
                <a:spcPct val="120000"/>
              </a:lnSpc>
            </a:pPr>
            <a:r>
              <a:rPr lang="en-GB" sz="2900" dirty="0">
                <a:latin typeface="Aptos" panose="020B0004020202020204" pitchFamily="34" charset="0"/>
              </a:rPr>
              <a:t>Ensure services are </a:t>
            </a:r>
            <a:r>
              <a:rPr lang="en-GB" sz="2900" b="1" dirty="0">
                <a:latin typeface="Aptos" panose="020B0004020202020204" pitchFamily="34" charset="0"/>
              </a:rPr>
              <a:t>inclusive and responsive</a:t>
            </a:r>
            <a:r>
              <a:rPr lang="en-GB" sz="2900" dirty="0">
                <a:latin typeface="Aptos" panose="020B0004020202020204" pitchFamily="34" charset="0"/>
              </a:rPr>
              <a:t> to the diverse needs of children and families</a:t>
            </a:r>
          </a:p>
          <a:p>
            <a:endParaRPr lang="en-GB" dirty="0"/>
          </a:p>
        </p:txBody>
      </p:sp>
      <p:pic>
        <p:nvPicPr>
          <p:cNvPr id="7" name="Picture 6">
            <a:extLst>
              <a:ext uri="{FF2B5EF4-FFF2-40B4-BE49-F238E27FC236}">
                <a16:creationId xmlns:a16="http://schemas.microsoft.com/office/drawing/2014/main" id="{54E55F6D-CB51-B930-2B5F-42E924F80812}"/>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10356575" y="331473"/>
            <a:ext cx="1174421" cy="1162952"/>
          </a:xfrm>
          <a:prstGeom prst="rect">
            <a:avLst/>
          </a:prstGeom>
          <a:noFill/>
          <a:ln>
            <a:noFill/>
          </a:ln>
        </p:spPr>
      </p:pic>
      <p:sp>
        <p:nvSpPr>
          <p:cNvPr id="6" name="Slide Number Placeholder 5">
            <a:extLst>
              <a:ext uri="{FF2B5EF4-FFF2-40B4-BE49-F238E27FC236}">
                <a16:creationId xmlns:a16="http://schemas.microsoft.com/office/drawing/2014/main" id="{8E442ABA-0A79-2494-023F-FDD088FC3F5C}"/>
              </a:ext>
            </a:extLst>
          </p:cNvPr>
          <p:cNvSpPr>
            <a:spLocks noGrp="1"/>
          </p:cNvSpPr>
          <p:nvPr>
            <p:ph type="sldNum" sz="quarter" idx="12"/>
          </p:nvPr>
        </p:nvSpPr>
        <p:spPr/>
        <p:txBody>
          <a:bodyPr/>
          <a:lstStyle/>
          <a:p>
            <a:fld id="{6042F2E4-C018-4D6B-917E-3AF7AC43D987}" type="slidenum">
              <a:rPr lang="en-GB" smtClean="0"/>
              <a:t>31</a:t>
            </a:fld>
            <a:endParaRPr lang="en-GB"/>
          </a:p>
        </p:txBody>
      </p:sp>
    </p:spTree>
    <p:extLst>
      <p:ext uri="{BB962C8B-B14F-4D97-AF65-F5344CB8AC3E}">
        <p14:creationId xmlns:p14="http://schemas.microsoft.com/office/powerpoint/2010/main" val="2681738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92B5625-F8FB-A95C-6A3A-5ABF43A4CE85}"/>
              </a:ext>
            </a:extLst>
          </p:cNvPr>
          <p:cNvSpPr>
            <a:spLocks noGrp="1"/>
          </p:cNvSpPr>
          <p:nvPr>
            <p:ph type="title"/>
          </p:nvPr>
        </p:nvSpPr>
        <p:spPr>
          <a:solidFill>
            <a:schemeClr val="bg1"/>
          </a:solidFill>
        </p:spPr>
        <p:txBody>
          <a:bodyPr>
            <a:normAutofit/>
          </a:bodyPr>
          <a:lstStyle/>
          <a:p>
            <a:r>
              <a:rPr lang="en-GB" b="1" dirty="0">
                <a:solidFill>
                  <a:schemeClr val="accent1"/>
                </a:solidFill>
                <a:latin typeface="Aptos" panose="020B0004020202020204" pitchFamily="34" charset="0"/>
                <a:cs typeface="Arial"/>
              </a:rPr>
              <a:t>Child Neglect</a:t>
            </a:r>
          </a:p>
        </p:txBody>
      </p:sp>
      <p:pic>
        <p:nvPicPr>
          <p:cNvPr id="9" name="Picture 8">
            <a:extLst>
              <a:ext uri="{FF2B5EF4-FFF2-40B4-BE49-F238E27FC236}">
                <a16:creationId xmlns:a16="http://schemas.microsoft.com/office/drawing/2014/main" id="{1ECDED7C-862A-313A-2A03-A5590E0E11DE}"/>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3" name="TextBox 2">
            <a:extLst>
              <a:ext uri="{FF2B5EF4-FFF2-40B4-BE49-F238E27FC236}">
                <a16:creationId xmlns:a16="http://schemas.microsoft.com/office/drawing/2014/main" id="{73FDB6ED-3276-926D-6D64-3BC4088B3B93}"/>
              </a:ext>
            </a:extLst>
          </p:cNvPr>
          <p:cNvSpPr txBox="1"/>
          <p:nvPr/>
        </p:nvSpPr>
        <p:spPr>
          <a:xfrm>
            <a:off x="5643660" y="2136338"/>
            <a:ext cx="4983452" cy="18774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371C2"/>
                </a:solidFill>
                <a:effectLst/>
                <a:uLnTx/>
                <a:uFillTx/>
                <a:latin typeface="Aptos" panose="020B0004020202020204" pitchFamily="34" charset="0"/>
                <a:ea typeface="+mn-ea"/>
                <a:cs typeface="+mn-cs"/>
              </a:rPr>
              <a:t>Key system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Analysis of audit activity, partnership learning and emerging practice feedback indicates that, whilst significant progress has been made in developing a refreshed strategic approach, implementation is at an early stage and not yet consistently embedded across the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8C471460-AF66-8A13-4544-482842CB6B49}"/>
              </a:ext>
            </a:extLst>
          </p:cNvPr>
          <p:cNvGraphicFramePr>
            <a:graphicFrameLocks noGrp="1"/>
          </p:cNvGraphicFramePr>
          <p:nvPr>
            <p:ph idx="1"/>
            <p:extLst>
              <p:ext uri="{D42A27DB-BD31-4B8C-83A1-F6EECF244321}">
                <p14:modId xmlns:p14="http://schemas.microsoft.com/office/powerpoint/2010/main" val="719516338"/>
              </p:ext>
            </p:extLst>
          </p:nvPr>
        </p:nvGraphicFramePr>
        <p:xfrm>
          <a:off x="246888" y="1690688"/>
          <a:ext cx="4837176" cy="42651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9A50CCC8-7A30-A87D-7CB9-90793AFA7FAF}"/>
              </a:ext>
            </a:extLst>
          </p:cNvPr>
          <p:cNvSpPr>
            <a:spLocks noGrp="1"/>
          </p:cNvSpPr>
          <p:nvPr>
            <p:ph type="sldNum" sz="quarter" idx="12"/>
          </p:nvPr>
        </p:nvSpPr>
        <p:spPr/>
        <p:txBody>
          <a:bodyPr/>
          <a:lstStyle/>
          <a:p>
            <a:fld id="{6042F2E4-C018-4D6B-917E-3AF7AC43D987}" type="slidenum">
              <a:rPr lang="en-GB" smtClean="0"/>
              <a:t>32</a:t>
            </a:fld>
            <a:endParaRPr lang="en-GB"/>
          </a:p>
        </p:txBody>
      </p:sp>
    </p:spTree>
    <p:extLst>
      <p:ext uri="{BB962C8B-B14F-4D97-AF65-F5344CB8AC3E}">
        <p14:creationId xmlns:p14="http://schemas.microsoft.com/office/powerpoint/2010/main" val="1382696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3B28F-002F-5742-F271-2A55060613E6}"/>
              </a:ext>
            </a:extLst>
          </p:cNvPr>
          <p:cNvSpPr>
            <a:spLocks noGrp="1"/>
          </p:cNvSpPr>
          <p:nvPr>
            <p:ph type="title"/>
          </p:nvPr>
        </p:nvSpPr>
        <p:spPr/>
        <p:txBody>
          <a:bodyPr/>
          <a:lstStyle/>
          <a:p>
            <a:r>
              <a:rPr lang="en-GB" b="1" dirty="0">
                <a:solidFill>
                  <a:schemeClr val="accent1"/>
                </a:solidFill>
                <a:latin typeface="Aptos" panose="020B0004020202020204" pitchFamily="34" charset="0"/>
              </a:rPr>
              <a:t>Next steps</a:t>
            </a:r>
          </a:p>
        </p:txBody>
      </p:sp>
      <p:sp>
        <p:nvSpPr>
          <p:cNvPr id="4" name="Title 1">
            <a:extLst>
              <a:ext uri="{FF2B5EF4-FFF2-40B4-BE49-F238E27FC236}">
                <a16:creationId xmlns:a16="http://schemas.microsoft.com/office/drawing/2014/main" id="{540DDED2-7E20-B698-7FC2-68EEFEBBD134}"/>
              </a:ext>
            </a:extLst>
          </p:cNvPr>
          <p:cNvSpPr txBox="1">
            <a:spLocks/>
          </p:cNvSpPr>
          <p:nvPr/>
        </p:nvSpPr>
        <p:spPr>
          <a:xfrm>
            <a:off x="885560" y="1565907"/>
            <a:ext cx="5210440" cy="5105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400" b="1" dirty="0">
                <a:solidFill>
                  <a:schemeClr val="accent1"/>
                </a:solidFill>
                <a:latin typeface="Aptos" panose="020B0004020202020204" pitchFamily="34" charset="0"/>
                <a:cs typeface="Arial"/>
              </a:rPr>
              <a:t>Priorities for 2026/2027</a:t>
            </a:r>
          </a:p>
        </p:txBody>
      </p:sp>
      <p:sp>
        <p:nvSpPr>
          <p:cNvPr id="5" name="TextBox 4">
            <a:extLst>
              <a:ext uri="{FF2B5EF4-FFF2-40B4-BE49-F238E27FC236}">
                <a16:creationId xmlns:a16="http://schemas.microsoft.com/office/drawing/2014/main" id="{90893A7C-8CB6-F67C-994F-86BEEB5BF113}"/>
              </a:ext>
            </a:extLst>
          </p:cNvPr>
          <p:cNvSpPr txBox="1"/>
          <p:nvPr/>
        </p:nvSpPr>
        <p:spPr>
          <a:xfrm>
            <a:off x="933670" y="2275057"/>
            <a:ext cx="10264647" cy="3385542"/>
          </a:xfrm>
          <a:prstGeom prst="rect">
            <a:avLst/>
          </a:prstGeom>
          <a:noFill/>
        </p:spPr>
        <p:txBody>
          <a:bodyPr wrap="square" rtlCol="0">
            <a:spAutoFit/>
          </a:bodyPr>
          <a:lstStyle/>
          <a:p>
            <a:r>
              <a:rPr lang="en-GB" sz="1400" dirty="0">
                <a:latin typeface="Aptos" panose="020B0004020202020204" pitchFamily="34" charset="0"/>
              </a:rPr>
              <a:t>Building on this progress, the focus for 2026–2027 is to embed the strategy into consistent multi-agency practice and demonstrate improved outcomes for children.</a:t>
            </a:r>
          </a:p>
          <a:p>
            <a:endParaRPr lang="en-GB" sz="1400" dirty="0">
              <a:latin typeface="Aptos" panose="020B0004020202020204" pitchFamily="34" charset="0"/>
            </a:endParaRPr>
          </a:p>
          <a:p>
            <a:r>
              <a:rPr lang="en-GB" sz="1400" dirty="0">
                <a:latin typeface="Aptos" panose="020B0004020202020204" pitchFamily="34" charset="0"/>
              </a:rPr>
              <a:t>Priority areas include:</a:t>
            </a:r>
          </a:p>
          <a:p>
            <a:pPr marL="285750" lvl="0" indent="-285750">
              <a:buFont typeface="Arial" panose="020B0604020202020204" pitchFamily="34" charset="0"/>
              <a:buChar char="•"/>
            </a:pPr>
            <a:r>
              <a:rPr lang="en-GB" sz="1400" dirty="0">
                <a:latin typeface="Aptos" panose="020B0004020202020204" pitchFamily="34" charset="0"/>
              </a:rPr>
              <a:t>Launch and embed the Child Neglect Strategy across all partner agencies</a:t>
            </a:r>
          </a:p>
          <a:p>
            <a:pPr marL="285750" lvl="0" indent="-285750">
              <a:buFont typeface="Arial" panose="020B0604020202020204" pitchFamily="34" charset="0"/>
              <a:buChar char="•"/>
            </a:pPr>
            <a:r>
              <a:rPr lang="en-GB" sz="1400" dirty="0">
                <a:latin typeface="Aptos" panose="020B0004020202020204" pitchFamily="34" charset="0"/>
              </a:rPr>
              <a:t>Strengthen early identification and intervention by embedding training and the use of the child neglect identification tool in practice</a:t>
            </a:r>
          </a:p>
          <a:p>
            <a:pPr marL="285750" lvl="0" indent="-285750">
              <a:buFont typeface="Arial" panose="020B0604020202020204" pitchFamily="34" charset="0"/>
              <a:buChar char="•"/>
            </a:pPr>
            <a:r>
              <a:rPr lang="en-GB" sz="1400" dirty="0">
                <a:latin typeface="Aptos" panose="020B0004020202020204" pitchFamily="34" charset="0"/>
              </a:rPr>
              <a:t>Improve practitioner confidence and consistency </a:t>
            </a:r>
          </a:p>
          <a:p>
            <a:pPr marL="285750" lvl="0" indent="-285750">
              <a:buFont typeface="Arial" panose="020B0604020202020204" pitchFamily="34" charset="0"/>
              <a:buChar char="•"/>
            </a:pPr>
            <a:r>
              <a:rPr lang="en-GB" sz="1400" dirty="0">
                <a:latin typeface="Aptos" panose="020B0004020202020204" pitchFamily="34" charset="0"/>
              </a:rPr>
              <a:t>Develop and embed a multi-agency neglect toolkit </a:t>
            </a:r>
          </a:p>
          <a:p>
            <a:pPr marL="285750" lvl="0" indent="-285750">
              <a:buFont typeface="Arial" panose="020B0604020202020204" pitchFamily="34" charset="0"/>
              <a:buChar char="•"/>
            </a:pPr>
            <a:r>
              <a:rPr lang="en-GB" sz="1400" dirty="0">
                <a:latin typeface="Aptos" panose="020B0004020202020204" pitchFamily="34" charset="0"/>
              </a:rPr>
              <a:t>Strengthen multi-agency understanding of thresholds and pathways to ensure children receive the right help at the right time</a:t>
            </a:r>
          </a:p>
          <a:p>
            <a:pPr marL="285750" lvl="0" indent="-285750">
              <a:buFont typeface="Arial" panose="020B0604020202020204" pitchFamily="34" charset="0"/>
              <a:buChar char="•"/>
            </a:pPr>
            <a:r>
              <a:rPr lang="en-GB" sz="1400" dirty="0">
                <a:latin typeface="Aptos" panose="020B0004020202020204" pitchFamily="34" charset="0"/>
              </a:rPr>
              <a:t>Improve the visibility of the child’s lived experience within assessment, planning and review processes</a:t>
            </a:r>
          </a:p>
          <a:p>
            <a:pPr marL="285750" lvl="0" indent="-285750">
              <a:buFont typeface="Arial" panose="020B0604020202020204" pitchFamily="34" charset="0"/>
              <a:buChar char="•"/>
            </a:pPr>
            <a:r>
              <a:rPr lang="en-GB" sz="1400" dirty="0">
                <a:latin typeface="Aptos" panose="020B0004020202020204" pitchFamily="34" charset="0"/>
              </a:rPr>
              <a:t>Enhance quality assurance and performance frameworks to evidence impact and improved outcomes for children</a:t>
            </a:r>
          </a:p>
          <a:p>
            <a:pPr marL="285750" lvl="0" indent="-285750">
              <a:buFont typeface="Arial" panose="020B0604020202020204" pitchFamily="34" charset="0"/>
              <a:buChar char="•"/>
            </a:pPr>
            <a:r>
              <a:rPr lang="en-GB" sz="1400" dirty="0">
                <a:latin typeface="Aptos" panose="020B0004020202020204" pitchFamily="34" charset="0"/>
              </a:rPr>
              <a:t>Increase engagement with children, young people and families to ensure services are informed by lived experience</a:t>
            </a:r>
          </a:p>
          <a:p>
            <a:pPr marL="285750" lvl="0" indent="-285750">
              <a:buFont typeface="Arial" panose="020B0604020202020204" pitchFamily="34" charset="0"/>
              <a:buChar char="•"/>
            </a:pPr>
            <a:r>
              <a:rPr lang="en-GB" sz="1400" dirty="0">
                <a:latin typeface="Aptos" panose="020B0004020202020204" pitchFamily="34" charset="0"/>
              </a:rPr>
              <a:t>Continue to develop partnership data and intelligence to support strategic oversight and targeted improvement</a:t>
            </a:r>
          </a:p>
          <a:p>
            <a:endParaRPr lang="en-GB" dirty="0"/>
          </a:p>
        </p:txBody>
      </p:sp>
      <p:pic>
        <p:nvPicPr>
          <p:cNvPr id="3" name="Picture 2">
            <a:extLst>
              <a:ext uri="{FF2B5EF4-FFF2-40B4-BE49-F238E27FC236}">
                <a16:creationId xmlns:a16="http://schemas.microsoft.com/office/drawing/2014/main" id="{E1D03B67-B9F7-F70A-A9BB-AEEB095DA6DA}"/>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7" name="Slide Number Placeholder 6">
            <a:extLst>
              <a:ext uri="{FF2B5EF4-FFF2-40B4-BE49-F238E27FC236}">
                <a16:creationId xmlns:a16="http://schemas.microsoft.com/office/drawing/2014/main" id="{4933466F-5891-F129-569E-23279ADA04AF}"/>
              </a:ext>
            </a:extLst>
          </p:cNvPr>
          <p:cNvSpPr>
            <a:spLocks noGrp="1"/>
          </p:cNvSpPr>
          <p:nvPr>
            <p:ph type="sldNum" sz="quarter" idx="12"/>
          </p:nvPr>
        </p:nvSpPr>
        <p:spPr/>
        <p:txBody>
          <a:bodyPr/>
          <a:lstStyle/>
          <a:p>
            <a:fld id="{6042F2E4-C018-4D6B-917E-3AF7AC43D987}" type="slidenum">
              <a:rPr lang="en-GB" smtClean="0"/>
              <a:t>33</a:t>
            </a:fld>
            <a:endParaRPr lang="en-GB"/>
          </a:p>
        </p:txBody>
      </p:sp>
    </p:spTree>
    <p:extLst>
      <p:ext uri="{BB962C8B-B14F-4D97-AF65-F5344CB8AC3E}">
        <p14:creationId xmlns:p14="http://schemas.microsoft.com/office/powerpoint/2010/main" val="1568246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B54BB-03A9-D985-53EF-83ACA86337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2159A6-ADB9-ECF9-1403-B11CB304E7FB}"/>
              </a:ext>
            </a:extLst>
          </p:cNvPr>
          <p:cNvSpPr>
            <a:spLocks noGrp="1"/>
          </p:cNvSpPr>
          <p:nvPr>
            <p:ph type="title"/>
          </p:nvPr>
        </p:nvSpPr>
        <p:spPr>
          <a:xfrm>
            <a:off x="776868" y="573624"/>
            <a:ext cx="10515600" cy="1325563"/>
          </a:xfrm>
        </p:spPr>
        <p:txBody>
          <a:bodyPr anchor="t">
            <a:noAutofit/>
          </a:bodyPr>
          <a:lstStyle/>
          <a:p>
            <a:r>
              <a:rPr lang="en-GB" b="1" dirty="0">
                <a:solidFill>
                  <a:schemeClr val="accent1"/>
                </a:solidFill>
                <a:latin typeface="Aptos" panose="020B0004020202020204" pitchFamily="34" charset="0"/>
                <a:cs typeface="Arial"/>
              </a:rPr>
              <a:t>Child Safeguarding Practice </a:t>
            </a:r>
            <a:br>
              <a:rPr lang="en-GB" b="1" dirty="0">
                <a:solidFill>
                  <a:schemeClr val="accent1"/>
                </a:solidFill>
                <a:latin typeface="Aptos" panose="020B0004020202020204" pitchFamily="34" charset="0"/>
                <a:cs typeface="Arial"/>
              </a:rPr>
            </a:br>
            <a:r>
              <a:rPr lang="en-GB" b="1" dirty="0">
                <a:solidFill>
                  <a:schemeClr val="accent1"/>
                </a:solidFill>
                <a:latin typeface="Aptos" panose="020B0004020202020204" pitchFamily="34" charset="0"/>
                <a:cs typeface="Arial"/>
              </a:rPr>
              <a:t>Reviews (CSPR)</a:t>
            </a:r>
          </a:p>
        </p:txBody>
      </p:sp>
      <p:sp>
        <p:nvSpPr>
          <p:cNvPr id="3" name="Content Placeholder 2">
            <a:extLst>
              <a:ext uri="{FF2B5EF4-FFF2-40B4-BE49-F238E27FC236}">
                <a16:creationId xmlns:a16="http://schemas.microsoft.com/office/drawing/2014/main" id="{2E385742-D8CD-EC53-4FAB-3789E1877826}"/>
              </a:ext>
            </a:extLst>
          </p:cNvPr>
          <p:cNvSpPr>
            <a:spLocks noGrp="1"/>
          </p:cNvSpPr>
          <p:nvPr>
            <p:ph sz="half" idx="1"/>
          </p:nvPr>
        </p:nvSpPr>
        <p:spPr>
          <a:xfrm>
            <a:off x="838200" y="1986505"/>
            <a:ext cx="3786661" cy="4351338"/>
          </a:xfrm>
        </p:spPr>
        <p:txBody>
          <a:bodyPr>
            <a:noAutofit/>
          </a:bodyPr>
          <a:lstStyle/>
          <a:p>
            <a:pPr marL="0" indent="0">
              <a:lnSpc>
                <a:spcPct val="100000"/>
              </a:lnSpc>
              <a:buNone/>
            </a:pPr>
            <a:r>
              <a:rPr lang="en-GB" sz="1400" dirty="0">
                <a:latin typeface="Aptos" panose="020B0004020202020204" pitchFamily="34" charset="0"/>
              </a:rPr>
              <a:t>Local Child Safeguarding Practice Reviews (reviews) are undertaken on ‘serious child safeguarding cases’ to learn lessons and improve the way in which local professionals and organisations work together to safeguard and promote the welfare of children. </a:t>
            </a:r>
          </a:p>
          <a:p>
            <a:pPr marL="0" indent="0">
              <a:lnSpc>
                <a:spcPct val="100000"/>
              </a:lnSpc>
              <a:buNone/>
            </a:pPr>
            <a:r>
              <a:rPr lang="en-GB" sz="1400" dirty="0">
                <a:latin typeface="Aptos" panose="020B0004020202020204" pitchFamily="34" charset="0"/>
              </a:rPr>
              <a:t>The National Child Safeguarding Practice Review Panel has emphasised the responsibility of safeguarding partners to decide upon whether a review is needed or not.  The partnership adhere to the Child Safeguarding Practice Review Panel guidance for safeguarding partners (September 2022).</a:t>
            </a:r>
          </a:p>
          <a:p>
            <a:pPr marL="0" indent="0">
              <a:lnSpc>
                <a:spcPct val="100000"/>
              </a:lnSpc>
              <a:buNone/>
            </a:pPr>
            <a:r>
              <a:rPr lang="en-GB" sz="1400" dirty="0">
                <a:latin typeface="Aptos" panose="020B0004020202020204" pitchFamily="34" charset="0"/>
              </a:rPr>
              <a:t>All Local Child Safeguarding Practice Review reports can be found on the partnership’s website: </a:t>
            </a:r>
            <a:r>
              <a:rPr lang="en-GB" sz="1400" dirty="0">
                <a:latin typeface="Aptos" panose="020B0004020202020204" pitchFamily="34" charset="0"/>
                <a:hlinkClick r:id="rId2" tooltip="https://cescp.co.uk/"/>
              </a:rPr>
              <a:t>Cheshire East Safeguarding Children’s Partnership</a:t>
            </a:r>
            <a:endParaRPr lang="en-GB" sz="1400" dirty="0">
              <a:latin typeface="Aptos" panose="020B0004020202020204" pitchFamily="34" charset="0"/>
            </a:endParaRPr>
          </a:p>
        </p:txBody>
      </p:sp>
      <p:sp>
        <p:nvSpPr>
          <p:cNvPr id="6" name="Content Placeholder 5">
            <a:extLst>
              <a:ext uri="{FF2B5EF4-FFF2-40B4-BE49-F238E27FC236}">
                <a16:creationId xmlns:a16="http://schemas.microsoft.com/office/drawing/2014/main" id="{2DA002DB-F989-91E9-ACEF-6D79395AB2FF}"/>
              </a:ext>
            </a:extLst>
          </p:cNvPr>
          <p:cNvSpPr>
            <a:spLocks noGrp="1"/>
          </p:cNvSpPr>
          <p:nvPr>
            <p:ph sz="half" idx="2"/>
          </p:nvPr>
        </p:nvSpPr>
        <p:spPr>
          <a:xfrm>
            <a:off x="5107259" y="1825625"/>
            <a:ext cx="6100351" cy="4351338"/>
          </a:xfrm>
        </p:spPr>
        <p:txBody>
          <a:bodyPr>
            <a:noAutofit/>
          </a:bodyPr>
          <a:lstStyle/>
          <a:p>
            <a:pPr marL="0" indent="0">
              <a:lnSpc>
                <a:spcPct val="120000"/>
              </a:lnSpc>
              <a:buNone/>
            </a:pPr>
            <a:r>
              <a:rPr lang="en-GB" sz="1400" dirty="0">
                <a:latin typeface="Aptos" panose="020B0004020202020204" pitchFamily="34" charset="0"/>
              </a:rPr>
              <a:t>During 2025/26, the Partnership undertook two Rapid Reviews and concluded one Local Child Safeguarding Practice Review (LCSPR) .</a:t>
            </a:r>
          </a:p>
          <a:p>
            <a:pPr marL="0" indent="0">
              <a:lnSpc>
                <a:spcPct val="120000"/>
              </a:lnSpc>
              <a:buNone/>
            </a:pPr>
            <a:r>
              <a:rPr lang="en-GB" sz="1400" dirty="0">
                <a:latin typeface="Aptos" panose="020B0004020202020204" pitchFamily="34" charset="0"/>
              </a:rPr>
              <a:t>The first Rapid Review considered the circumstances of a very young infant who sustained significant physical injuries, the child was not known to Children's Social Care, Police or Education, and no safeguarding concerns had been identified  previously.</a:t>
            </a:r>
          </a:p>
          <a:p>
            <a:pPr marL="0" indent="0">
              <a:lnSpc>
                <a:spcPct val="120000"/>
              </a:lnSpc>
              <a:buNone/>
            </a:pPr>
            <a:r>
              <a:rPr lang="en-GB" sz="1400" dirty="0">
                <a:latin typeface="Aptos" panose="020B0004020202020204" pitchFamily="34" charset="0"/>
              </a:rPr>
              <a:t>The review identified significant good practice, particularly within midwifery services, which provided high-quality care and support throughout the antenatal and postnatal period. </a:t>
            </a:r>
          </a:p>
          <a:p>
            <a:pPr marL="0" indent="0">
              <a:lnSpc>
                <a:spcPct val="120000"/>
              </a:lnSpc>
              <a:buNone/>
            </a:pPr>
            <a:r>
              <a:rPr lang="en-GB" sz="1400" dirty="0">
                <a:latin typeface="Aptos" panose="020B0004020202020204" pitchFamily="34" charset="0"/>
              </a:rPr>
              <a:t>Learning was identified in relation to professional curiosity, routine enquiry regarding domestic abuse, consideration of parental history and neurodiversity, and opportunities to strengthen information sharing. </a:t>
            </a:r>
          </a:p>
          <a:p>
            <a:pPr marL="0" indent="0">
              <a:lnSpc>
                <a:spcPct val="120000"/>
              </a:lnSpc>
              <a:buNone/>
            </a:pPr>
            <a:r>
              <a:rPr lang="en-GB" sz="1400" dirty="0">
                <a:latin typeface="Aptos" panose="020B0004020202020204" pitchFamily="34" charset="0"/>
              </a:rPr>
              <a:t>The review concluded that appropriate support had been provided based on the information available at the time.</a:t>
            </a:r>
          </a:p>
        </p:txBody>
      </p:sp>
      <p:pic>
        <p:nvPicPr>
          <p:cNvPr id="8" name="Picture 7">
            <a:extLst>
              <a:ext uri="{FF2B5EF4-FFF2-40B4-BE49-F238E27FC236}">
                <a16:creationId xmlns:a16="http://schemas.microsoft.com/office/drawing/2014/main" id="{3867CFF8-AE12-5772-531E-5A55E9A2A380}"/>
              </a:ext>
            </a:extLst>
          </p:cNvPr>
          <p:cNvPicPr>
            <a:picLocks noChangeAspect="1"/>
          </p:cNvPicPr>
          <p:nvPr/>
        </p:nvPicPr>
        <p:blipFill>
          <a:blip r:embed="rId3"/>
          <a:stretch>
            <a:fillRect/>
          </a:stretch>
        </p:blipFill>
        <p:spPr>
          <a:xfrm>
            <a:off x="3983273" y="5279459"/>
            <a:ext cx="943505" cy="1004917"/>
          </a:xfrm>
          <a:prstGeom prst="rect">
            <a:avLst/>
          </a:prstGeom>
        </p:spPr>
      </p:pic>
      <p:pic>
        <p:nvPicPr>
          <p:cNvPr id="5" name="Picture 4">
            <a:extLst>
              <a:ext uri="{FF2B5EF4-FFF2-40B4-BE49-F238E27FC236}">
                <a16:creationId xmlns:a16="http://schemas.microsoft.com/office/drawing/2014/main" id="{7205AF00-3146-0CA8-E486-6D031297E741}"/>
              </a:ext>
            </a:extLst>
          </p:cNvPr>
          <p:cNvPicPr>
            <a:picLocks noChangeAspect="1"/>
          </p:cNvPicPr>
          <p:nvPr/>
        </p:nvPicPr>
        <p:blipFill>
          <a:blip r:embed="rId4"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9" name="Slide Number Placeholder 8">
            <a:extLst>
              <a:ext uri="{FF2B5EF4-FFF2-40B4-BE49-F238E27FC236}">
                <a16:creationId xmlns:a16="http://schemas.microsoft.com/office/drawing/2014/main" id="{1B5DB486-199D-E727-E02B-29395C21A296}"/>
              </a:ext>
            </a:extLst>
          </p:cNvPr>
          <p:cNvSpPr>
            <a:spLocks noGrp="1"/>
          </p:cNvSpPr>
          <p:nvPr>
            <p:ph type="sldNum" sz="quarter" idx="12"/>
          </p:nvPr>
        </p:nvSpPr>
        <p:spPr/>
        <p:txBody>
          <a:bodyPr/>
          <a:lstStyle/>
          <a:p>
            <a:fld id="{6042F2E4-C018-4D6B-917E-3AF7AC43D987}" type="slidenum">
              <a:rPr lang="en-GB" smtClean="0"/>
              <a:t>34</a:t>
            </a:fld>
            <a:endParaRPr lang="en-GB"/>
          </a:p>
        </p:txBody>
      </p:sp>
    </p:spTree>
    <p:extLst>
      <p:ext uri="{BB962C8B-B14F-4D97-AF65-F5344CB8AC3E}">
        <p14:creationId xmlns:p14="http://schemas.microsoft.com/office/powerpoint/2010/main" val="4138208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CD889-31A1-6A9D-69C5-15BC368224CE}"/>
              </a:ext>
            </a:extLst>
          </p:cNvPr>
          <p:cNvSpPr>
            <a:spLocks noGrp="1"/>
          </p:cNvSpPr>
          <p:nvPr>
            <p:ph type="title"/>
          </p:nvPr>
        </p:nvSpPr>
        <p:spPr>
          <a:xfrm>
            <a:off x="776868" y="573624"/>
            <a:ext cx="10515600" cy="1325563"/>
          </a:xfrm>
        </p:spPr>
        <p:txBody>
          <a:bodyPr anchor="t">
            <a:noAutofit/>
          </a:bodyPr>
          <a:lstStyle/>
          <a:p>
            <a:r>
              <a:rPr lang="en-GB" b="1" dirty="0">
                <a:solidFill>
                  <a:schemeClr val="accent1"/>
                </a:solidFill>
                <a:latin typeface="Aptos" panose="020B0004020202020204" pitchFamily="34" charset="0"/>
                <a:cs typeface="Arial"/>
              </a:rPr>
              <a:t>Child Safeguarding Practice Reviews</a:t>
            </a:r>
          </a:p>
        </p:txBody>
      </p:sp>
      <p:sp>
        <p:nvSpPr>
          <p:cNvPr id="6" name="Content Placeholder 5">
            <a:extLst>
              <a:ext uri="{FF2B5EF4-FFF2-40B4-BE49-F238E27FC236}">
                <a16:creationId xmlns:a16="http://schemas.microsoft.com/office/drawing/2014/main" id="{8E3C1A2B-F98F-7741-C3BA-E075DB21C75F}"/>
              </a:ext>
            </a:extLst>
          </p:cNvPr>
          <p:cNvSpPr>
            <a:spLocks noGrp="1"/>
          </p:cNvSpPr>
          <p:nvPr>
            <p:ph sz="half" idx="2"/>
          </p:nvPr>
        </p:nvSpPr>
        <p:spPr>
          <a:xfrm>
            <a:off x="4963160" y="1690688"/>
            <a:ext cx="6329308" cy="4351338"/>
          </a:xfrm>
        </p:spPr>
        <p:txBody>
          <a:bodyPr>
            <a:noAutofit/>
          </a:bodyPr>
          <a:lstStyle/>
          <a:p>
            <a:pPr marL="0" indent="0">
              <a:lnSpc>
                <a:spcPct val="120000"/>
              </a:lnSpc>
              <a:buNone/>
            </a:pPr>
            <a:r>
              <a:rPr lang="en-GB" sz="1400" b="1" dirty="0">
                <a:latin typeface="Aptos" panose="020B0004020202020204" pitchFamily="34" charset="0"/>
              </a:rPr>
              <a:t>Child A, </a:t>
            </a:r>
            <a:r>
              <a:rPr lang="en-GB" sz="1400" dirty="0">
                <a:latin typeface="Aptos" panose="020B0004020202020204" pitchFamily="34" charset="0"/>
              </a:rPr>
              <a:t>who had previously resided in Cheshire East before moving to Wales, tragically died because of maternal filicide during an episode of psychosis. </a:t>
            </a:r>
          </a:p>
          <a:p>
            <a:pPr marL="0" indent="0">
              <a:lnSpc>
                <a:spcPct val="120000"/>
              </a:lnSpc>
              <a:buNone/>
            </a:pPr>
            <a:r>
              <a:rPr lang="en-GB" sz="1400" dirty="0">
                <a:latin typeface="Aptos" panose="020B0004020202020204" pitchFamily="34" charset="0"/>
              </a:rPr>
              <a:t>A key theme was the child’s elective home education status, and information sharing when children move across local authority boundaries. Work has since been undertaken to strengthen processes relating to electively home educated children moving out of area.</a:t>
            </a:r>
          </a:p>
          <a:p>
            <a:pPr marL="0" indent="0">
              <a:lnSpc>
                <a:spcPct val="120000"/>
              </a:lnSpc>
              <a:buNone/>
            </a:pPr>
            <a:r>
              <a:rPr lang="en-GB" sz="1400" dirty="0">
                <a:latin typeface="Aptos" panose="020B0004020202020204" pitchFamily="34" charset="0"/>
              </a:rPr>
              <a:t>During the year, Cheshire East Safeguarding Children's Partnership also completed a review focused on a teenager experiencing exploitation, substance misuse, emotional trauma, and instability within care and placement arrangements.</a:t>
            </a:r>
          </a:p>
          <a:p>
            <a:pPr marL="0" indent="0">
              <a:lnSpc>
                <a:spcPct val="120000"/>
              </a:lnSpc>
              <a:buNone/>
            </a:pPr>
            <a:r>
              <a:rPr lang="en-GB" sz="1400" dirty="0">
                <a:latin typeface="Aptos" panose="020B0004020202020204" pitchFamily="34" charset="0"/>
              </a:rPr>
              <a:t>Despite extensive multi-agency involvement, the absence of a single coordinated plan resulted in fragmented responses and inconsistent risk management. The review reinforced the importance of professional curiosity, recognising and responding to parental insight, and ensuring that behaviours are understood within the context of trauma, exploitation and coercion.</a:t>
            </a:r>
          </a:p>
        </p:txBody>
      </p:sp>
      <p:pic>
        <p:nvPicPr>
          <p:cNvPr id="8" name="Picture 7">
            <a:extLst>
              <a:ext uri="{FF2B5EF4-FFF2-40B4-BE49-F238E27FC236}">
                <a16:creationId xmlns:a16="http://schemas.microsoft.com/office/drawing/2014/main" id="{DA83F40C-94CE-5909-D9C1-E21BC6E5958E}"/>
              </a:ext>
            </a:extLst>
          </p:cNvPr>
          <p:cNvPicPr>
            <a:picLocks noChangeAspect="1"/>
          </p:cNvPicPr>
          <p:nvPr/>
        </p:nvPicPr>
        <p:blipFill>
          <a:blip r:embed="rId2"/>
          <a:stretch>
            <a:fillRect/>
          </a:stretch>
        </p:blipFill>
        <p:spPr>
          <a:xfrm>
            <a:off x="4040662" y="5781917"/>
            <a:ext cx="943505" cy="1004917"/>
          </a:xfrm>
          <a:prstGeom prst="rect">
            <a:avLst/>
          </a:prstGeom>
        </p:spPr>
      </p:pic>
      <p:pic>
        <p:nvPicPr>
          <p:cNvPr id="5" name="Picture 4">
            <a:extLst>
              <a:ext uri="{FF2B5EF4-FFF2-40B4-BE49-F238E27FC236}">
                <a16:creationId xmlns:a16="http://schemas.microsoft.com/office/drawing/2014/main" id="{C62DE045-D5DB-AFBA-3293-3F0696DFAC4C}"/>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10" name="Content Placeholder 9">
            <a:extLst>
              <a:ext uri="{FF2B5EF4-FFF2-40B4-BE49-F238E27FC236}">
                <a16:creationId xmlns:a16="http://schemas.microsoft.com/office/drawing/2014/main" id="{D6A71147-4773-0F13-CC26-3A7F62694DD6}"/>
              </a:ext>
            </a:extLst>
          </p:cNvPr>
          <p:cNvSpPr>
            <a:spLocks noGrp="1"/>
          </p:cNvSpPr>
          <p:nvPr>
            <p:ph sz="half" idx="1"/>
          </p:nvPr>
        </p:nvSpPr>
        <p:spPr>
          <a:xfrm>
            <a:off x="743741" y="1690688"/>
            <a:ext cx="3937001" cy="4351338"/>
          </a:xfrm>
        </p:spPr>
        <p:txBody>
          <a:bodyPr>
            <a:normAutofit fontScale="25000" lnSpcReduction="20000"/>
          </a:bodyPr>
          <a:lstStyle/>
          <a:p>
            <a:pPr marL="0" indent="0">
              <a:lnSpc>
                <a:spcPct val="120000"/>
              </a:lnSpc>
              <a:buNone/>
            </a:pPr>
            <a:r>
              <a:rPr lang="en-GB" sz="5600" dirty="0">
                <a:latin typeface="Aptos" panose="020B0004020202020204" pitchFamily="34" charset="0"/>
              </a:rPr>
              <a:t>The second Rapid Review followed the tragic death of a young person through misadventure. The review identified a range of complex and interrelated vulnerabilities, including difficulties in forming and maintaining positive relationships, emerging neurodiverse traits, susceptibility to peer influence, substance misuse, and mental health concerns. These factors were not consistently recognised or addressed through a sufficiently coordinated multi-agency response.</a:t>
            </a:r>
          </a:p>
          <a:p>
            <a:pPr marL="0" indent="0">
              <a:lnSpc>
                <a:spcPct val="120000"/>
              </a:lnSpc>
              <a:buNone/>
            </a:pPr>
            <a:r>
              <a:rPr lang="en-GB" sz="5600" dirty="0">
                <a:latin typeface="Aptos" panose="020B0004020202020204" pitchFamily="34" charset="0"/>
              </a:rPr>
              <a:t>The review identified the need for stronger  and information sharing across geographical boundaries.</a:t>
            </a:r>
          </a:p>
          <a:p>
            <a:pPr marL="0" indent="0">
              <a:lnSpc>
                <a:spcPct val="120000"/>
              </a:lnSpc>
              <a:buNone/>
            </a:pPr>
            <a:r>
              <a:rPr lang="en-GB" sz="5600" dirty="0">
                <a:latin typeface="Aptos" panose="020B0004020202020204" pitchFamily="34" charset="0"/>
              </a:rPr>
              <a:t>Collectively, both reviews reinforced the importance of professional curiosity, early identification of vulnerability and risk, effective contextual safeguarding practice, robust information sharing, and coordinated multi-agency planning to protect children and young people from harm</a:t>
            </a:r>
            <a:r>
              <a:rPr lang="en-GB" sz="3500" dirty="0">
                <a:latin typeface="Aptos" panose="020B0004020202020204" pitchFamily="34" charset="0"/>
              </a:rPr>
              <a:t>.</a:t>
            </a:r>
          </a:p>
          <a:p>
            <a:endParaRPr lang="en-GB" dirty="0"/>
          </a:p>
        </p:txBody>
      </p:sp>
      <p:sp>
        <p:nvSpPr>
          <p:cNvPr id="7" name="Slide Number Placeholder 6">
            <a:extLst>
              <a:ext uri="{FF2B5EF4-FFF2-40B4-BE49-F238E27FC236}">
                <a16:creationId xmlns:a16="http://schemas.microsoft.com/office/drawing/2014/main" id="{8D97F55E-5C2C-B991-3316-D6F71BE1C682}"/>
              </a:ext>
            </a:extLst>
          </p:cNvPr>
          <p:cNvSpPr>
            <a:spLocks noGrp="1"/>
          </p:cNvSpPr>
          <p:nvPr>
            <p:ph type="sldNum" sz="quarter" idx="12"/>
          </p:nvPr>
        </p:nvSpPr>
        <p:spPr/>
        <p:txBody>
          <a:bodyPr/>
          <a:lstStyle/>
          <a:p>
            <a:fld id="{6042F2E4-C018-4D6B-917E-3AF7AC43D987}" type="slidenum">
              <a:rPr lang="en-GB" smtClean="0"/>
              <a:t>35</a:t>
            </a:fld>
            <a:endParaRPr lang="en-GB"/>
          </a:p>
        </p:txBody>
      </p:sp>
    </p:spTree>
    <p:extLst>
      <p:ext uri="{BB962C8B-B14F-4D97-AF65-F5344CB8AC3E}">
        <p14:creationId xmlns:p14="http://schemas.microsoft.com/office/powerpoint/2010/main" val="3127660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4CB94-C966-AC81-095D-4B2BA416CBE8}"/>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0F29BBA8-B1A4-FA5B-1D98-96B6F083C84F}"/>
              </a:ext>
            </a:extLst>
          </p:cNvPr>
          <p:cNvSpPr>
            <a:spLocks noGrp="1"/>
          </p:cNvSpPr>
          <p:nvPr>
            <p:ph type="title"/>
          </p:nvPr>
        </p:nvSpPr>
        <p:spPr>
          <a:xfrm>
            <a:off x="838200" y="527736"/>
            <a:ext cx="10515600" cy="1325563"/>
          </a:xfrm>
        </p:spPr>
        <p:txBody>
          <a:bodyPr anchor="t">
            <a:noAutofit/>
          </a:bodyPr>
          <a:lstStyle/>
          <a:p>
            <a:r>
              <a:rPr lang="en-GB" b="1" dirty="0">
                <a:solidFill>
                  <a:schemeClr val="accent1"/>
                </a:solidFill>
                <a:latin typeface="Aptos" panose="020B0004020202020204" pitchFamily="34" charset="0"/>
                <a:cs typeface="Arial"/>
              </a:rPr>
              <a:t>Outcomes and Impacts</a:t>
            </a:r>
          </a:p>
        </p:txBody>
      </p:sp>
      <p:sp>
        <p:nvSpPr>
          <p:cNvPr id="2" name="Content Placeholder 1">
            <a:extLst>
              <a:ext uri="{FF2B5EF4-FFF2-40B4-BE49-F238E27FC236}">
                <a16:creationId xmlns:a16="http://schemas.microsoft.com/office/drawing/2014/main" id="{B8F229A3-2B10-00C3-806A-21055D185738}"/>
              </a:ext>
            </a:extLst>
          </p:cNvPr>
          <p:cNvSpPr>
            <a:spLocks noGrp="1"/>
          </p:cNvSpPr>
          <p:nvPr>
            <p:ph sz="half" idx="1"/>
          </p:nvPr>
        </p:nvSpPr>
        <p:spPr/>
        <p:txBody>
          <a:bodyPr>
            <a:normAutofit fontScale="47500" lnSpcReduction="20000"/>
          </a:bodyPr>
          <a:lstStyle/>
          <a:p>
            <a:pPr marL="0" indent="0">
              <a:lnSpc>
                <a:spcPct val="120000"/>
              </a:lnSpc>
              <a:buNone/>
            </a:pPr>
            <a:r>
              <a:rPr lang="en-GB" sz="2900" dirty="0">
                <a:latin typeface="Aptos" panose="020B0004020202020204" pitchFamily="34" charset="0"/>
              </a:rPr>
              <a:t>The Partnership agreed a programme of activity to ensure learning is embedded into practice. This includes;</a:t>
            </a:r>
          </a:p>
          <a:p>
            <a:pPr>
              <a:lnSpc>
                <a:spcPct val="120000"/>
              </a:lnSpc>
            </a:pPr>
            <a:r>
              <a:rPr lang="en-GB" sz="2900" dirty="0">
                <a:latin typeface="Aptos" panose="020B0004020202020204" pitchFamily="34" charset="0"/>
              </a:rPr>
              <a:t>strengthening multi-agency planning through the Families First programme via the introduction of a single assessment and plan.</a:t>
            </a:r>
          </a:p>
          <a:p>
            <a:pPr>
              <a:lnSpc>
                <a:spcPct val="120000"/>
              </a:lnSpc>
            </a:pPr>
            <a:r>
              <a:rPr lang="en-GB" sz="2900" dirty="0">
                <a:latin typeface="Aptos" panose="020B0004020202020204" pitchFamily="34" charset="0"/>
              </a:rPr>
              <a:t>enhancing reflective supervision.</a:t>
            </a:r>
          </a:p>
          <a:p>
            <a:pPr>
              <a:lnSpc>
                <a:spcPct val="120000"/>
              </a:lnSpc>
            </a:pPr>
            <a:r>
              <a:rPr lang="en-GB" sz="2900" dirty="0">
                <a:latin typeface="Aptos" panose="020B0004020202020204" pitchFamily="34" charset="0"/>
              </a:rPr>
              <a:t>expanding professional curiosity training.</a:t>
            </a:r>
          </a:p>
          <a:p>
            <a:pPr>
              <a:lnSpc>
                <a:spcPct val="120000"/>
              </a:lnSpc>
            </a:pPr>
            <a:r>
              <a:rPr lang="en-GB" sz="2900" dirty="0">
                <a:latin typeface="Aptos" panose="020B0004020202020204" pitchFamily="34" charset="0"/>
              </a:rPr>
              <a:t>continuing restorative practice training across partner agencies.</a:t>
            </a:r>
          </a:p>
          <a:p>
            <a:pPr marL="0" indent="0">
              <a:lnSpc>
                <a:spcPct val="120000"/>
              </a:lnSpc>
              <a:buNone/>
            </a:pPr>
            <a:r>
              <a:rPr lang="en-GB" sz="2900" dirty="0">
                <a:latin typeface="Aptos" panose="020B0004020202020204" pitchFamily="34" charset="0"/>
              </a:rPr>
              <a:t>Learning will also be incorporated into the Harm Outside the Home Practice Framework  alongside consideration of findings from independent scrutiny.</a:t>
            </a:r>
          </a:p>
          <a:p>
            <a:pPr>
              <a:lnSpc>
                <a:spcPct val="120000"/>
              </a:lnSpc>
            </a:pPr>
            <a:endParaRPr lang="en-GB" sz="2900" dirty="0">
              <a:latin typeface="Aptos" panose="020B0004020202020204" pitchFamily="34" charset="0"/>
            </a:endParaRPr>
          </a:p>
          <a:p>
            <a:endParaRPr lang="en-GB" dirty="0"/>
          </a:p>
        </p:txBody>
      </p:sp>
      <p:sp>
        <p:nvSpPr>
          <p:cNvPr id="3" name="Content Placeholder 2">
            <a:extLst>
              <a:ext uri="{FF2B5EF4-FFF2-40B4-BE49-F238E27FC236}">
                <a16:creationId xmlns:a16="http://schemas.microsoft.com/office/drawing/2014/main" id="{69F55668-3DC3-8751-F1F5-6A355D90DD3A}"/>
              </a:ext>
            </a:extLst>
          </p:cNvPr>
          <p:cNvSpPr>
            <a:spLocks noGrp="1"/>
          </p:cNvSpPr>
          <p:nvPr>
            <p:ph sz="half" idx="2"/>
          </p:nvPr>
        </p:nvSpPr>
        <p:spPr/>
        <p:txBody>
          <a:bodyPr>
            <a:normAutofit fontScale="47500" lnSpcReduction="20000"/>
          </a:bodyPr>
          <a:lstStyle/>
          <a:p>
            <a:pPr marL="0" indent="0">
              <a:lnSpc>
                <a:spcPct val="120000"/>
              </a:lnSpc>
              <a:buNone/>
            </a:pPr>
            <a:r>
              <a:rPr lang="en-GB" sz="2900" dirty="0">
                <a:latin typeface="Aptos" panose="020B0004020202020204" pitchFamily="34" charset="0"/>
              </a:rPr>
              <a:t>Learning continues to drive measurable improvement across the Partnership. Multi-agency audits tested the impact of learning from previous Rapid Reviews and LCSPRs, including themes relating to child sexual abuse and education as a protective factor. </a:t>
            </a:r>
          </a:p>
          <a:p>
            <a:pPr marL="0" indent="0">
              <a:lnSpc>
                <a:spcPct val="120000"/>
              </a:lnSpc>
              <a:buNone/>
            </a:pPr>
            <a:r>
              <a:rPr lang="en-GB" sz="2900" dirty="0">
                <a:latin typeface="Aptos" panose="020B0004020202020204" pitchFamily="34" charset="0"/>
              </a:rPr>
              <a:t>The audits provided assurance that learning from reviews is influencing frontline practice, with evidence of timely multi-agency risk management, child-centred decision-making, effective safeguarding coordination, strong information sharing, professional curiosity, and engagement from education, health, police and Early Help partners. </a:t>
            </a:r>
          </a:p>
          <a:p>
            <a:pPr marL="0" indent="0">
              <a:lnSpc>
                <a:spcPct val="120000"/>
              </a:lnSpc>
              <a:buNone/>
            </a:pPr>
            <a:r>
              <a:rPr lang="en-GB" sz="2900" dirty="0">
                <a:latin typeface="Aptos" panose="020B0004020202020204" pitchFamily="34" charset="0"/>
              </a:rPr>
              <a:t>Additional quality assurance activity focusing on electively home educated children found consistent evidence of safe and informed decision-making, improved support planning, and effective identification and management of risks including mental health concerns, isolation and curriculum suitability.</a:t>
            </a:r>
          </a:p>
          <a:p>
            <a:endParaRPr lang="en-GB" dirty="0"/>
          </a:p>
        </p:txBody>
      </p:sp>
      <p:pic>
        <p:nvPicPr>
          <p:cNvPr id="4" name="Picture 3">
            <a:extLst>
              <a:ext uri="{FF2B5EF4-FFF2-40B4-BE49-F238E27FC236}">
                <a16:creationId xmlns:a16="http://schemas.microsoft.com/office/drawing/2014/main" id="{82644567-F80C-4811-29B0-DEAE61BCC8DE}"/>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7" name="Slide Number Placeholder 6">
            <a:extLst>
              <a:ext uri="{FF2B5EF4-FFF2-40B4-BE49-F238E27FC236}">
                <a16:creationId xmlns:a16="http://schemas.microsoft.com/office/drawing/2014/main" id="{EA6D7160-F43E-0A14-C533-06C0859EC693}"/>
              </a:ext>
            </a:extLst>
          </p:cNvPr>
          <p:cNvSpPr>
            <a:spLocks noGrp="1"/>
          </p:cNvSpPr>
          <p:nvPr>
            <p:ph type="sldNum" sz="quarter" idx="12"/>
          </p:nvPr>
        </p:nvSpPr>
        <p:spPr/>
        <p:txBody>
          <a:bodyPr/>
          <a:lstStyle/>
          <a:p>
            <a:fld id="{6042F2E4-C018-4D6B-917E-3AF7AC43D987}" type="slidenum">
              <a:rPr lang="en-GB" smtClean="0"/>
              <a:t>36</a:t>
            </a:fld>
            <a:endParaRPr lang="en-GB"/>
          </a:p>
        </p:txBody>
      </p:sp>
    </p:spTree>
    <p:extLst>
      <p:ext uri="{BB962C8B-B14F-4D97-AF65-F5344CB8AC3E}">
        <p14:creationId xmlns:p14="http://schemas.microsoft.com/office/powerpoint/2010/main" val="337256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ED960-B1A8-C959-B841-99AC6CB638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89D55-AF5C-8731-0DF0-419CB255DB9A}"/>
              </a:ext>
            </a:extLst>
          </p:cNvPr>
          <p:cNvSpPr>
            <a:spLocks noGrp="1"/>
          </p:cNvSpPr>
          <p:nvPr>
            <p:ph type="title"/>
          </p:nvPr>
        </p:nvSpPr>
        <p:spPr/>
        <p:txBody>
          <a:bodyPr>
            <a:noAutofit/>
          </a:bodyPr>
          <a:lstStyle/>
          <a:p>
            <a:pPr>
              <a:lnSpc>
                <a:spcPct val="107000"/>
              </a:lnSpc>
              <a:spcBef>
                <a:spcPts val="0"/>
              </a:spcBef>
              <a:spcAft>
                <a:spcPts val="800"/>
              </a:spcAft>
              <a:defRPr/>
            </a:pPr>
            <a:r>
              <a:rPr lang="en-GB" b="1" dirty="0">
                <a:solidFill>
                  <a:schemeClr val="accent1"/>
                </a:solidFill>
                <a:latin typeface="Aptos" panose="020B0004020202020204" pitchFamily="34" charset="0"/>
                <a:cs typeface="Arial"/>
              </a:rPr>
              <a:t>Outcomes and Impacts</a:t>
            </a:r>
          </a:p>
        </p:txBody>
      </p:sp>
      <p:sp>
        <p:nvSpPr>
          <p:cNvPr id="3" name="Content Placeholder 2">
            <a:extLst>
              <a:ext uri="{FF2B5EF4-FFF2-40B4-BE49-F238E27FC236}">
                <a16:creationId xmlns:a16="http://schemas.microsoft.com/office/drawing/2014/main" id="{77A2F9B6-808D-29A3-852D-6CE268FCAFDD}"/>
              </a:ext>
            </a:extLst>
          </p:cNvPr>
          <p:cNvSpPr>
            <a:spLocks noGrp="1"/>
          </p:cNvSpPr>
          <p:nvPr>
            <p:ph sz="half" idx="1"/>
          </p:nvPr>
        </p:nvSpPr>
        <p:spPr/>
        <p:txBody>
          <a:bodyPr>
            <a:normAutofit fontScale="47500" lnSpcReduction="20000"/>
          </a:bodyPr>
          <a:lstStyle/>
          <a:p>
            <a:pPr>
              <a:lnSpc>
                <a:spcPct val="120000"/>
              </a:lnSpc>
            </a:pPr>
            <a:r>
              <a:rPr lang="en-GB" sz="2900" dirty="0">
                <a:latin typeface="Aptos" panose="020B0004020202020204" pitchFamily="34" charset="0"/>
              </a:rPr>
              <a:t>A revised Bruising in Children who are not Independently Mobile guidance has been issued by the Pan Cheshire areas</a:t>
            </a:r>
          </a:p>
          <a:p>
            <a:pPr>
              <a:lnSpc>
                <a:spcPct val="120000"/>
              </a:lnSpc>
            </a:pPr>
            <a:r>
              <a:rPr lang="en-GB" sz="2900" dirty="0">
                <a:latin typeface="Aptos" panose="020B0004020202020204" pitchFamily="34" charset="0"/>
                <a:ea typeface="Calibri"/>
                <a:cs typeface="Times New Roman"/>
              </a:rPr>
              <a:t>The voice of the child has been included within the audit framework and there is evidence of improvement within recent multiagency audits of the child’s voice being captured and responded to.</a:t>
            </a:r>
          </a:p>
          <a:p>
            <a:pPr>
              <a:lnSpc>
                <a:spcPct val="120000"/>
              </a:lnSpc>
            </a:pPr>
            <a:r>
              <a:rPr lang="en-GB" sz="2900" dirty="0">
                <a:latin typeface="Aptos" panose="020B0004020202020204" pitchFamily="34" charset="0"/>
              </a:rPr>
              <a:t>School processes have been tightened to ensure there are no gaps in information sharing when staff are absent or there is a change of staff.</a:t>
            </a:r>
          </a:p>
          <a:p>
            <a:pPr>
              <a:lnSpc>
                <a:spcPct val="120000"/>
              </a:lnSpc>
            </a:pPr>
            <a:r>
              <a:rPr lang="en-GB" sz="2900" dirty="0">
                <a:latin typeface="Aptos" panose="020B0004020202020204" pitchFamily="34" charset="0"/>
                <a:ea typeface="Calibri"/>
                <a:cs typeface="Times New Roman"/>
              </a:rPr>
              <a:t>When the Special Educational Needs and Disabilities (SEND) panel decline an Education and Health Care Plan (EHCP) request for assessment or plan, they now refer into appropriate other services to support the child, recent examples have been the elective home education team, or the medical tuition service who have been able to provide support to the child and their family.</a:t>
            </a:r>
          </a:p>
          <a:p>
            <a:endParaRPr lang="en-GB" dirty="0">
              <a:ea typeface="Calibri"/>
              <a:cs typeface="Times New Roman"/>
            </a:endParaRPr>
          </a:p>
          <a:p>
            <a:endParaRPr lang="en-GB" dirty="0">
              <a:ea typeface="Calibri"/>
              <a:cs typeface="Times New Roman"/>
            </a:endParaRPr>
          </a:p>
          <a:p>
            <a:endParaRPr lang="en-GB" dirty="0">
              <a:ea typeface="Calibri"/>
              <a:cs typeface="Times New Roman"/>
            </a:endParaRPr>
          </a:p>
          <a:p>
            <a:endParaRPr lang="en-GB" dirty="0"/>
          </a:p>
          <a:p>
            <a:endParaRPr lang="en-GB" dirty="0"/>
          </a:p>
        </p:txBody>
      </p:sp>
      <p:sp>
        <p:nvSpPr>
          <p:cNvPr id="4" name="Content Placeholder 3">
            <a:extLst>
              <a:ext uri="{FF2B5EF4-FFF2-40B4-BE49-F238E27FC236}">
                <a16:creationId xmlns:a16="http://schemas.microsoft.com/office/drawing/2014/main" id="{AFBF8436-7105-D4C4-12F8-078FDCED6F0B}"/>
              </a:ext>
            </a:extLst>
          </p:cNvPr>
          <p:cNvSpPr>
            <a:spLocks noGrp="1"/>
          </p:cNvSpPr>
          <p:nvPr>
            <p:ph sz="half" idx="2"/>
          </p:nvPr>
        </p:nvSpPr>
        <p:spPr/>
        <p:txBody>
          <a:bodyPr>
            <a:normAutofit fontScale="47500" lnSpcReduction="20000"/>
          </a:bodyPr>
          <a:lstStyle/>
          <a:p>
            <a:pPr marL="0" indent="0">
              <a:lnSpc>
                <a:spcPct val="120000"/>
              </a:lnSpc>
              <a:buNone/>
            </a:pPr>
            <a:r>
              <a:rPr lang="en-GB" sz="2900" dirty="0">
                <a:latin typeface="Aptos" panose="020B0004020202020204" pitchFamily="34" charset="0"/>
                <a:ea typeface="Calibri"/>
                <a:cs typeface="Times New Roman"/>
              </a:rPr>
              <a:t>When decommissioning services, the importance of existing relationships with children are considered and responded to.  Key workers from a recently decommissioned service have been moved into roles within youth support and exploitation teams to enable them to continue with those relationships.</a:t>
            </a:r>
          </a:p>
          <a:p>
            <a:pPr marL="0" indent="0">
              <a:lnSpc>
                <a:spcPct val="120000"/>
              </a:lnSpc>
              <a:buNone/>
            </a:pPr>
            <a:r>
              <a:rPr lang="en-GB" sz="2900" dirty="0">
                <a:latin typeface="Aptos" panose="020B0004020202020204" pitchFamily="34" charset="0"/>
              </a:rPr>
              <a:t>Midwifery Policy changed by adding a Quality and Governance midwife and Community Team Leader</a:t>
            </a:r>
          </a:p>
          <a:p>
            <a:pPr marL="0" indent="0">
              <a:lnSpc>
                <a:spcPct val="120000"/>
              </a:lnSpc>
              <a:buNone/>
            </a:pPr>
            <a:r>
              <a:rPr lang="en-GB" sz="2900" dirty="0">
                <a:latin typeface="Aptos" panose="020B0004020202020204" pitchFamily="34" charset="0"/>
              </a:rPr>
              <a:t>The Maternity Booking Policy was updated to strengthen engagement with appointments with services out of area.</a:t>
            </a:r>
          </a:p>
          <a:p>
            <a:pPr marL="0" indent="0">
              <a:buNone/>
            </a:pPr>
            <a:endParaRPr lang="en-GB" dirty="0"/>
          </a:p>
        </p:txBody>
      </p:sp>
      <p:pic>
        <p:nvPicPr>
          <p:cNvPr id="5" name="Picture 4">
            <a:extLst>
              <a:ext uri="{FF2B5EF4-FFF2-40B4-BE49-F238E27FC236}">
                <a16:creationId xmlns:a16="http://schemas.microsoft.com/office/drawing/2014/main" id="{E5A5D720-7AAB-B44A-93FE-03B20929F23A}"/>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8" name="Slide Number Placeholder 7">
            <a:extLst>
              <a:ext uri="{FF2B5EF4-FFF2-40B4-BE49-F238E27FC236}">
                <a16:creationId xmlns:a16="http://schemas.microsoft.com/office/drawing/2014/main" id="{F9BE2384-B649-07C8-0510-2E1D9E39C343}"/>
              </a:ext>
            </a:extLst>
          </p:cNvPr>
          <p:cNvSpPr>
            <a:spLocks noGrp="1"/>
          </p:cNvSpPr>
          <p:nvPr>
            <p:ph type="sldNum" sz="quarter" idx="12"/>
          </p:nvPr>
        </p:nvSpPr>
        <p:spPr/>
        <p:txBody>
          <a:bodyPr/>
          <a:lstStyle/>
          <a:p>
            <a:fld id="{6042F2E4-C018-4D6B-917E-3AF7AC43D987}" type="slidenum">
              <a:rPr lang="en-GB" smtClean="0"/>
              <a:t>37</a:t>
            </a:fld>
            <a:endParaRPr lang="en-GB"/>
          </a:p>
        </p:txBody>
      </p:sp>
    </p:spTree>
    <p:extLst>
      <p:ext uri="{BB962C8B-B14F-4D97-AF65-F5344CB8AC3E}">
        <p14:creationId xmlns:p14="http://schemas.microsoft.com/office/powerpoint/2010/main" val="34589504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996C8D-4FC4-5C6E-C74C-E0C48352A714}"/>
              </a:ext>
            </a:extLst>
          </p:cNvPr>
          <p:cNvPicPr>
            <a:picLocks noChangeAspect="1"/>
          </p:cNvPicPr>
          <p:nvPr/>
        </p:nvPicPr>
        <p:blipFill>
          <a:blip r:embed="rId2"/>
          <a:stretch>
            <a:fillRect/>
          </a:stretch>
        </p:blipFill>
        <p:spPr>
          <a:xfrm>
            <a:off x="5476521" y="5079727"/>
            <a:ext cx="1042107" cy="1109936"/>
          </a:xfrm>
          <a:prstGeom prst="rect">
            <a:avLst/>
          </a:prstGeom>
        </p:spPr>
      </p:pic>
      <p:sp>
        <p:nvSpPr>
          <p:cNvPr id="9" name="TextBox 8">
            <a:extLst>
              <a:ext uri="{FF2B5EF4-FFF2-40B4-BE49-F238E27FC236}">
                <a16:creationId xmlns:a16="http://schemas.microsoft.com/office/drawing/2014/main" id="{CE70CA93-5AB1-2D19-D9E8-168FFAFEA982}"/>
              </a:ext>
            </a:extLst>
          </p:cNvPr>
          <p:cNvSpPr txBox="1"/>
          <p:nvPr/>
        </p:nvSpPr>
        <p:spPr>
          <a:xfrm>
            <a:off x="-397202" y="1150667"/>
            <a:ext cx="4840504" cy="276999"/>
          </a:xfrm>
          <a:prstGeom prst="rect">
            <a:avLst/>
          </a:prstGeom>
          <a:noFill/>
        </p:spPr>
        <p:txBody>
          <a:bodyPr wrap="square">
            <a:spAutoFit/>
          </a:bodyPr>
          <a:lstStyle/>
          <a:p>
            <a:r>
              <a:rPr lang="en-GB" sz="1200" dirty="0"/>
              <a:t>.</a:t>
            </a:r>
          </a:p>
        </p:txBody>
      </p:sp>
      <p:sp>
        <p:nvSpPr>
          <p:cNvPr id="11" name="Content Placeholder 3">
            <a:extLst>
              <a:ext uri="{FF2B5EF4-FFF2-40B4-BE49-F238E27FC236}">
                <a16:creationId xmlns:a16="http://schemas.microsoft.com/office/drawing/2014/main" id="{76374B08-605D-7AD0-E88A-BB1170CB7265}"/>
              </a:ext>
            </a:extLst>
          </p:cNvPr>
          <p:cNvSpPr txBox="1">
            <a:spLocks/>
          </p:cNvSpPr>
          <p:nvPr/>
        </p:nvSpPr>
        <p:spPr>
          <a:xfrm>
            <a:off x="292894" y="4214268"/>
            <a:ext cx="5926827" cy="62205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Wingdings" panose="05000000000000000000" pitchFamily="2" charset="2"/>
              <a:buChar char="§"/>
              <a:defRPr/>
            </a:pPr>
            <a:endParaRPr lang="en-GB" sz="1200" dirty="0"/>
          </a:p>
          <a:p>
            <a:pPr>
              <a:spcBef>
                <a:spcPts val="0"/>
              </a:spcBef>
              <a:buFont typeface="Wingdings" panose="05000000000000000000" pitchFamily="2" charset="2"/>
              <a:buChar char="§"/>
              <a:defRPr/>
            </a:pPr>
            <a:endParaRPr lang="en-GB" sz="1200" dirty="0"/>
          </a:p>
          <a:p>
            <a:pPr marL="0" indent="0">
              <a:spcBef>
                <a:spcPts val="0"/>
              </a:spcBef>
              <a:buFont typeface="Arial" panose="020B0604020202020204" pitchFamily="34" charset="0"/>
              <a:buNone/>
              <a:defRPr/>
            </a:pPr>
            <a:endParaRPr lang="en-GB" sz="1200" dirty="0"/>
          </a:p>
          <a:p>
            <a:pPr marL="0" indent="0">
              <a:spcBef>
                <a:spcPts val="0"/>
              </a:spcBef>
              <a:buFont typeface="Arial" panose="020B0604020202020204" pitchFamily="34" charset="0"/>
              <a:buNone/>
              <a:defRPr/>
            </a:pPr>
            <a:endParaRPr lang="en-US" sz="1200" dirty="0"/>
          </a:p>
          <a:p>
            <a:endParaRPr lang="en-GB" dirty="0"/>
          </a:p>
        </p:txBody>
      </p:sp>
      <p:sp>
        <p:nvSpPr>
          <p:cNvPr id="12" name="Content Placeholder 3">
            <a:extLst>
              <a:ext uri="{FF2B5EF4-FFF2-40B4-BE49-F238E27FC236}">
                <a16:creationId xmlns:a16="http://schemas.microsoft.com/office/drawing/2014/main" id="{B840D406-8DD3-F3FC-2EB1-42244F2B4F8A}"/>
              </a:ext>
            </a:extLst>
          </p:cNvPr>
          <p:cNvSpPr txBox="1">
            <a:spLocks/>
          </p:cNvSpPr>
          <p:nvPr/>
        </p:nvSpPr>
        <p:spPr>
          <a:xfrm>
            <a:off x="529164" y="690146"/>
            <a:ext cx="6530939" cy="4654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endParaRPr lang="en-GB" sz="1200" dirty="0">
              <a:solidFill>
                <a:srgbClr val="3D3C3B"/>
              </a:solidFill>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920C1907-71F2-BADB-7436-CF962A21D3BF}"/>
              </a:ext>
            </a:extLst>
          </p:cNvPr>
          <p:cNvSpPr>
            <a:spLocks noGrp="1"/>
          </p:cNvSpPr>
          <p:nvPr>
            <p:ph type="title"/>
          </p:nvPr>
        </p:nvSpPr>
        <p:spPr>
          <a:xfrm>
            <a:off x="839788" y="365125"/>
            <a:ext cx="10512424" cy="1325563"/>
          </a:xfrm>
        </p:spPr>
        <p:txBody>
          <a:bodyPr>
            <a:normAutofit/>
          </a:bodyPr>
          <a:lstStyle/>
          <a:p>
            <a:r>
              <a:rPr lang="en-GB" b="1" dirty="0">
                <a:solidFill>
                  <a:schemeClr val="accent1"/>
                </a:solidFill>
                <a:latin typeface="Aptos" panose="020B0004020202020204" pitchFamily="34" charset="0"/>
                <a:cs typeface="Arial"/>
              </a:rPr>
              <a:t>Child Safeguarding Practice </a:t>
            </a:r>
            <a:br>
              <a:rPr lang="en-GB" b="1" dirty="0">
                <a:solidFill>
                  <a:schemeClr val="accent1"/>
                </a:solidFill>
                <a:latin typeface="Aptos" panose="020B0004020202020204" pitchFamily="34" charset="0"/>
                <a:cs typeface="Arial"/>
              </a:rPr>
            </a:br>
            <a:r>
              <a:rPr lang="en-GB" b="1" dirty="0">
                <a:solidFill>
                  <a:schemeClr val="accent1"/>
                </a:solidFill>
                <a:latin typeface="Aptos" panose="020B0004020202020204" pitchFamily="34" charset="0"/>
                <a:cs typeface="Arial"/>
              </a:rPr>
              <a:t>Review Group</a:t>
            </a:r>
            <a:endParaRPr lang="en-GB" dirty="0">
              <a:solidFill>
                <a:schemeClr val="accent1"/>
              </a:solidFill>
              <a:latin typeface="Aptos" panose="020B0004020202020204" pitchFamily="34" charset="0"/>
            </a:endParaRPr>
          </a:p>
        </p:txBody>
      </p:sp>
      <p:sp>
        <p:nvSpPr>
          <p:cNvPr id="4" name="Text Placeholder 3">
            <a:extLst>
              <a:ext uri="{FF2B5EF4-FFF2-40B4-BE49-F238E27FC236}">
                <a16:creationId xmlns:a16="http://schemas.microsoft.com/office/drawing/2014/main" id="{32367148-CBAD-26D1-991B-7BE3B42D6EA5}"/>
              </a:ext>
            </a:extLst>
          </p:cNvPr>
          <p:cNvSpPr>
            <a:spLocks noGrp="1"/>
          </p:cNvSpPr>
          <p:nvPr>
            <p:ph type="body" idx="1"/>
          </p:nvPr>
        </p:nvSpPr>
        <p:spPr/>
        <p:txBody>
          <a:bodyPr/>
          <a:lstStyle/>
          <a:p>
            <a:r>
              <a:rPr lang="en-GB" dirty="0"/>
              <a:t>CSPR Group</a:t>
            </a:r>
          </a:p>
          <a:p>
            <a:endParaRPr lang="en-GB" dirty="0"/>
          </a:p>
        </p:txBody>
      </p:sp>
      <p:sp>
        <p:nvSpPr>
          <p:cNvPr id="7" name="Content Placeholder 6">
            <a:extLst>
              <a:ext uri="{FF2B5EF4-FFF2-40B4-BE49-F238E27FC236}">
                <a16:creationId xmlns:a16="http://schemas.microsoft.com/office/drawing/2014/main" id="{497A3555-9D14-2CD6-221E-F9A76FC4CFC9}"/>
              </a:ext>
            </a:extLst>
          </p:cNvPr>
          <p:cNvSpPr>
            <a:spLocks noGrp="1"/>
          </p:cNvSpPr>
          <p:nvPr>
            <p:ph sz="half" idx="2"/>
          </p:nvPr>
        </p:nvSpPr>
        <p:spPr/>
        <p:txBody>
          <a:bodyPr>
            <a:noAutofit/>
          </a:bodyPr>
          <a:lstStyle/>
          <a:p>
            <a:pPr marL="0" indent="0">
              <a:lnSpc>
                <a:spcPct val="120000"/>
              </a:lnSpc>
              <a:buNone/>
            </a:pPr>
            <a:r>
              <a:rPr lang="en-GB" sz="1400" dirty="0">
                <a:latin typeface="Aptos" panose="020B0004020202020204" pitchFamily="34" charset="0"/>
              </a:rPr>
              <a:t>The group was recently introduced to provide expertise and oversight of the review process and outcomes. .  </a:t>
            </a:r>
          </a:p>
          <a:p>
            <a:pPr marL="0" indent="0">
              <a:lnSpc>
                <a:spcPct val="120000"/>
              </a:lnSpc>
              <a:buNone/>
            </a:pPr>
            <a:r>
              <a:rPr lang="en-GB" sz="1400" dirty="0">
                <a:latin typeface="Aptos" panose="020B0004020202020204" pitchFamily="34" charset="0"/>
              </a:rPr>
              <a:t>The group holds delegated responsibility on behalf of the Delegated Safeguarding Partners, bringing both strategic and operational perspectives from their respective organisations. </a:t>
            </a:r>
          </a:p>
          <a:p>
            <a:pPr marL="0" indent="0">
              <a:lnSpc>
                <a:spcPct val="120000"/>
              </a:lnSpc>
              <a:buNone/>
            </a:pPr>
            <a:r>
              <a:rPr lang="en-GB" sz="1400" dirty="0">
                <a:latin typeface="Aptos" panose="020B0004020202020204" pitchFamily="34" charset="0"/>
              </a:rPr>
              <a:t>Members champion a culture of continuous improvement by disseminating information, sharing examples of good practice, and highlighting barriers to progress, demonstrating how partnership learning translates into tangible impact.</a:t>
            </a:r>
          </a:p>
        </p:txBody>
      </p:sp>
      <p:sp>
        <p:nvSpPr>
          <p:cNvPr id="10" name="Text Placeholder 9">
            <a:extLst>
              <a:ext uri="{FF2B5EF4-FFF2-40B4-BE49-F238E27FC236}">
                <a16:creationId xmlns:a16="http://schemas.microsoft.com/office/drawing/2014/main" id="{4EF215B9-5F7A-E800-F317-5B04D3DD99BC}"/>
              </a:ext>
            </a:extLst>
          </p:cNvPr>
          <p:cNvSpPr>
            <a:spLocks noGrp="1"/>
          </p:cNvSpPr>
          <p:nvPr>
            <p:ph type="body" sz="quarter" idx="3"/>
          </p:nvPr>
        </p:nvSpPr>
        <p:spPr/>
        <p:txBody>
          <a:bodyPr/>
          <a:lstStyle/>
          <a:p>
            <a:r>
              <a:rPr lang="en-GB" dirty="0"/>
              <a:t>Key Achievements Learning and Improvement</a:t>
            </a:r>
          </a:p>
        </p:txBody>
      </p:sp>
      <p:graphicFrame>
        <p:nvGraphicFramePr>
          <p:cNvPr id="16" name="Content Placeholder 15">
            <a:extLst>
              <a:ext uri="{FF2B5EF4-FFF2-40B4-BE49-F238E27FC236}">
                <a16:creationId xmlns:a16="http://schemas.microsoft.com/office/drawing/2014/main" id="{0A683232-F2CC-D2B7-52A1-3A9BA5BA2ABD}"/>
              </a:ext>
            </a:extLst>
          </p:cNvPr>
          <p:cNvGraphicFramePr>
            <a:graphicFrameLocks noGrp="1"/>
          </p:cNvGraphicFramePr>
          <p:nvPr>
            <p:ph sz="quarter" idx="4"/>
            <p:extLst>
              <p:ext uri="{D42A27DB-BD31-4B8C-83A1-F6EECF244321}">
                <p14:modId xmlns:p14="http://schemas.microsoft.com/office/powerpoint/2010/main" val="2712830146"/>
              </p:ext>
            </p:extLst>
          </p:nvPr>
        </p:nvGraphicFramePr>
        <p:xfrm>
          <a:off x="6766615" y="2505073"/>
          <a:ext cx="4388746" cy="36845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16">
            <a:extLst>
              <a:ext uri="{FF2B5EF4-FFF2-40B4-BE49-F238E27FC236}">
                <a16:creationId xmlns:a16="http://schemas.microsoft.com/office/drawing/2014/main" id="{3858A83D-B888-04E8-F780-CDACF3988B46}"/>
              </a:ext>
            </a:extLst>
          </p:cNvPr>
          <p:cNvPicPr>
            <a:picLocks noChangeAspect="1"/>
          </p:cNvPicPr>
          <p:nvPr/>
        </p:nvPicPr>
        <p:blipFill>
          <a:blip r:embed="rId8"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6" name="Slide Number Placeholder 5">
            <a:extLst>
              <a:ext uri="{FF2B5EF4-FFF2-40B4-BE49-F238E27FC236}">
                <a16:creationId xmlns:a16="http://schemas.microsoft.com/office/drawing/2014/main" id="{82612096-392C-92D9-939A-B5D0F8A0EA6D}"/>
              </a:ext>
            </a:extLst>
          </p:cNvPr>
          <p:cNvSpPr>
            <a:spLocks noGrp="1"/>
          </p:cNvSpPr>
          <p:nvPr>
            <p:ph type="sldNum" sz="quarter" idx="12"/>
          </p:nvPr>
        </p:nvSpPr>
        <p:spPr/>
        <p:txBody>
          <a:bodyPr/>
          <a:lstStyle/>
          <a:p>
            <a:fld id="{6042F2E4-C018-4D6B-917E-3AF7AC43D987}" type="slidenum">
              <a:rPr lang="en-GB" smtClean="0"/>
              <a:t>38</a:t>
            </a:fld>
            <a:endParaRPr lang="en-GB"/>
          </a:p>
        </p:txBody>
      </p:sp>
    </p:spTree>
    <p:extLst>
      <p:ext uri="{BB962C8B-B14F-4D97-AF65-F5344CB8AC3E}">
        <p14:creationId xmlns:p14="http://schemas.microsoft.com/office/powerpoint/2010/main" val="999211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5F40-E9D4-AC95-492E-84CAC73C5ED6}"/>
              </a:ext>
            </a:extLst>
          </p:cNvPr>
          <p:cNvSpPr>
            <a:spLocks noGrp="1"/>
          </p:cNvSpPr>
          <p:nvPr>
            <p:ph type="title"/>
          </p:nvPr>
        </p:nvSpPr>
        <p:spPr/>
        <p:txBody>
          <a:bodyPr/>
          <a:lstStyle/>
          <a:p>
            <a:r>
              <a:rPr lang="en-GB" b="1" dirty="0">
                <a:solidFill>
                  <a:schemeClr val="accent1"/>
                </a:solidFill>
                <a:latin typeface="Aptos" panose="020B0004020202020204" pitchFamily="34" charset="0"/>
              </a:rPr>
              <a:t>Child Death Overview Panel</a:t>
            </a:r>
          </a:p>
        </p:txBody>
      </p:sp>
      <p:sp>
        <p:nvSpPr>
          <p:cNvPr id="5" name="Content Placeholder 4">
            <a:extLst>
              <a:ext uri="{FF2B5EF4-FFF2-40B4-BE49-F238E27FC236}">
                <a16:creationId xmlns:a16="http://schemas.microsoft.com/office/drawing/2014/main" id="{01544742-97AB-4BE4-F288-D597D2A27CD8}"/>
              </a:ext>
            </a:extLst>
          </p:cNvPr>
          <p:cNvSpPr>
            <a:spLocks noGrp="1"/>
          </p:cNvSpPr>
          <p:nvPr>
            <p:ph sz="half" idx="1"/>
          </p:nvPr>
        </p:nvSpPr>
        <p:spPr/>
        <p:txBody>
          <a:bodyPr>
            <a:normAutofit fontScale="25000" lnSpcReduction="20000"/>
          </a:bodyPr>
          <a:lstStyle/>
          <a:p>
            <a:pPr marL="0" indent="0">
              <a:lnSpc>
                <a:spcPct val="120000"/>
              </a:lnSpc>
              <a:buNone/>
            </a:pPr>
            <a:r>
              <a:rPr lang="en-GB" sz="5600" dirty="0">
                <a:latin typeface="Aptos" panose="020B0004020202020204" pitchFamily="34" charset="0"/>
              </a:rPr>
              <a:t>The Pan Cheshire Child Death Overview Panel (CDOP) continues to play a vital role in understanding identifying opportunities to prevent future deaths through learning, challenge and system improvement.</a:t>
            </a:r>
          </a:p>
          <a:p>
            <a:pPr marL="0" indent="0">
              <a:lnSpc>
                <a:spcPct val="120000"/>
              </a:lnSpc>
              <a:buNone/>
            </a:pPr>
            <a:r>
              <a:rPr lang="en-GB" sz="5600" dirty="0">
                <a:latin typeface="Aptos" panose="020B0004020202020204" pitchFamily="34" charset="0"/>
              </a:rPr>
              <a:t>During 2024/25, the Panel reviewed 70 child deaths across Cheshire East, Cheshire West and Chester, Halton and Warrington, representing an increase in completed reviews from the previous year, whilst also reducing the number of outstanding cases awaiting review. </a:t>
            </a:r>
          </a:p>
          <a:p>
            <a:pPr marL="0" indent="0">
              <a:lnSpc>
                <a:spcPct val="120000"/>
              </a:lnSpc>
              <a:buNone/>
            </a:pPr>
            <a:r>
              <a:rPr lang="en-GB" sz="5600" dirty="0">
                <a:latin typeface="Aptos" panose="020B0004020202020204" pitchFamily="34" charset="0"/>
              </a:rPr>
              <a:t>The work of the Panel provides independent multi-agency scrutiny of child deaths and ensures that learning is shared across the safeguarding system to improve outcomes for children and families.</a:t>
            </a:r>
          </a:p>
          <a:p>
            <a:pPr marL="0" indent="0">
              <a:lnSpc>
                <a:spcPct val="120000"/>
              </a:lnSpc>
              <a:buNone/>
            </a:pPr>
            <a:r>
              <a:rPr lang="en-GB" sz="5600" dirty="0">
                <a:latin typeface="Aptos" panose="020B0004020202020204" pitchFamily="34" charset="0"/>
              </a:rPr>
              <a:t>Analysis of reviews identified that the majority of deaths occurred during infancy, particularly within the neonatal period, with perinatal and neonatal events remaining the most common category of death. The review process highlighted the impact of wider health and social inequalities, with a higher proportion of deaths occurring in more deprived communities. </a:t>
            </a:r>
          </a:p>
          <a:p>
            <a:endParaRPr lang="en-GB" dirty="0"/>
          </a:p>
          <a:p>
            <a:endParaRPr lang="en-GB" dirty="0"/>
          </a:p>
        </p:txBody>
      </p:sp>
      <p:sp>
        <p:nvSpPr>
          <p:cNvPr id="6" name="Content Placeholder 5">
            <a:extLst>
              <a:ext uri="{FF2B5EF4-FFF2-40B4-BE49-F238E27FC236}">
                <a16:creationId xmlns:a16="http://schemas.microsoft.com/office/drawing/2014/main" id="{7D5917F8-DA99-9ECD-24F6-DA433DE2A4B7}"/>
              </a:ext>
            </a:extLst>
          </p:cNvPr>
          <p:cNvSpPr>
            <a:spLocks noGrp="1"/>
          </p:cNvSpPr>
          <p:nvPr>
            <p:ph sz="half" idx="2"/>
          </p:nvPr>
        </p:nvSpPr>
        <p:spPr/>
        <p:txBody>
          <a:bodyPr>
            <a:noAutofit/>
          </a:bodyPr>
          <a:lstStyle/>
          <a:p>
            <a:pPr marL="0" indent="0">
              <a:lnSpc>
                <a:spcPct val="120000"/>
              </a:lnSpc>
              <a:buNone/>
            </a:pPr>
            <a:r>
              <a:rPr lang="en-GB" sz="1400" dirty="0">
                <a:latin typeface="Aptos" panose="020B0004020202020204" pitchFamily="34" charset="0"/>
              </a:rPr>
              <a:t>Modifiable factors were identified in over half of reviewed cases, with key themes including service provision, maternal health, smoking, mental health and late engagement with maternity services. These findings have informed local and regional improvement activity, helping partners focus on areas where intervention may reduce future harm and improve outcomes.</a:t>
            </a:r>
          </a:p>
          <a:p>
            <a:pPr marL="0" indent="0">
              <a:lnSpc>
                <a:spcPct val="120000"/>
              </a:lnSpc>
              <a:buNone/>
            </a:pPr>
            <a:r>
              <a:rPr lang="en-GB" sz="1400" dirty="0">
                <a:latin typeface="Aptos" panose="020B0004020202020204" pitchFamily="34" charset="0"/>
              </a:rPr>
              <a:t>Alongside its review function, the Panel has demonstrated a strong commitment to learning and prevention. More than 700 professionals participated in learning events during the year, covering topics including infant vulnerability, safe sleep, maternal mental health, bereavement support, water safety and road safety. </a:t>
            </a:r>
          </a:p>
          <a:p>
            <a:pPr marL="0" indent="0">
              <a:lnSpc>
                <a:spcPct val="120000"/>
              </a:lnSpc>
              <a:buNone/>
            </a:pPr>
            <a:r>
              <a:rPr lang="en-GB" sz="1400" dirty="0">
                <a:latin typeface="Aptos" panose="020B0004020202020204" pitchFamily="34" charset="0"/>
              </a:rPr>
              <a:t>The publication of briefings, awareness campaigns and learning resources has strengthened professional awareness and supported a culture of continuous improvement across the partnership. </a:t>
            </a:r>
          </a:p>
        </p:txBody>
      </p:sp>
      <p:pic>
        <p:nvPicPr>
          <p:cNvPr id="4" name="Picture 3">
            <a:extLst>
              <a:ext uri="{FF2B5EF4-FFF2-40B4-BE49-F238E27FC236}">
                <a16:creationId xmlns:a16="http://schemas.microsoft.com/office/drawing/2014/main" id="{74908951-942A-914D-E8B8-8C9855399BBA}"/>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8" name="Slide Number Placeholder 7">
            <a:extLst>
              <a:ext uri="{FF2B5EF4-FFF2-40B4-BE49-F238E27FC236}">
                <a16:creationId xmlns:a16="http://schemas.microsoft.com/office/drawing/2014/main" id="{5128C58D-B408-2D5F-C2AC-C12DFB3D4C58}"/>
              </a:ext>
            </a:extLst>
          </p:cNvPr>
          <p:cNvSpPr>
            <a:spLocks noGrp="1"/>
          </p:cNvSpPr>
          <p:nvPr>
            <p:ph type="sldNum" sz="quarter" idx="12"/>
          </p:nvPr>
        </p:nvSpPr>
        <p:spPr/>
        <p:txBody>
          <a:bodyPr/>
          <a:lstStyle/>
          <a:p>
            <a:fld id="{6042F2E4-C018-4D6B-917E-3AF7AC43D987}" type="slidenum">
              <a:rPr lang="en-GB" smtClean="0"/>
              <a:t>39</a:t>
            </a:fld>
            <a:endParaRPr lang="en-GB"/>
          </a:p>
        </p:txBody>
      </p:sp>
    </p:spTree>
    <p:extLst>
      <p:ext uri="{BB962C8B-B14F-4D97-AF65-F5344CB8AC3E}">
        <p14:creationId xmlns:p14="http://schemas.microsoft.com/office/powerpoint/2010/main" val="4060648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10CE-830D-A767-4D88-5F8E1BD3D952}"/>
              </a:ext>
            </a:extLst>
          </p:cNvPr>
          <p:cNvSpPr>
            <a:spLocks noGrp="1"/>
          </p:cNvSpPr>
          <p:nvPr>
            <p:ph type="title"/>
          </p:nvPr>
        </p:nvSpPr>
        <p:spPr/>
        <p:txBody>
          <a:bodyPr>
            <a:noAutofit/>
          </a:bodyPr>
          <a:lstStyle/>
          <a:p>
            <a:pPr>
              <a:lnSpc>
                <a:spcPct val="107000"/>
              </a:lnSpc>
              <a:spcAft>
                <a:spcPts val="800"/>
              </a:spcAft>
            </a:pPr>
            <a:r>
              <a:rPr lang="en-GB" b="1" dirty="0">
                <a:solidFill>
                  <a:schemeClr val="accent1"/>
                </a:solidFill>
                <a:latin typeface="Aptos" panose="020B0004020202020204" pitchFamily="34" charset="0"/>
                <a:cs typeface="Arial" panose="020B0604020202020204" pitchFamily="34" charset="0"/>
              </a:rPr>
              <a:t>Workforce Development</a:t>
            </a:r>
          </a:p>
        </p:txBody>
      </p:sp>
      <p:sp>
        <p:nvSpPr>
          <p:cNvPr id="6" name="Text Placeholder 5">
            <a:extLst>
              <a:ext uri="{FF2B5EF4-FFF2-40B4-BE49-F238E27FC236}">
                <a16:creationId xmlns:a16="http://schemas.microsoft.com/office/drawing/2014/main" id="{039384F3-4FB3-FE89-A047-B1A1FB6CF454}"/>
              </a:ext>
            </a:extLst>
          </p:cNvPr>
          <p:cNvSpPr>
            <a:spLocks noGrp="1"/>
          </p:cNvSpPr>
          <p:nvPr>
            <p:ph type="body" idx="1"/>
          </p:nvPr>
        </p:nvSpPr>
        <p:spPr/>
        <p:txBody>
          <a:bodyPr/>
          <a:lstStyle/>
          <a:p>
            <a:r>
              <a:rPr lang="en-GB" dirty="0"/>
              <a:t>Training Offer</a:t>
            </a:r>
          </a:p>
        </p:txBody>
      </p:sp>
      <p:sp>
        <p:nvSpPr>
          <p:cNvPr id="3" name="Content Placeholder 2">
            <a:extLst>
              <a:ext uri="{FF2B5EF4-FFF2-40B4-BE49-F238E27FC236}">
                <a16:creationId xmlns:a16="http://schemas.microsoft.com/office/drawing/2014/main" id="{14B74559-7985-2A03-4179-349EF5F57F2F}"/>
              </a:ext>
            </a:extLst>
          </p:cNvPr>
          <p:cNvSpPr>
            <a:spLocks noGrp="1"/>
          </p:cNvSpPr>
          <p:nvPr>
            <p:ph sz="half" idx="2"/>
          </p:nvPr>
        </p:nvSpPr>
        <p:spPr/>
        <p:txBody>
          <a:bodyPr>
            <a:noAutofit/>
          </a:bodyPr>
          <a:lstStyle/>
          <a:p>
            <a:pPr marL="0" indent="0">
              <a:lnSpc>
                <a:spcPct val="110000"/>
              </a:lnSpc>
              <a:buNone/>
            </a:pPr>
            <a:r>
              <a:rPr lang="en-GB" sz="1400" dirty="0">
                <a:latin typeface="Aptos" panose="020B0004020202020204" pitchFamily="34" charset="0"/>
                <a:ea typeface="Calibri" panose="020F0502020204030204" pitchFamily="34" charset="0"/>
                <a:cs typeface="Times New Roman" panose="02020603050405020304" pitchFamily="18" charset="0"/>
              </a:rPr>
              <a:t>R</a:t>
            </a:r>
            <a:r>
              <a:rPr lang="en-GB" sz="1400" dirty="0">
                <a:effectLst/>
                <a:latin typeface="Aptos" panose="020B0004020202020204" pitchFamily="34" charset="0"/>
                <a:ea typeface="Calibri" panose="020F0502020204030204" pitchFamily="34" charset="0"/>
                <a:cs typeface="Times New Roman" panose="02020603050405020304" pitchFamily="18" charset="0"/>
              </a:rPr>
              <a:t>eviewed annually, the training offer is responsive, relevant, and informed by participant feedback and evidence of 'what works’. Training topics and learning themes are informed by quality assurance activity.</a:t>
            </a:r>
          </a:p>
          <a:p>
            <a:pPr marL="0" indent="0">
              <a:lnSpc>
                <a:spcPct val="110000"/>
              </a:lnSpc>
              <a:buNone/>
            </a:pPr>
            <a:r>
              <a:rPr lang="en-GB" sz="1400" dirty="0">
                <a:effectLst/>
                <a:latin typeface="Aptos" panose="020B0004020202020204" pitchFamily="34" charset="0"/>
                <a:ea typeface="Calibri" panose="020F0502020204030204" pitchFamily="34" charset="0"/>
                <a:cs typeface="Times New Roman" panose="02020603050405020304" pitchFamily="18" charset="0"/>
              </a:rPr>
              <a:t>Our training offer </a:t>
            </a:r>
          </a:p>
          <a:p>
            <a:pPr>
              <a:lnSpc>
                <a:spcPct val="110000"/>
              </a:lnSpc>
            </a:pPr>
            <a:r>
              <a:rPr lang="en-GB" sz="1400" dirty="0">
                <a:effectLst/>
                <a:latin typeface="Aptos" panose="020B0004020202020204" pitchFamily="34" charset="0"/>
                <a:ea typeface="Calibri" panose="020F0502020204030204" pitchFamily="34" charset="0"/>
                <a:cs typeface="Times New Roman" panose="02020603050405020304" pitchFamily="18" charset="0"/>
              </a:rPr>
              <a:t>‘How to...?’ sessions providing practical guidance </a:t>
            </a:r>
          </a:p>
          <a:p>
            <a:pPr>
              <a:lnSpc>
                <a:spcPct val="110000"/>
              </a:lnSpc>
            </a:pPr>
            <a:r>
              <a:rPr lang="en-GB" sz="1400" dirty="0">
                <a:effectLst/>
                <a:latin typeface="Aptos" panose="020B0004020202020204" pitchFamily="34" charset="0"/>
                <a:ea typeface="Calibri" panose="020F0502020204030204" pitchFamily="34" charset="0"/>
                <a:cs typeface="Times New Roman" panose="02020603050405020304" pitchFamily="18" charset="0"/>
              </a:rPr>
              <a:t>‘Spotlight on...’ sessions create space for relationship building across agencies and sectors </a:t>
            </a:r>
          </a:p>
          <a:p>
            <a:pPr>
              <a:lnSpc>
                <a:spcPct val="110000"/>
              </a:lnSpc>
            </a:pPr>
            <a:r>
              <a:rPr lang="en-GB" sz="1400" dirty="0">
                <a:effectLst/>
                <a:latin typeface="Aptos" panose="020B0004020202020204" pitchFamily="34" charset="0"/>
                <a:ea typeface="Calibri" panose="020F0502020204030204" pitchFamily="34" charset="0"/>
                <a:cs typeface="Times New Roman" panose="02020603050405020304" pitchFamily="18" charset="0"/>
              </a:rPr>
              <a:t>‘CESCP Essential Learning Briefings’ to share key learning from audits and case reviews, promote new services and policy developments, and highlight examples of good practice..</a:t>
            </a:r>
          </a:p>
          <a:p>
            <a:pPr marL="0" indent="0">
              <a:buNone/>
            </a:pPr>
            <a:r>
              <a:rPr lang="en-GB" sz="1400" dirty="0">
                <a:effectLst/>
                <a:latin typeface="Aptos" panose="020B0004020202020204" pitchFamily="34" charset="0"/>
                <a:ea typeface="Calibri" panose="020F0502020204030204" pitchFamily="34" charset="0"/>
                <a:cs typeface="Times New Roman" panose="02020603050405020304" pitchFamily="18" charset="0"/>
              </a:rPr>
              <a:t>Up to date information is available via our </a:t>
            </a:r>
            <a:r>
              <a:rPr lang="en-GB" sz="1400" dirty="0">
                <a:effectLst/>
                <a:latin typeface="Aptos" panose="020B0004020202020204" pitchFamily="34" charset="0"/>
                <a:ea typeface="Calibri" panose="020F0502020204030204" pitchFamily="34" charset="0"/>
                <a:cs typeface="Times New Roman" panose="02020603050405020304" pitchFamily="18" charset="0"/>
                <a:hlinkClick r:id="rId2"/>
              </a:rPr>
              <a:t>website</a:t>
            </a:r>
            <a:r>
              <a:rPr lang="en-GB" sz="1400" dirty="0">
                <a:effectLst/>
                <a:latin typeface="Aptos" panose="020B0004020202020204" pitchFamily="34" charset="0"/>
                <a:ea typeface="Calibri" panose="020F0502020204030204" pitchFamily="34" charset="0"/>
                <a:cs typeface="Times New Roman" panose="02020603050405020304" pitchFamily="18" charset="0"/>
              </a:rPr>
              <a:t>.</a:t>
            </a:r>
            <a:endParaRPr lang="en-GB" sz="1400" dirty="0">
              <a:latin typeface="Aptos" panose="020B0004020202020204" pitchFamily="34" charset="0"/>
            </a:endParaRPr>
          </a:p>
        </p:txBody>
      </p:sp>
      <p:sp>
        <p:nvSpPr>
          <p:cNvPr id="12" name="Text Placeholder 11">
            <a:extLst>
              <a:ext uri="{FF2B5EF4-FFF2-40B4-BE49-F238E27FC236}">
                <a16:creationId xmlns:a16="http://schemas.microsoft.com/office/drawing/2014/main" id="{EC6AF537-40AB-4314-3985-0A2559A0826A}"/>
              </a:ext>
            </a:extLst>
          </p:cNvPr>
          <p:cNvSpPr>
            <a:spLocks noGrp="1"/>
          </p:cNvSpPr>
          <p:nvPr>
            <p:ph type="body" sz="quarter" idx="3"/>
          </p:nvPr>
        </p:nvSpPr>
        <p:spPr/>
        <p:txBody>
          <a:bodyPr/>
          <a:lstStyle/>
          <a:p>
            <a:r>
              <a:rPr lang="en-GB" dirty="0"/>
              <a:t>Key Achievements</a:t>
            </a:r>
          </a:p>
        </p:txBody>
      </p:sp>
      <p:sp>
        <p:nvSpPr>
          <p:cNvPr id="13" name="Content Placeholder 12">
            <a:extLst>
              <a:ext uri="{FF2B5EF4-FFF2-40B4-BE49-F238E27FC236}">
                <a16:creationId xmlns:a16="http://schemas.microsoft.com/office/drawing/2014/main" id="{E9400C36-0A7D-65CB-BD28-B3590282573F}"/>
              </a:ext>
            </a:extLst>
          </p:cNvPr>
          <p:cNvSpPr>
            <a:spLocks noGrp="1"/>
          </p:cNvSpPr>
          <p:nvPr>
            <p:ph sz="quarter" idx="4"/>
          </p:nvPr>
        </p:nvSpPr>
        <p:spPr/>
        <p:txBody>
          <a:bodyPr>
            <a:normAutofit fontScale="25000" lnSpcReduction="20000"/>
          </a:bodyPr>
          <a:lstStyle/>
          <a:p>
            <a:pPr>
              <a:lnSpc>
                <a:spcPct val="120000"/>
              </a:lnSpc>
            </a:pPr>
            <a:r>
              <a:rPr lang="en-GB" sz="5600" dirty="0">
                <a:latin typeface="Aptos" panose="020B0004020202020204" pitchFamily="34" charset="0"/>
              </a:rPr>
              <a:t>An updated website is in development to improve accessibility, streamline safeguarding information, and provide a central hub of resources.</a:t>
            </a:r>
          </a:p>
          <a:p>
            <a:pPr>
              <a:lnSpc>
                <a:spcPct val="120000"/>
              </a:lnSpc>
            </a:pPr>
            <a:r>
              <a:rPr lang="en-GB" sz="5600" dirty="0">
                <a:latin typeface="Aptos" panose="020B0004020202020204" pitchFamily="34" charset="0"/>
              </a:rPr>
              <a:t>Developing a clearer understanding of the full range of service offers and practitioner learning provision across agencies, supporting a more coordinated approach to workforce development.</a:t>
            </a:r>
          </a:p>
          <a:p>
            <a:pPr>
              <a:lnSpc>
                <a:spcPct val="120000"/>
              </a:lnSpc>
            </a:pPr>
            <a:r>
              <a:rPr lang="en-GB" sz="5600" dirty="0">
                <a:latin typeface="Aptos" panose="020B0004020202020204" pitchFamily="34" charset="0"/>
              </a:rPr>
              <a:t>Collaborative work has focused on delivering cost-effective, jointly delivered training and supporting development opportunities .</a:t>
            </a:r>
          </a:p>
          <a:p>
            <a:pPr>
              <a:lnSpc>
                <a:spcPct val="120000"/>
              </a:lnSpc>
            </a:pPr>
            <a:r>
              <a:rPr lang="en-GB" sz="5600" dirty="0">
                <a:latin typeface="Aptos" panose="020B0004020202020204" pitchFamily="34" charset="0"/>
              </a:rPr>
              <a:t>An increasingly accessible model supports widespread engagement and helps to embed learning across the workforce.</a:t>
            </a:r>
          </a:p>
          <a:p>
            <a:pPr>
              <a:lnSpc>
                <a:spcPct val="120000"/>
              </a:lnSpc>
            </a:pPr>
            <a:r>
              <a:rPr lang="en-GB" sz="5600" dirty="0">
                <a:latin typeface="Aptos" panose="020B0004020202020204" pitchFamily="34" charset="0"/>
              </a:rPr>
              <a:t>Cancelled training events remain at a minimum </a:t>
            </a:r>
          </a:p>
          <a:p>
            <a:pPr>
              <a:lnSpc>
                <a:spcPct val="120000"/>
              </a:lnSpc>
            </a:pPr>
            <a:r>
              <a:rPr lang="en-GB" sz="5600" dirty="0">
                <a:latin typeface="Aptos" panose="020B0004020202020204" pitchFamily="34" charset="0"/>
              </a:rPr>
              <a:t>67 events were delivered in 25/26, attracting 1.047 attendees.  </a:t>
            </a:r>
          </a:p>
          <a:p>
            <a:endParaRPr lang="en-GB" dirty="0"/>
          </a:p>
        </p:txBody>
      </p:sp>
      <p:pic>
        <p:nvPicPr>
          <p:cNvPr id="11" name="Picture 10">
            <a:extLst>
              <a:ext uri="{FF2B5EF4-FFF2-40B4-BE49-F238E27FC236}">
                <a16:creationId xmlns:a16="http://schemas.microsoft.com/office/drawing/2014/main" id="{21CDDAC4-64B8-4015-E519-C59DEFB11178}"/>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062934" y="365125"/>
            <a:ext cx="1289278" cy="1276687"/>
          </a:xfrm>
          <a:prstGeom prst="rect">
            <a:avLst/>
          </a:prstGeom>
          <a:noFill/>
          <a:ln>
            <a:noFill/>
          </a:ln>
        </p:spPr>
      </p:pic>
      <p:sp>
        <p:nvSpPr>
          <p:cNvPr id="7" name="Slide Number Placeholder 6">
            <a:extLst>
              <a:ext uri="{FF2B5EF4-FFF2-40B4-BE49-F238E27FC236}">
                <a16:creationId xmlns:a16="http://schemas.microsoft.com/office/drawing/2014/main" id="{5C107B03-EB11-1135-3D82-412C765D6343}"/>
              </a:ext>
            </a:extLst>
          </p:cNvPr>
          <p:cNvSpPr>
            <a:spLocks noGrp="1"/>
          </p:cNvSpPr>
          <p:nvPr>
            <p:ph type="sldNum" sz="quarter" idx="12"/>
          </p:nvPr>
        </p:nvSpPr>
        <p:spPr/>
        <p:txBody>
          <a:bodyPr/>
          <a:lstStyle/>
          <a:p>
            <a:fld id="{6042F2E4-C018-4D6B-917E-3AF7AC43D987}" type="slidenum">
              <a:rPr lang="en-GB" smtClean="0"/>
              <a:t>40</a:t>
            </a:fld>
            <a:endParaRPr lang="en-GB"/>
          </a:p>
        </p:txBody>
      </p:sp>
    </p:spTree>
    <p:extLst>
      <p:ext uri="{BB962C8B-B14F-4D97-AF65-F5344CB8AC3E}">
        <p14:creationId xmlns:p14="http://schemas.microsoft.com/office/powerpoint/2010/main" val="1970394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DBD90308-E60C-FB30-F540-195E31221072}"/>
              </a:ext>
            </a:extLst>
          </p:cNvPr>
          <p:cNvSpPr/>
          <p:nvPr/>
        </p:nvSpPr>
        <p:spPr>
          <a:xfrm rot="21132321">
            <a:off x="1987658" y="1631200"/>
            <a:ext cx="2738616" cy="1744010"/>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kern="0" dirty="0">
                <a:effectLst/>
              </a:rPr>
              <a:t>“</a:t>
            </a:r>
            <a:r>
              <a:rPr lang="en-GB" sz="1100" dirty="0"/>
              <a:t>I came to the Neglect training on Monday, and I just wanted to say again how good it was! I must admit I was dreading a full day of in person training, but you kept me engaged throughout and it was one of the best I’ve been on”</a:t>
            </a:r>
          </a:p>
          <a:p>
            <a:pPr algn="ctr"/>
            <a:r>
              <a:rPr lang="en-GB" sz="1100" i="1" kern="100" dirty="0">
                <a:effectLst/>
                <a:latin typeface="Aptos" panose="020B0004020202020204" pitchFamily="34" charset="0"/>
                <a:ea typeface="Aptos" panose="020B0004020202020204" pitchFamily="34" charset="0"/>
                <a:cs typeface="Times New Roman" panose="02020603050405020304" pitchFamily="18" charset="0"/>
              </a:rPr>
              <a:t>Neglect - June 2025 </a:t>
            </a:r>
          </a:p>
        </p:txBody>
      </p:sp>
      <p:sp>
        <p:nvSpPr>
          <p:cNvPr id="6" name="Speech Bubble: Rectangle with Corners Rounded 5">
            <a:extLst>
              <a:ext uri="{FF2B5EF4-FFF2-40B4-BE49-F238E27FC236}">
                <a16:creationId xmlns:a16="http://schemas.microsoft.com/office/drawing/2014/main" id="{C577B4E9-7BA0-97B0-E268-C5922D1BD2DB}"/>
              </a:ext>
            </a:extLst>
          </p:cNvPr>
          <p:cNvSpPr/>
          <p:nvPr/>
        </p:nvSpPr>
        <p:spPr>
          <a:xfrm rot="275016">
            <a:off x="2300275" y="3708242"/>
            <a:ext cx="3498318" cy="2385318"/>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“Really informative, helped give confidence and reassurance that as a professional and a school, we are equipped to manage staff conduct safeguarding matters effectively. AMM information was helpful as I haven’t been part of or aware of these previously.”</a:t>
            </a:r>
          </a:p>
          <a:p>
            <a:pPr algn="ctr"/>
            <a:r>
              <a:rPr lang="en-GB" sz="1400" i="1" kern="100" dirty="0">
                <a:effectLst/>
                <a:latin typeface="Aptos" panose="020B0004020202020204" pitchFamily="34" charset="0"/>
                <a:ea typeface="Aptos" panose="020B0004020202020204" pitchFamily="34" charset="0"/>
                <a:cs typeface="Times New Roman" panose="02020603050405020304" pitchFamily="18" charset="0"/>
              </a:rPr>
              <a:t>LADO Managing Allegations – November 2025</a:t>
            </a:r>
          </a:p>
        </p:txBody>
      </p:sp>
      <p:sp>
        <p:nvSpPr>
          <p:cNvPr id="12" name="Speech Bubble: Rectangle with Corners Rounded 11">
            <a:extLst>
              <a:ext uri="{FF2B5EF4-FFF2-40B4-BE49-F238E27FC236}">
                <a16:creationId xmlns:a16="http://schemas.microsoft.com/office/drawing/2014/main" id="{FCADA047-0C69-DBBA-DF55-97C448F86F00}"/>
              </a:ext>
            </a:extLst>
          </p:cNvPr>
          <p:cNvSpPr/>
          <p:nvPr/>
        </p:nvSpPr>
        <p:spPr>
          <a:xfrm rot="21279198">
            <a:off x="7571082" y="2263578"/>
            <a:ext cx="2872352" cy="1312746"/>
          </a:xfrm>
          <a:prstGeom prst="wedgeRoundRect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100" i="1" kern="100" dirty="0">
                <a:solidFill>
                  <a:schemeClr val="tx1"/>
                </a:solidFill>
                <a:effectLst/>
                <a:ea typeface="Aptos" panose="020B0004020202020204" pitchFamily="34" charset="0"/>
                <a:cs typeface="Times New Roman" panose="02020603050405020304" pitchFamily="18" charset="0"/>
              </a:rPr>
              <a:t>“</a:t>
            </a:r>
            <a:r>
              <a:rPr lang="en-GB" sz="1100" kern="100" dirty="0">
                <a:solidFill>
                  <a:schemeClr val="tx1"/>
                </a:solidFill>
                <a:effectLst/>
                <a:ea typeface="Aptos" panose="020B0004020202020204" pitchFamily="34" charset="0"/>
                <a:cs typeface="Times New Roman" panose="02020603050405020304" pitchFamily="18" charset="0"/>
              </a:rPr>
              <a:t>I have a fuller understanding of processes and terminology used. Understanding the purpose of each type of meeting I am invited to”</a:t>
            </a:r>
          </a:p>
          <a:p>
            <a:pPr algn="ctr"/>
            <a:r>
              <a:rPr lang="en-GB" sz="1100" i="1" kern="100" dirty="0">
                <a:solidFill>
                  <a:schemeClr val="tx1"/>
                </a:solidFill>
                <a:ea typeface="Aptos" panose="020B0004020202020204" pitchFamily="34" charset="0"/>
                <a:cs typeface="Times New Roman" panose="02020603050405020304" pitchFamily="18" charset="0"/>
              </a:rPr>
              <a:t>Child Protection Processes – November 2025 </a:t>
            </a:r>
            <a:endParaRPr lang="en-GB" sz="1100" i="1" kern="100" dirty="0">
              <a:solidFill>
                <a:schemeClr val="tx1"/>
              </a:solidFill>
              <a:effectLst/>
              <a:ea typeface="Aptos" panose="020B0004020202020204" pitchFamily="34" charset="0"/>
              <a:cs typeface="Times New Roman" panose="02020603050405020304" pitchFamily="18" charset="0"/>
            </a:endParaRPr>
          </a:p>
        </p:txBody>
      </p:sp>
      <p:sp>
        <p:nvSpPr>
          <p:cNvPr id="13" name="Speech Bubble: Rectangle with Corners Rounded 12">
            <a:extLst>
              <a:ext uri="{FF2B5EF4-FFF2-40B4-BE49-F238E27FC236}">
                <a16:creationId xmlns:a16="http://schemas.microsoft.com/office/drawing/2014/main" id="{2058AC1B-5A3C-030D-CB2D-A39EA08E5820}"/>
              </a:ext>
            </a:extLst>
          </p:cNvPr>
          <p:cNvSpPr/>
          <p:nvPr/>
        </p:nvSpPr>
        <p:spPr>
          <a:xfrm rot="21253937">
            <a:off x="6253518" y="3883467"/>
            <a:ext cx="3116292" cy="1671755"/>
          </a:xfrm>
          <a:prstGeom prst="wedgeRoundRectCallou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“Useful training with lots to think about and useful reminders. Hearing from different agencies to support with the trio and learning more about what they offer.”</a:t>
            </a:r>
          </a:p>
          <a:p>
            <a:pPr algn="ctr"/>
            <a:r>
              <a:rPr lang="en-GB" sz="1400" i="1" kern="100" dirty="0">
                <a:effectLst/>
                <a:latin typeface="Aptos" panose="020B0004020202020204" pitchFamily="34" charset="0"/>
                <a:ea typeface="Aptos" panose="020B0004020202020204" pitchFamily="34" charset="0"/>
                <a:cs typeface="Times New Roman" panose="02020603050405020304" pitchFamily="18" charset="0"/>
              </a:rPr>
              <a:t>Trio of Vulnerabilities – September 2025</a:t>
            </a:r>
          </a:p>
        </p:txBody>
      </p:sp>
      <p:sp>
        <p:nvSpPr>
          <p:cNvPr id="5" name="Speech Bubble: Rectangle with Corners Rounded 4">
            <a:extLst>
              <a:ext uri="{FF2B5EF4-FFF2-40B4-BE49-F238E27FC236}">
                <a16:creationId xmlns:a16="http://schemas.microsoft.com/office/drawing/2014/main" id="{3F827E9C-5D64-1702-AC66-BEA1B4238D86}"/>
              </a:ext>
            </a:extLst>
          </p:cNvPr>
          <p:cNvSpPr/>
          <p:nvPr/>
        </p:nvSpPr>
        <p:spPr>
          <a:xfrm rot="263979">
            <a:off x="4684677" y="2347454"/>
            <a:ext cx="2985451" cy="1558871"/>
          </a:xfrm>
          <a:prstGeom prst="wedgeRoundRectCallou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dirty="0">
                <a:solidFill>
                  <a:schemeClr val="tx1"/>
                </a:solidFill>
              </a:rPr>
              <a:t>“Ash’s personal experience and the contributing factors that led to his life going a certain way helps to understand the significant ACES and trauma that may cause the children I work with to take the same risks”</a:t>
            </a:r>
          </a:p>
          <a:p>
            <a:pPr algn="ctr"/>
            <a:r>
              <a:rPr lang="en-GB" sz="1200" i="1" dirty="0">
                <a:solidFill>
                  <a:schemeClr val="tx1"/>
                </a:solidFill>
              </a:rPr>
              <a:t>Contextual Safeguarding - March 2026  </a:t>
            </a:r>
          </a:p>
        </p:txBody>
      </p:sp>
      <p:sp>
        <p:nvSpPr>
          <p:cNvPr id="9" name="Subtitle 2">
            <a:extLst>
              <a:ext uri="{FF2B5EF4-FFF2-40B4-BE49-F238E27FC236}">
                <a16:creationId xmlns:a16="http://schemas.microsoft.com/office/drawing/2014/main" id="{15BB48EB-DEDD-9729-4849-A7A36018EFA8}"/>
              </a:ext>
            </a:extLst>
          </p:cNvPr>
          <p:cNvSpPr txBox="1">
            <a:spLocks noGrp="1"/>
          </p:cNvSpPr>
          <p:nvPr>
            <p:ph type="title"/>
          </p:nvPr>
        </p:nvSpPr>
        <p:spPr>
          <a:xfrm>
            <a:off x="838200" y="365125"/>
            <a:ext cx="10515600" cy="1325563"/>
          </a:xfrm>
          <a:prstGeom prst="rect">
            <a:avLst/>
          </a:prstGeom>
        </p:spPr>
        <p:txBody>
          <a:bodyPr/>
          <a:lstStyle/>
          <a:p>
            <a:r>
              <a:rPr lang="en-GB" b="1" dirty="0">
                <a:solidFill>
                  <a:schemeClr val="accent1"/>
                </a:solidFill>
                <a:latin typeface="Aptos" panose="020B0004020202020204" pitchFamily="34" charset="0"/>
              </a:rPr>
              <a:t>Training feedback</a:t>
            </a:r>
          </a:p>
        </p:txBody>
      </p:sp>
      <p:pic>
        <p:nvPicPr>
          <p:cNvPr id="10" name="Picture 9">
            <a:extLst>
              <a:ext uri="{FF2B5EF4-FFF2-40B4-BE49-F238E27FC236}">
                <a16:creationId xmlns:a16="http://schemas.microsoft.com/office/drawing/2014/main" id="{DEF06C6B-E45A-7084-41A8-4BDBCA7C22F9}"/>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4" name="Slide Number Placeholder 3">
            <a:extLst>
              <a:ext uri="{FF2B5EF4-FFF2-40B4-BE49-F238E27FC236}">
                <a16:creationId xmlns:a16="http://schemas.microsoft.com/office/drawing/2014/main" id="{DE9320D2-2403-36D5-D666-68183CEA6373}"/>
              </a:ext>
            </a:extLst>
          </p:cNvPr>
          <p:cNvSpPr>
            <a:spLocks noGrp="1"/>
          </p:cNvSpPr>
          <p:nvPr>
            <p:ph type="sldNum" sz="quarter" idx="12"/>
          </p:nvPr>
        </p:nvSpPr>
        <p:spPr/>
        <p:txBody>
          <a:bodyPr/>
          <a:lstStyle/>
          <a:p>
            <a:fld id="{6042F2E4-C018-4D6B-917E-3AF7AC43D987}" type="slidenum">
              <a:rPr lang="en-GB" smtClean="0"/>
              <a:t>41</a:t>
            </a:fld>
            <a:endParaRPr lang="en-GB"/>
          </a:p>
        </p:txBody>
      </p:sp>
    </p:spTree>
    <p:extLst>
      <p:ext uri="{BB962C8B-B14F-4D97-AF65-F5344CB8AC3E}">
        <p14:creationId xmlns:p14="http://schemas.microsoft.com/office/powerpoint/2010/main" val="2177236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20728-A3C4-E96E-2349-A8331B9A7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3CC9C-B03F-4915-BE23-E44D82B300EB}"/>
              </a:ext>
            </a:extLst>
          </p:cNvPr>
          <p:cNvSpPr>
            <a:spLocks noGrp="1"/>
          </p:cNvSpPr>
          <p:nvPr>
            <p:ph type="title"/>
          </p:nvPr>
        </p:nvSpPr>
        <p:spPr/>
        <p:txBody>
          <a:bodyPr>
            <a:normAutofit/>
          </a:bodyPr>
          <a:lstStyle/>
          <a:p>
            <a:r>
              <a:rPr lang="en-GB" b="1" dirty="0">
                <a:solidFill>
                  <a:schemeClr val="accent1"/>
                </a:solidFill>
                <a:latin typeface="Aptos" panose="020B0004020202020204" pitchFamily="34" charset="0"/>
                <a:cs typeface="Arial"/>
              </a:rPr>
              <a:t>Practice observations</a:t>
            </a:r>
          </a:p>
        </p:txBody>
      </p:sp>
      <p:sp>
        <p:nvSpPr>
          <p:cNvPr id="3" name="Content Placeholder 2">
            <a:extLst>
              <a:ext uri="{FF2B5EF4-FFF2-40B4-BE49-F238E27FC236}">
                <a16:creationId xmlns:a16="http://schemas.microsoft.com/office/drawing/2014/main" id="{377ED7E4-CAAA-81A8-8225-2C5BC40263BC}"/>
              </a:ext>
            </a:extLst>
          </p:cNvPr>
          <p:cNvSpPr>
            <a:spLocks noGrp="1"/>
          </p:cNvSpPr>
          <p:nvPr>
            <p:ph sz="half" idx="1"/>
          </p:nvPr>
        </p:nvSpPr>
        <p:spPr/>
        <p:txBody>
          <a:bodyPr>
            <a:noAutofit/>
          </a:bodyPr>
          <a:lstStyle/>
          <a:p>
            <a:pPr marL="0" indent="0">
              <a:buNone/>
            </a:pPr>
            <a:endParaRPr lang="en-GB" sz="1200" dirty="0"/>
          </a:p>
          <a:p>
            <a:pPr marL="0" indent="0">
              <a:lnSpc>
                <a:spcPct val="100000"/>
              </a:lnSpc>
              <a:buNone/>
            </a:pPr>
            <a:r>
              <a:rPr lang="en-GB" sz="1400" dirty="0">
                <a:latin typeface="Aptos" panose="020B0004020202020204" pitchFamily="34" charset="0"/>
              </a:rPr>
              <a:t>Between 3 and 7 February 2025, the Partnership undertook 24 practice observations, comprising 11 observations by Safeguarding Children's Partnership representatives and 13 by Children's Services managers. </a:t>
            </a:r>
          </a:p>
          <a:p>
            <a:pPr marL="0" indent="0">
              <a:lnSpc>
                <a:spcPct val="100000"/>
              </a:lnSpc>
              <a:buNone/>
            </a:pPr>
            <a:r>
              <a:rPr lang="en-GB" sz="1400" dirty="0">
                <a:latin typeface="Aptos" panose="020B0004020202020204" pitchFamily="34" charset="0"/>
              </a:rPr>
              <a:t>Observations included child protection conferences, home visits, supervision sessions and legal advice meetings, providing a broad insight into safeguarding practice across the system. </a:t>
            </a:r>
          </a:p>
          <a:p>
            <a:pPr marL="0" indent="0">
              <a:lnSpc>
                <a:spcPct val="100000"/>
              </a:lnSpc>
              <a:buNone/>
            </a:pPr>
            <a:r>
              <a:rPr lang="en-GB" sz="1400" dirty="0">
                <a:latin typeface="Aptos" panose="020B0004020202020204" pitchFamily="34" charset="0"/>
              </a:rPr>
              <a:t>A range of partner agencies participated in the exercise, including health, education, police, housing and local government, ensuring a strong multi-agency perspective on practice strengths and areas for development.</a:t>
            </a:r>
          </a:p>
          <a:p>
            <a:pPr marL="0" indent="0" algn="l">
              <a:lnSpc>
                <a:spcPct val="100000"/>
              </a:lnSpc>
              <a:spcBef>
                <a:spcPts val="0"/>
              </a:spcBef>
              <a:buNone/>
            </a:pPr>
            <a:endParaRPr lang="en-GB" sz="1200" b="0" i="0" dirty="0">
              <a:solidFill>
                <a:srgbClr val="424242"/>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buNone/>
            </a:pPr>
            <a:endParaRPr lang="en-GB" dirty="0"/>
          </a:p>
        </p:txBody>
      </p:sp>
      <p:pic>
        <p:nvPicPr>
          <p:cNvPr id="5" name="Picture 4">
            <a:extLst>
              <a:ext uri="{FF2B5EF4-FFF2-40B4-BE49-F238E27FC236}">
                <a16:creationId xmlns:a16="http://schemas.microsoft.com/office/drawing/2014/main" id="{E7B02E0E-027D-332C-6373-5BF7D6CA218F}"/>
              </a:ext>
            </a:extLst>
          </p:cNvPr>
          <p:cNvPicPr>
            <a:picLocks noChangeAspect="1"/>
          </p:cNvPicPr>
          <p:nvPr/>
        </p:nvPicPr>
        <p:blipFill>
          <a:blip r:embed="rId2"/>
          <a:stretch>
            <a:fillRect/>
          </a:stretch>
        </p:blipFill>
        <p:spPr>
          <a:xfrm>
            <a:off x="10205048" y="427398"/>
            <a:ext cx="1128387" cy="1033917"/>
          </a:xfrm>
          <a:prstGeom prst="rect">
            <a:avLst/>
          </a:prstGeom>
        </p:spPr>
      </p:pic>
      <p:sp>
        <p:nvSpPr>
          <p:cNvPr id="7" name="Content Placeholder 6">
            <a:extLst>
              <a:ext uri="{FF2B5EF4-FFF2-40B4-BE49-F238E27FC236}">
                <a16:creationId xmlns:a16="http://schemas.microsoft.com/office/drawing/2014/main" id="{96D32594-5968-37D3-EB6A-2FC67720FD5F}"/>
              </a:ext>
            </a:extLst>
          </p:cNvPr>
          <p:cNvSpPr>
            <a:spLocks noGrp="1"/>
          </p:cNvSpPr>
          <p:nvPr>
            <p:ph sz="half" idx="2"/>
          </p:nvPr>
        </p:nvSpPr>
        <p:spPr>
          <a:xfrm>
            <a:off x="6172200" y="1825625"/>
            <a:ext cx="5181600" cy="3100058"/>
          </a:xfrm>
        </p:spPr>
        <p:txBody>
          <a:bodyPr>
            <a:normAutofit fontScale="77500" lnSpcReduction="20000"/>
          </a:bodyPr>
          <a:lstStyle/>
          <a:p>
            <a:pPr marL="0" indent="0">
              <a:lnSpc>
                <a:spcPct val="120000"/>
              </a:lnSpc>
              <a:buNone/>
            </a:pPr>
            <a:r>
              <a:rPr lang="en-GB" sz="1800" b="1" dirty="0">
                <a:solidFill>
                  <a:schemeClr val="accent1"/>
                </a:solidFill>
                <a:latin typeface="Aptos" panose="020B0004020202020204" pitchFamily="34" charset="0"/>
              </a:rPr>
              <a:t>Themes for Learning and Development</a:t>
            </a:r>
          </a:p>
          <a:p>
            <a:pPr>
              <a:lnSpc>
                <a:spcPct val="120000"/>
              </a:lnSpc>
            </a:pPr>
            <a:r>
              <a:rPr lang="en-GB" sz="1800" b="1" dirty="0">
                <a:latin typeface="Aptos" panose="020B0004020202020204" pitchFamily="34" charset="0"/>
              </a:rPr>
              <a:t>Professional Curiosity: </a:t>
            </a:r>
            <a:r>
              <a:rPr lang="en-GB" sz="1800" dirty="0">
                <a:latin typeface="Aptos" panose="020B0004020202020204" pitchFamily="34" charset="0"/>
              </a:rPr>
              <a:t>Encourage deeper exploration in discussions and reviews.</a:t>
            </a:r>
          </a:p>
          <a:p>
            <a:pPr>
              <a:lnSpc>
                <a:spcPct val="120000"/>
              </a:lnSpc>
            </a:pPr>
            <a:r>
              <a:rPr lang="en-GB" sz="1800" b="1" dirty="0">
                <a:latin typeface="Aptos" panose="020B0004020202020204" pitchFamily="34" charset="0"/>
              </a:rPr>
              <a:t>Legal Advice Meeting Preparation: </a:t>
            </a:r>
            <a:r>
              <a:rPr lang="en-GB" sz="1800" dirty="0">
                <a:latin typeface="Aptos" panose="020B0004020202020204" pitchFamily="34" charset="0"/>
              </a:rPr>
              <a:t>Develop a checklist to ensure thorough, evidence-based decision-making.</a:t>
            </a:r>
          </a:p>
          <a:p>
            <a:pPr>
              <a:lnSpc>
                <a:spcPct val="120000"/>
              </a:lnSpc>
            </a:pPr>
            <a:r>
              <a:rPr lang="en-GB" sz="1800" b="1" dirty="0">
                <a:latin typeface="Aptos" panose="020B0004020202020204" pitchFamily="34" charset="0"/>
              </a:rPr>
              <a:t>Threshold Understanding: </a:t>
            </a:r>
            <a:r>
              <a:rPr lang="en-GB" sz="1800" dirty="0">
                <a:latin typeface="Aptos" panose="020B0004020202020204" pitchFamily="34" charset="0"/>
              </a:rPr>
              <a:t>Improve partner agency awareness of child protection thresholds.</a:t>
            </a:r>
          </a:p>
          <a:p>
            <a:pPr>
              <a:lnSpc>
                <a:spcPct val="120000"/>
              </a:lnSpc>
            </a:pPr>
            <a:r>
              <a:rPr lang="en-GB" sz="1800" b="1" dirty="0">
                <a:latin typeface="Aptos" panose="020B0004020202020204" pitchFamily="34" charset="0"/>
              </a:rPr>
              <a:t>Meeting Format: </a:t>
            </a:r>
            <a:r>
              <a:rPr lang="en-GB" sz="1800" dirty="0">
                <a:latin typeface="Aptos" panose="020B0004020202020204" pitchFamily="34" charset="0"/>
              </a:rPr>
              <a:t>Consider when in-person vs. virtual meetings are most appropriate.</a:t>
            </a:r>
          </a:p>
          <a:p>
            <a:pPr>
              <a:lnSpc>
                <a:spcPct val="120000"/>
              </a:lnSpc>
            </a:pPr>
            <a:r>
              <a:rPr lang="en-GB" sz="1800" b="1" dirty="0">
                <a:latin typeface="Aptos" panose="020B0004020202020204" pitchFamily="34" charset="0"/>
              </a:rPr>
              <a:t>Restorative Practice: </a:t>
            </a:r>
            <a:r>
              <a:rPr lang="en-GB" sz="1800" dirty="0">
                <a:latin typeface="Aptos" panose="020B0004020202020204" pitchFamily="34" charset="0"/>
              </a:rPr>
              <a:t>Promote respectful, relationship-based approaches and open-ended questioning.</a:t>
            </a:r>
          </a:p>
          <a:p>
            <a:endParaRPr lang="en-GB" dirty="0"/>
          </a:p>
        </p:txBody>
      </p:sp>
      <p:sp>
        <p:nvSpPr>
          <p:cNvPr id="8" name="Slide Number Placeholder 7">
            <a:extLst>
              <a:ext uri="{FF2B5EF4-FFF2-40B4-BE49-F238E27FC236}">
                <a16:creationId xmlns:a16="http://schemas.microsoft.com/office/drawing/2014/main" id="{A83BCC9E-E438-9D45-F980-74EFC592C9AF}"/>
              </a:ext>
            </a:extLst>
          </p:cNvPr>
          <p:cNvSpPr>
            <a:spLocks noGrp="1"/>
          </p:cNvSpPr>
          <p:nvPr>
            <p:ph type="sldNum" sz="quarter" idx="12"/>
          </p:nvPr>
        </p:nvSpPr>
        <p:spPr/>
        <p:txBody>
          <a:bodyPr/>
          <a:lstStyle/>
          <a:p>
            <a:fld id="{6042F2E4-C018-4D6B-917E-3AF7AC43D987}" type="slidenum">
              <a:rPr lang="en-GB" smtClean="0"/>
              <a:t>42</a:t>
            </a:fld>
            <a:endParaRPr lang="en-GB"/>
          </a:p>
        </p:txBody>
      </p:sp>
    </p:spTree>
    <p:extLst>
      <p:ext uri="{BB962C8B-B14F-4D97-AF65-F5344CB8AC3E}">
        <p14:creationId xmlns:p14="http://schemas.microsoft.com/office/powerpoint/2010/main" val="2329486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5C77-84EC-5BC7-B147-85C50787775E}"/>
              </a:ext>
            </a:extLst>
          </p:cNvPr>
          <p:cNvSpPr>
            <a:spLocks noGrp="1"/>
          </p:cNvSpPr>
          <p:nvPr>
            <p:ph type="title"/>
          </p:nvPr>
        </p:nvSpPr>
        <p:spPr/>
        <p:txBody>
          <a:bodyPr>
            <a:normAutofit/>
          </a:bodyPr>
          <a:lstStyle/>
          <a:p>
            <a:r>
              <a:rPr lang="en-GB" b="1" dirty="0">
                <a:solidFill>
                  <a:schemeClr val="accent1"/>
                </a:solidFill>
                <a:latin typeface="Aptos" panose="020B0004020202020204" pitchFamily="34" charset="0"/>
                <a:cs typeface="Arial"/>
              </a:rPr>
              <a:t>Summary of Learning from Practice observations</a:t>
            </a:r>
          </a:p>
        </p:txBody>
      </p:sp>
      <p:sp>
        <p:nvSpPr>
          <p:cNvPr id="3" name="Content Placeholder 2">
            <a:extLst>
              <a:ext uri="{FF2B5EF4-FFF2-40B4-BE49-F238E27FC236}">
                <a16:creationId xmlns:a16="http://schemas.microsoft.com/office/drawing/2014/main" id="{88D40534-D89B-5A35-8A94-3085F2877107}"/>
              </a:ext>
            </a:extLst>
          </p:cNvPr>
          <p:cNvSpPr>
            <a:spLocks noGrp="1"/>
          </p:cNvSpPr>
          <p:nvPr>
            <p:ph sz="half" idx="1"/>
          </p:nvPr>
        </p:nvSpPr>
        <p:spPr/>
        <p:txBody>
          <a:bodyPr>
            <a:noAutofit/>
          </a:bodyPr>
          <a:lstStyle/>
          <a:p>
            <a:pPr marL="0" indent="0">
              <a:buNone/>
            </a:pPr>
            <a:endParaRPr lang="en-GB" sz="1200" dirty="0"/>
          </a:p>
          <a:p>
            <a:pPr marL="0" indent="0" algn="l">
              <a:lnSpc>
                <a:spcPct val="100000"/>
              </a:lnSpc>
              <a:spcBef>
                <a:spcPts val="0"/>
              </a:spcBef>
              <a:buNone/>
            </a:pPr>
            <a:endParaRPr lang="en-GB" sz="1200" b="0" i="0" dirty="0">
              <a:solidFill>
                <a:srgbClr val="424242"/>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buNone/>
            </a:pPr>
            <a:endParaRPr lang="en-GB" dirty="0"/>
          </a:p>
        </p:txBody>
      </p:sp>
      <p:sp>
        <p:nvSpPr>
          <p:cNvPr id="4" name="Content Placeholder 3">
            <a:extLst>
              <a:ext uri="{FF2B5EF4-FFF2-40B4-BE49-F238E27FC236}">
                <a16:creationId xmlns:a16="http://schemas.microsoft.com/office/drawing/2014/main" id="{E1EB7A4E-CF98-98AC-868E-45AD2986E1AD}"/>
              </a:ext>
            </a:extLst>
          </p:cNvPr>
          <p:cNvSpPr>
            <a:spLocks noGrp="1"/>
          </p:cNvSpPr>
          <p:nvPr>
            <p:ph sz="half" idx="2"/>
          </p:nvPr>
        </p:nvSpPr>
        <p:spPr>
          <a:xfrm>
            <a:off x="838200" y="2129736"/>
            <a:ext cx="5181600" cy="4351338"/>
          </a:xfrm>
        </p:spPr>
        <p:txBody>
          <a:bodyPr>
            <a:noAutofit/>
          </a:bodyPr>
          <a:lstStyle/>
          <a:p>
            <a:pPr marL="0" indent="0">
              <a:lnSpc>
                <a:spcPct val="100000"/>
              </a:lnSpc>
              <a:buNone/>
            </a:pPr>
            <a:r>
              <a:rPr lang="en-GB" sz="1400" dirty="0">
                <a:latin typeface="Aptos" panose="020B0004020202020204" pitchFamily="34" charset="0"/>
              </a:rPr>
              <a:t>Observation activity across a range of safeguarding processes provided assurance that practice is generally child-centred, collaborative and relationship-based. </a:t>
            </a:r>
          </a:p>
          <a:p>
            <a:pPr marL="0" indent="0">
              <a:lnSpc>
                <a:spcPct val="100000"/>
              </a:lnSpc>
              <a:buNone/>
            </a:pPr>
            <a:r>
              <a:rPr lang="en-GB" sz="1400" dirty="0">
                <a:latin typeface="Aptos" panose="020B0004020202020204" pitchFamily="34" charset="0"/>
              </a:rPr>
              <a:t>Practitioners demonstrated preparation, professional curiosity, reflective practice and a commitment to working alongside children, families and partner agencies. </a:t>
            </a:r>
          </a:p>
          <a:p>
            <a:pPr marL="0" indent="0">
              <a:lnSpc>
                <a:spcPct val="100000"/>
              </a:lnSpc>
              <a:buNone/>
            </a:pPr>
            <a:r>
              <a:rPr lang="en-GB" sz="1400" dirty="0">
                <a:latin typeface="Aptos" panose="020B0004020202020204" pitchFamily="34" charset="0"/>
              </a:rPr>
              <a:t>Multi-agency forums were well attended and characterised by constructive challenge, shared decision-making and effective information exchange. A consistent strength across observations was the quality of professional relationships. </a:t>
            </a:r>
          </a:p>
          <a:p>
            <a:pPr marL="0" indent="0">
              <a:lnSpc>
                <a:spcPct val="100000"/>
              </a:lnSpc>
              <a:buNone/>
            </a:pPr>
            <a:r>
              <a:rPr lang="en-GB" sz="1400" dirty="0">
                <a:latin typeface="Aptos" panose="020B0004020202020204" pitchFamily="34" charset="0"/>
              </a:rPr>
              <a:t>Supervision sessions demonstrated reflective practice and clear follow-up of actions, whilst meetings and reviews were generally purposeful, respectful and focused on children's needs, safety and future planning. </a:t>
            </a:r>
          </a:p>
          <a:p>
            <a:pPr marL="0" indent="0">
              <a:lnSpc>
                <a:spcPct val="100000"/>
              </a:lnSpc>
              <a:buNone/>
            </a:pPr>
            <a:r>
              <a:rPr lang="en-GB" sz="1400" dirty="0">
                <a:latin typeface="Aptos" panose="020B0004020202020204" pitchFamily="34" charset="0"/>
              </a:rPr>
              <a:t>Observations also highlighted examples of restorative practice, strong family engagement and effective direct work with children.</a:t>
            </a:r>
          </a:p>
          <a:p>
            <a:pPr marL="0" indent="0">
              <a:lnSpc>
                <a:spcPct val="100000"/>
              </a:lnSpc>
              <a:buNone/>
            </a:pPr>
            <a:endParaRPr lang="en-GB" sz="1200" dirty="0"/>
          </a:p>
        </p:txBody>
      </p:sp>
      <p:sp>
        <p:nvSpPr>
          <p:cNvPr id="11" name="Content Placeholder 3">
            <a:extLst>
              <a:ext uri="{FF2B5EF4-FFF2-40B4-BE49-F238E27FC236}">
                <a16:creationId xmlns:a16="http://schemas.microsoft.com/office/drawing/2014/main" id="{F751E16F-4C2A-CF58-53E3-CAD47A314A97}"/>
              </a:ext>
            </a:extLst>
          </p:cNvPr>
          <p:cNvSpPr txBox="1">
            <a:spLocks/>
          </p:cNvSpPr>
          <p:nvPr/>
        </p:nvSpPr>
        <p:spPr>
          <a:xfrm>
            <a:off x="6383548" y="1752961"/>
            <a:ext cx="5453333" cy="5167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endParaRPr lang="en-GB" sz="1200" dirty="0"/>
          </a:p>
        </p:txBody>
      </p:sp>
      <p:pic>
        <p:nvPicPr>
          <p:cNvPr id="5" name="Picture 4">
            <a:extLst>
              <a:ext uri="{FF2B5EF4-FFF2-40B4-BE49-F238E27FC236}">
                <a16:creationId xmlns:a16="http://schemas.microsoft.com/office/drawing/2014/main" id="{5028093F-9F73-7190-4FFD-B50DC52AEA97}"/>
              </a:ext>
            </a:extLst>
          </p:cNvPr>
          <p:cNvPicPr>
            <a:picLocks noChangeAspect="1"/>
          </p:cNvPicPr>
          <p:nvPr/>
        </p:nvPicPr>
        <p:blipFill>
          <a:blip r:embed="rId2"/>
          <a:stretch>
            <a:fillRect/>
          </a:stretch>
        </p:blipFill>
        <p:spPr>
          <a:xfrm>
            <a:off x="10205048" y="427398"/>
            <a:ext cx="1128387" cy="1033917"/>
          </a:xfrm>
          <a:prstGeom prst="rect">
            <a:avLst/>
          </a:prstGeom>
        </p:spPr>
      </p:pic>
      <p:sp>
        <p:nvSpPr>
          <p:cNvPr id="7" name="TextBox 6">
            <a:extLst>
              <a:ext uri="{FF2B5EF4-FFF2-40B4-BE49-F238E27FC236}">
                <a16:creationId xmlns:a16="http://schemas.microsoft.com/office/drawing/2014/main" id="{992C50FC-9FBA-4CBA-4065-420CC39E4030}"/>
              </a:ext>
            </a:extLst>
          </p:cNvPr>
          <p:cNvSpPr txBox="1"/>
          <p:nvPr/>
        </p:nvSpPr>
        <p:spPr>
          <a:xfrm>
            <a:off x="6327713" y="1749627"/>
            <a:ext cx="4949887" cy="4616648"/>
          </a:xfrm>
          <a:prstGeom prst="rect">
            <a:avLst/>
          </a:prstGeom>
          <a:noFill/>
        </p:spPr>
        <p:txBody>
          <a:bodyPr wrap="square">
            <a:spAutoFit/>
          </a:bodyPr>
          <a:lstStyle/>
          <a:p>
            <a:pPr marL="0" indent="0">
              <a:lnSpc>
                <a:spcPct val="100000"/>
              </a:lnSpc>
              <a:buNone/>
            </a:pPr>
            <a:r>
              <a:rPr lang="en-GB" sz="1400" dirty="0">
                <a:latin typeface="Aptos" panose="020B0004020202020204" pitchFamily="34" charset="0"/>
              </a:rPr>
              <a:t>While children's views were frequently represented, opportunities remain to strengthen the direct voice and participation of children and young people within planning, review and education processes. </a:t>
            </a:r>
          </a:p>
          <a:p>
            <a:pPr marL="0" indent="0">
              <a:lnSpc>
                <a:spcPct val="100000"/>
              </a:lnSpc>
              <a:buNone/>
            </a:pPr>
            <a:endParaRPr lang="en-GB" sz="1400" dirty="0">
              <a:latin typeface="Aptos" panose="020B0004020202020204" pitchFamily="34" charset="0"/>
            </a:endParaRPr>
          </a:p>
          <a:p>
            <a:pPr marL="0" indent="0">
              <a:lnSpc>
                <a:spcPct val="100000"/>
              </a:lnSpc>
              <a:buNone/>
            </a:pPr>
            <a:r>
              <a:rPr lang="en-GB" sz="1400" dirty="0">
                <a:latin typeface="Aptos" panose="020B0004020202020204" pitchFamily="34" charset="0"/>
              </a:rPr>
              <a:t>There were also opportunities to further strengthen analytical practice, including the triangulation of information, use of child history and contextual information within decision-making. </a:t>
            </a:r>
          </a:p>
          <a:p>
            <a:pPr marL="0" indent="0">
              <a:lnSpc>
                <a:spcPct val="100000"/>
              </a:lnSpc>
              <a:buNone/>
            </a:pPr>
            <a:endParaRPr lang="en-GB" sz="1400" dirty="0">
              <a:latin typeface="Aptos" panose="020B0004020202020204" pitchFamily="34" charset="0"/>
            </a:endParaRPr>
          </a:p>
          <a:p>
            <a:pPr marL="0" indent="0">
              <a:lnSpc>
                <a:spcPct val="100000"/>
              </a:lnSpc>
              <a:buNone/>
            </a:pPr>
            <a:r>
              <a:rPr lang="en-GB" sz="1400" dirty="0">
                <a:latin typeface="Aptos" panose="020B0004020202020204" pitchFamily="34" charset="0"/>
              </a:rPr>
              <a:t>Some observations highlighted the need to improve consistency of professional attendance and engagement, while several areas would benefit from clearer guidance, checklists or process refinements to support quality and consistency.</a:t>
            </a:r>
          </a:p>
          <a:p>
            <a:pPr marL="0" indent="0">
              <a:lnSpc>
                <a:spcPct val="100000"/>
              </a:lnSpc>
              <a:buNone/>
            </a:pPr>
            <a:endParaRPr lang="en-GB" sz="1400" dirty="0">
              <a:latin typeface="Aptos" panose="020B0004020202020204" pitchFamily="34" charset="0"/>
            </a:endParaRPr>
          </a:p>
          <a:p>
            <a:pPr marL="0" indent="0">
              <a:lnSpc>
                <a:spcPct val="100000"/>
              </a:lnSpc>
              <a:buNone/>
            </a:pPr>
            <a:r>
              <a:rPr lang="en-GB" sz="1400" dirty="0">
                <a:latin typeface="Aptos" panose="020B0004020202020204" pitchFamily="34" charset="0"/>
              </a:rPr>
              <a:t>The learning identified will inform ongoing workforce development, quality assurance activity and service improvement, supporting the Partnership's commitment to continuous learning and improved outcomes for children, young people and families.</a:t>
            </a:r>
          </a:p>
        </p:txBody>
      </p:sp>
      <p:sp>
        <p:nvSpPr>
          <p:cNvPr id="9" name="Slide Number Placeholder 8">
            <a:extLst>
              <a:ext uri="{FF2B5EF4-FFF2-40B4-BE49-F238E27FC236}">
                <a16:creationId xmlns:a16="http://schemas.microsoft.com/office/drawing/2014/main" id="{5B01404F-FCF2-02F5-3E0C-8A80B61DD40F}"/>
              </a:ext>
            </a:extLst>
          </p:cNvPr>
          <p:cNvSpPr>
            <a:spLocks noGrp="1"/>
          </p:cNvSpPr>
          <p:nvPr>
            <p:ph type="sldNum" sz="quarter" idx="12"/>
          </p:nvPr>
        </p:nvSpPr>
        <p:spPr/>
        <p:txBody>
          <a:bodyPr/>
          <a:lstStyle/>
          <a:p>
            <a:fld id="{6042F2E4-C018-4D6B-917E-3AF7AC43D987}" type="slidenum">
              <a:rPr lang="en-GB" smtClean="0"/>
              <a:t>43</a:t>
            </a:fld>
            <a:endParaRPr lang="en-GB"/>
          </a:p>
        </p:txBody>
      </p:sp>
    </p:spTree>
    <p:extLst>
      <p:ext uri="{BB962C8B-B14F-4D97-AF65-F5344CB8AC3E}">
        <p14:creationId xmlns:p14="http://schemas.microsoft.com/office/powerpoint/2010/main" val="3075992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A23F297-4409-95C2-F52E-29EAEB24D51B}"/>
              </a:ext>
            </a:extLst>
          </p:cNvPr>
          <p:cNvSpPr txBox="1"/>
          <p:nvPr/>
        </p:nvSpPr>
        <p:spPr>
          <a:xfrm>
            <a:off x="720014" y="1520992"/>
            <a:ext cx="4638868" cy="523220"/>
          </a:xfrm>
          <a:prstGeom prst="rect">
            <a:avLst/>
          </a:prstGeom>
          <a:noFill/>
        </p:spPr>
        <p:txBody>
          <a:bodyPr wrap="square" rtlCol="0">
            <a:spAutoFit/>
          </a:bodyPr>
          <a:lstStyle/>
          <a:p>
            <a:endParaRPr lang="en-GB" sz="1000" dirty="0"/>
          </a:p>
          <a:p>
            <a:endParaRPr lang="en-GB" dirty="0"/>
          </a:p>
        </p:txBody>
      </p:sp>
      <p:sp>
        <p:nvSpPr>
          <p:cNvPr id="3" name="Title 2">
            <a:extLst>
              <a:ext uri="{FF2B5EF4-FFF2-40B4-BE49-F238E27FC236}">
                <a16:creationId xmlns:a16="http://schemas.microsoft.com/office/drawing/2014/main" id="{ECD47BAE-010E-C99F-A036-A19F0AA1C460}"/>
              </a:ext>
            </a:extLst>
          </p:cNvPr>
          <p:cNvSpPr>
            <a:spLocks noGrp="1"/>
          </p:cNvSpPr>
          <p:nvPr>
            <p:ph type="title"/>
          </p:nvPr>
        </p:nvSpPr>
        <p:spPr/>
        <p:txBody>
          <a:bodyPr/>
          <a:lstStyle/>
          <a:p>
            <a:r>
              <a:rPr lang="en-GB" b="1" dirty="0">
                <a:solidFill>
                  <a:schemeClr val="accent1"/>
                </a:solidFill>
                <a:latin typeface="Aptos" panose="020B0004020202020204" pitchFamily="34" charset="0"/>
                <a:cs typeface="Arial" panose="020B0604020202020204" pitchFamily="34" charset="0"/>
              </a:rPr>
              <a:t>Partnership Development session December 2025</a:t>
            </a:r>
            <a:endParaRPr lang="en-GB" b="1" dirty="0">
              <a:solidFill>
                <a:schemeClr val="accent1"/>
              </a:solidFill>
              <a:latin typeface="Aptos" panose="020B0004020202020204" pitchFamily="34" charset="0"/>
            </a:endParaRPr>
          </a:p>
        </p:txBody>
      </p:sp>
      <p:sp>
        <p:nvSpPr>
          <p:cNvPr id="4" name="Content Placeholder 3">
            <a:extLst>
              <a:ext uri="{FF2B5EF4-FFF2-40B4-BE49-F238E27FC236}">
                <a16:creationId xmlns:a16="http://schemas.microsoft.com/office/drawing/2014/main" id="{8230651F-0854-C1D4-E9D9-87EA954A08E3}"/>
              </a:ext>
            </a:extLst>
          </p:cNvPr>
          <p:cNvSpPr>
            <a:spLocks noGrp="1"/>
          </p:cNvSpPr>
          <p:nvPr>
            <p:ph sz="half" idx="1"/>
          </p:nvPr>
        </p:nvSpPr>
        <p:spPr/>
        <p:txBody>
          <a:bodyPr>
            <a:normAutofit fontScale="25000" lnSpcReduction="20000"/>
          </a:bodyPr>
          <a:lstStyle/>
          <a:p>
            <a:pPr marL="0" indent="0">
              <a:lnSpc>
                <a:spcPct val="120000"/>
              </a:lnSpc>
              <a:buNone/>
            </a:pPr>
            <a:r>
              <a:rPr lang="en-GB" sz="5600" dirty="0">
                <a:latin typeface="Aptos" panose="020B0004020202020204" pitchFamily="34" charset="0"/>
              </a:rPr>
              <a:t>Cheshire East Safeguarding Children’s Partnership  held a development day with senior leaders to consider how multi‑agency working across Cheshire East should evolve to strengthen safeguarding practice and improve outcomes for children and families. </a:t>
            </a:r>
          </a:p>
          <a:p>
            <a:pPr marL="0" indent="0">
              <a:lnSpc>
                <a:spcPct val="120000"/>
              </a:lnSpc>
              <a:buNone/>
            </a:pPr>
            <a:r>
              <a:rPr lang="en-GB" sz="5600" dirty="0">
                <a:latin typeface="Aptos" panose="020B0004020202020204" pitchFamily="34" charset="0"/>
              </a:rPr>
              <a:t>Partners reaffirmed that governance, accountability and cross‑agency collaboration continue to provide a strong foundation, with established structures, effective challenge mechanisms and increasingly confident use of strengths‑based and trauma‑informed approaches. </a:t>
            </a:r>
          </a:p>
          <a:p>
            <a:pPr marL="0" indent="0">
              <a:lnSpc>
                <a:spcPct val="120000"/>
              </a:lnSpc>
              <a:buNone/>
            </a:pPr>
            <a:r>
              <a:rPr lang="en-GB" sz="5600" dirty="0">
                <a:latin typeface="Aptos" panose="020B0004020202020204" pitchFamily="34" charset="0"/>
              </a:rPr>
              <a:t>These strengths are mirrored in Children’s Services quality assurance activity, particularly in relation to relational practice, practitioner persistence and the use of participation forums to shape service design. </a:t>
            </a:r>
          </a:p>
          <a:p>
            <a:pPr marL="0" indent="0">
              <a:lnSpc>
                <a:spcPct val="120000"/>
              </a:lnSpc>
              <a:buNone/>
            </a:pPr>
            <a:r>
              <a:rPr lang="en-GB" sz="5600" dirty="0">
                <a:latin typeface="Aptos" panose="020B0004020202020204" pitchFamily="34" charset="0"/>
              </a:rPr>
              <a:t>Building on this positive foundation, the partnership agreed that a more streamlined and impact‑focused approach is now required to ensure that strategic oversight consistently translates into improved frontline delivery.</a:t>
            </a:r>
          </a:p>
          <a:p>
            <a:pPr marL="0" indent="0">
              <a:buNone/>
            </a:pPr>
            <a:endParaRPr lang="en-GB" sz="2900" dirty="0"/>
          </a:p>
          <a:p>
            <a:pPr marL="0" indent="0">
              <a:buNone/>
            </a:pPr>
            <a:endParaRPr lang="en-GB" dirty="0">
              <a:latin typeface="Aptos" panose="020B0004020202020204" pitchFamily="34" charset="0"/>
            </a:endParaRPr>
          </a:p>
          <a:p>
            <a:endParaRPr lang="en-GB" dirty="0"/>
          </a:p>
        </p:txBody>
      </p:sp>
      <p:sp>
        <p:nvSpPr>
          <p:cNvPr id="5" name="Content Placeholder 4">
            <a:extLst>
              <a:ext uri="{FF2B5EF4-FFF2-40B4-BE49-F238E27FC236}">
                <a16:creationId xmlns:a16="http://schemas.microsoft.com/office/drawing/2014/main" id="{E9C665BD-7AD1-D67A-7AD4-0776BB257F77}"/>
              </a:ext>
            </a:extLst>
          </p:cNvPr>
          <p:cNvSpPr>
            <a:spLocks noGrp="1"/>
          </p:cNvSpPr>
          <p:nvPr>
            <p:ph sz="half" idx="2"/>
          </p:nvPr>
        </p:nvSpPr>
        <p:spPr/>
        <p:txBody>
          <a:bodyPr>
            <a:noAutofit/>
          </a:bodyPr>
          <a:lstStyle/>
          <a:p>
            <a:pPr marL="0" indent="0">
              <a:lnSpc>
                <a:spcPct val="120000"/>
              </a:lnSpc>
              <a:buNone/>
            </a:pPr>
            <a:r>
              <a:rPr lang="en-GB" sz="1400" b="1" dirty="0">
                <a:solidFill>
                  <a:schemeClr val="accent1"/>
                </a:solidFill>
                <a:latin typeface="Aptos" panose="020B0004020202020204" pitchFamily="34" charset="0"/>
              </a:rPr>
              <a:t>Commitment to:</a:t>
            </a:r>
          </a:p>
          <a:p>
            <a:pPr>
              <a:lnSpc>
                <a:spcPct val="120000"/>
              </a:lnSpc>
              <a:spcBef>
                <a:spcPts val="0"/>
              </a:spcBef>
            </a:pPr>
            <a:r>
              <a:rPr lang="en-GB" sz="1400" dirty="0">
                <a:latin typeface="Aptos" panose="020B0004020202020204" pitchFamily="34" charset="0"/>
              </a:rPr>
              <a:t>unified multi‑agency scorecard, </a:t>
            </a:r>
          </a:p>
          <a:p>
            <a:pPr>
              <a:lnSpc>
                <a:spcPct val="120000"/>
              </a:lnSpc>
              <a:spcBef>
                <a:spcPts val="0"/>
              </a:spcBef>
            </a:pPr>
            <a:r>
              <a:rPr lang="en-GB" sz="1400" dirty="0">
                <a:latin typeface="Aptos" panose="020B0004020202020204" pitchFamily="34" charset="0"/>
              </a:rPr>
              <a:t>clearer escalation pathways and </a:t>
            </a:r>
          </a:p>
          <a:p>
            <a:pPr>
              <a:lnSpc>
                <a:spcPct val="120000"/>
              </a:lnSpc>
              <a:spcBef>
                <a:spcPts val="0"/>
              </a:spcBef>
            </a:pPr>
            <a:r>
              <a:rPr lang="en-GB" sz="1400" dirty="0">
                <a:latin typeface="Aptos" panose="020B0004020202020204" pitchFamily="34" charset="0"/>
              </a:rPr>
              <a:t>a more coherent audit and quality assurance framework </a:t>
            </a:r>
          </a:p>
          <a:p>
            <a:pPr marL="0" indent="0">
              <a:lnSpc>
                <a:spcPct val="120000"/>
              </a:lnSpc>
              <a:buNone/>
            </a:pPr>
            <a:r>
              <a:rPr lang="en-GB" sz="1400" dirty="0">
                <a:latin typeface="Aptos" panose="020B0004020202020204" pitchFamily="34" charset="0"/>
              </a:rPr>
              <a:t>This will support change in areas where quality assurance findings have highlighted variability, such as thresholds, information sharing, analytical planning and risk oversight.</a:t>
            </a:r>
          </a:p>
          <a:p>
            <a:pPr marL="0" indent="0">
              <a:lnSpc>
                <a:spcPct val="120000"/>
              </a:lnSpc>
              <a:buNone/>
            </a:pPr>
            <a:r>
              <a:rPr lang="en-GB" sz="1400" b="1" dirty="0">
                <a:solidFill>
                  <a:schemeClr val="accent1"/>
                </a:solidFill>
                <a:latin typeface="Aptos" panose="020B0004020202020204" pitchFamily="34" charset="0"/>
              </a:rPr>
              <a:t>Focused on</a:t>
            </a:r>
          </a:p>
          <a:p>
            <a:pPr>
              <a:spcBef>
                <a:spcPts val="0"/>
              </a:spcBef>
            </a:pPr>
            <a:r>
              <a:rPr lang="en-GB" sz="1400" dirty="0"/>
              <a:t>Strengthening “you said, we did” feedback loops, broadening engagement to include seldom‑heard groups and embedding the child’s lived experience more consistently within multi‑agency audits  </a:t>
            </a:r>
          </a:p>
          <a:p>
            <a:pPr>
              <a:spcBef>
                <a:spcPts val="0"/>
              </a:spcBef>
            </a:pPr>
            <a:r>
              <a:rPr lang="en-GB" sz="1400" dirty="0"/>
              <a:t>Improved information‑sharing standards</a:t>
            </a:r>
          </a:p>
          <a:p>
            <a:pPr>
              <a:spcBef>
                <a:spcPts val="0"/>
              </a:spcBef>
            </a:pPr>
            <a:r>
              <a:rPr lang="en-GB" sz="1400" dirty="0"/>
              <a:t>Leadership visibility and practitioner‑centred learning </a:t>
            </a:r>
          </a:p>
          <a:p>
            <a:pPr>
              <a:spcBef>
                <a:spcPts val="0"/>
              </a:spcBef>
            </a:pPr>
            <a:r>
              <a:rPr lang="en-GB" sz="1400" dirty="0"/>
              <a:t>Multi‑agency development days, targeted training aligned to LCSPR themes, improved induction for subgroup members, and clearer expectations around escalation to embed a culture of shared accountability, reflective practice and continuous improvement. </a:t>
            </a:r>
          </a:p>
        </p:txBody>
      </p:sp>
      <p:pic>
        <p:nvPicPr>
          <p:cNvPr id="6" name="Picture 5">
            <a:extLst>
              <a:ext uri="{FF2B5EF4-FFF2-40B4-BE49-F238E27FC236}">
                <a16:creationId xmlns:a16="http://schemas.microsoft.com/office/drawing/2014/main" id="{227EC6F0-0410-AE7E-CEF1-39FCE72B8C2D}"/>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9" name="Slide Number Placeholder 8">
            <a:extLst>
              <a:ext uri="{FF2B5EF4-FFF2-40B4-BE49-F238E27FC236}">
                <a16:creationId xmlns:a16="http://schemas.microsoft.com/office/drawing/2014/main" id="{6C09ED5C-5F4C-0071-2AC1-B38FB42C8216}"/>
              </a:ext>
            </a:extLst>
          </p:cNvPr>
          <p:cNvSpPr>
            <a:spLocks noGrp="1"/>
          </p:cNvSpPr>
          <p:nvPr>
            <p:ph type="sldNum" sz="quarter" idx="12"/>
          </p:nvPr>
        </p:nvSpPr>
        <p:spPr/>
        <p:txBody>
          <a:bodyPr/>
          <a:lstStyle/>
          <a:p>
            <a:fld id="{6042F2E4-C018-4D6B-917E-3AF7AC43D987}" type="slidenum">
              <a:rPr lang="en-GB" smtClean="0"/>
              <a:t>44</a:t>
            </a:fld>
            <a:endParaRPr lang="en-GB"/>
          </a:p>
        </p:txBody>
      </p:sp>
    </p:spTree>
    <p:extLst>
      <p:ext uri="{BB962C8B-B14F-4D97-AF65-F5344CB8AC3E}">
        <p14:creationId xmlns:p14="http://schemas.microsoft.com/office/powerpoint/2010/main" val="16683619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B46ED-CA94-CBB1-9A17-B6DD3DFF58FB}"/>
              </a:ext>
            </a:extLst>
          </p:cNvPr>
          <p:cNvSpPr>
            <a:spLocks noGrp="1"/>
          </p:cNvSpPr>
          <p:nvPr>
            <p:ph type="title"/>
          </p:nvPr>
        </p:nvSpPr>
        <p:spPr/>
        <p:txBody>
          <a:bodyPr/>
          <a:lstStyle/>
          <a:p>
            <a:r>
              <a:rPr lang="en-GB" b="1" dirty="0">
                <a:solidFill>
                  <a:schemeClr val="accent1"/>
                </a:solidFill>
                <a:latin typeface="Aptos" panose="020B0004020202020204" pitchFamily="34" charset="0"/>
              </a:rPr>
              <a:t>Priorities for the Year Ahead</a:t>
            </a:r>
          </a:p>
        </p:txBody>
      </p:sp>
      <p:sp>
        <p:nvSpPr>
          <p:cNvPr id="3" name="Content Placeholder 2">
            <a:extLst>
              <a:ext uri="{FF2B5EF4-FFF2-40B4-BE49-F238E27FC236}">
                <a16:creationId xmlns:a16="http://schemas.microsoft.com/office/drawing/2014/main" id="{2CBDD8BA-F0B8-816B-8F01-3BB5D81E1190}"/>
              </a:ext>
            </a:extLst>
          </p:cNvPr>
          <p:cNvSpPr>
            <a:spLocks noGrp="1"/>
          </p:cNvSpPr>
          <p:nvPr>
            <p:ph sz="half" idx="1"/>
          </p:nvPr>
        </p:nvSpPr>
        <p:spPr/>
        <p:txBody>
          <a:bodyPr>
            <a:noAutofit/>
          </a:bodyPr>
          <a:lstStyle/>
          <a:p>
            <a:pPr marL="0" indent="0">
              <a:lnSpc>
                <a:spcPct val="120000"/>
              </a:lnSpc>
              <a:buNone/>
            </a:pPr>
            <a:r>
              <a:rPr lang="en-GB" sz="1400" dirty="0">
                <a:latin typeface="Aptos" panose="020B0004020202020204" pitchFamily="34" charset="0"/>
              </a:rPr>
              <a:t>Safeguarding partners will continue to monitor the impact of Families First reforms, which expect  local safeguarding arrangements to support:</a:t>
            </a:r>
          </a:p>
          <a:p>
            <a:pPr>
              <a:lnSpc>
                <a:spcPct val="120000"/>
              </a:lnSpc>
              <a:spcBef>
                <a:spcPts val="0"/>
              </a:spcBef>
            </a:pPr>
            <a:r>
              <a:rPr lang="en-GB" sz="1400" dirty="0">
                <a:latin typeface="Aptos" panose="020B0004020202020204" pitchFamily="34" charset="0"/>
              </a:rPr>
              <a:t>Earlier help and intervention to prevent needs escalating.</a:t>
            </a:r>
          </a:p>
          <a:p>
            <a:pPr>
              <a:lnSpc>
                <a:spcPct val="120000"/>
              </a:lnSpc>
              <a:spcBef>
                <a:spcPts val="0"/>
              </a:spcBef>
            </a:pPr>
            <a:r>
              <a:rPr lang="en-GB" sz="1400" dirty="0">
                <a:latin typeface="Aptos" panose="020B0004020202020204" pitchFamily="34" charset="0"/>
              </a:rPr>
              <a:t>Integrated Family Help services operating across the continuum of need.</a:t>
            </a:r>
          </a:p>
          <a:p>
            <a:pPr>
              <a:lnSpc>
                <a:spcPct val="100000"/>
              </a:lnSpc>
              <a:spcBef>
                <a:spcPts val="0"/>
              </a:spcBef>
            </a:pPr>
            <a:r>
              <a:rPr lang="en-GB" sz="1400" dirty="0">
                <a:latin typeface="Aptos" panose="020B0004020202020204" pitchFamily="34" charset="0"/>
              </a:rPr>
              <a:t>Stronger multi-agency safeguarding and child protection through Multi-Agency Child Protection Teams.</a:t>
            </a:r>
          </a:p>
          <a:p>
            <a:pPr>
              <a:lnSpc>
                <a:spcPct val="120000"/>
              </a:lnSpc>
              <a:spcBef>
                <a:spcPts val="0"/>
              </a:spcBef>
            </a:pPr>
            <a:r>
              <a:rPr lang="en-GB" sz="1400" dirty="0">
                <a:latin typeface="Aptos" panose="020B0004020202020204" pitchFamily="34" charset="0"/>
              </a:rPr>
              <a:t>Greater involvement of family networks through Family Group Decision Making.</a:t>
            </a:r>
          </a:p>
          <a:p>
            <a:pPr>
              <a:lnSpc>
                <a:spcPct val="120000"/>
              </a:lnSpc>
              <a:spcBef>
                <a:spcPts val="0"/>
              </a:spcBef>
            </a:pPr>
            <a:r>
              <a:rPr lang="en-GB" sz="1400" dirty="0">
                <a:latin typeface="Aptos" panose="020B0004020202020204" pitchFamily="34" charset="0"/>
              </a:rPr>
              <a:t>Consistent and coordinated assessment, planning and decision-making.</a:t>
            </a:r>
          </a:p>
          <a:p>
            <a:pPr>
              <a:lnSpc>
                <a:spcPct val="120000"/>
              </a:lnSpc>
              <a:spcBef>
                <a:spcPts val="0"/>
              </a:spcBef>
            </a:pPr>
            <a:r>
              <a:rPr lang="en-GB" sz="1400" dirty="0">
                <a:latin typeface="Aptos" panose="020B0004020202020204" pitchFamily="34" charset="0"/>
              </a:rPr>
              <a:t>Improved education, health and partner agency involvement across safeguarding arrangements.</a:t>
            </a:r>
          </a:p>
          <a:p>
            <a:pPr>
              <a:lnSpc>
                <a:spcPct val="120000"/>
              </a:lnSpc>
              <a:spcBef>
                <a:spcPts val="0"/>
              </a:spcBef>
            </a:pPr>
            <a:r>
              <a:rPr lang="en-GB" sz="1400" dirty="0">
                <a:latin typeface="Aptos" panose="020B0004020202020204" pitchFamily="34" charset="0"/>
              </a:rPr>
              <a:t>Relational, restorative and child-centred practice.</a:t>
            </a:r>
          </a:p>
          <a:p>
            <a:pPr>
              <a:lnSpc>
                <a:spcPct val="120000"/>
              </a:lnSpc>
              <a:spcBef>
                <a:spcPts val="0"/>
              </a:spcBef>
            </a:pPr>
            <a:r>
              <a:rPr lang="en-GB" sz="1400" dirty="0">
                <a:latin typeface="Aptos" panose="020B0004020202020204" pitchFamily="34" charset="0"/>
              </a:rPr>
              <a:t>Greater focus on impact, outcomes and children's lived experiences.</a:t>
            </a:r>
          </a:p>
        </p:txBody>
      </p:sp>
      <p:sp>
        <p:nvSpPr>
          <p:cNvPr id="4" name="Content Placeholder 3">
            <a:extLst>
              <a:ext uri="{FF2B5EF4-FFF2-40B4-BE49-F238E27FC236}">
                <a16:creationId xmlns:a16="http://schemas.microsoft.com/office/drawing/2014/main" id="{5F435AD5-9DF5-AB15-9BD1-B278A6AFA984}"/>
              </a:ext>
            </a:extLst>
          </p:cNvPr>
          <p:cNvSpPr>
            <a:spLocks noGrp="1"/>
          </p:cNvSpPr>
          <p:nvPr>
            <p:ph sz="half" idx="2"/>
          </p:nvPr>
        </p:nvSpPr>
        <p:spPr/>
        <p:txBody>
          <a:bodyPr>
            <a:normAutofit fontScale="55000" lnSpcReduction="20000"/>
          </a:bodyPr>
          <a:lstStyle/>
          <a:p>
            <a:pPr marL="0" lvl="0" indent="0" algn="just">
              <a:lnSpc>
                <a:spcPct val="120000"/>
              </a:lnSpc>
              <a:buClr>
                <a:srgbClr val="BD3DCB"/>
              </a:buClr>
              <a:buNone/>
            </a:pPr>
            <a:r>
              <a:rPr lang="en-GB" sz="2500" kern="100" dirty="0">
                <a:latin typeface="Aptos" panose="020B0004020202020204" pitchFamily="34" charset="0"/>
                <a:ea typeface="Calibri" panose="020F0502020204030204" pitchFamily="34" charset="0"/>
                <a:cs typeface="Times New Roman" panose="02020603050405020304" pitchFamily="18" charset="0"/>
              </a:rPr>
              <a:t>This activity will be supported by: </a:t>
            </a:r>
          </a:p>
          <a:p>
            <a:pPr marL="180975" lvl="0" indent="-180975" algn="just">
              <a:lnSpc>
                <a:spcPct val="120000"/>
              </a:lnSpc>
              <a:spcBef>
                <a:spcPts val="0"/>
              </a:spcBef>
              <a:buClr>
                <a:srgbClr val="BD3DCB"/>
              </a:buClr>
            </a:pPr>
            <a:r>
              <a:rPr lang="en-GB" sz="2500" kern="100" dirty="0">
                <a:latin typeface="Aptos" panose="020B0004020202020204" pitchFamily="34" charset="0"/>
                <a:ea typeface="Calibri" panose="020F0502020204030204" pitchFamily="34" charset="0"/>
                <a:cs typeface="Times New Roman" panose="02020603050405020304" pitchFamily="18" charset="0"/>
              </a:rPr>
              <a:t>A workforce development plan and training offer </a:t>
            </a:r>
          </a:p>
          <a:p>
            <a:pPr marL="180975" lvl="0" indent="-180975" algn="just">
              <a:lnSpc>
                <a:spcPct val="120000"/>
              </a:lnSpc>
              <a:spcBef>
                <a:spcPts val="0"/>
              </a:spcBef>
              <a:buClr>
                <a:srgbClr val="BD3DCB"/>
              </a:buClr>
            </a:pPr>
            <a:r>
              <a:rPr lang="en-GB" sz="2500" kern="100" dirty="0">
                <a:latin typeface="Aptos" panose="020B0004020202020204" pitchFamily="34" charset="0"/>
                <a:ea typeface="Calibri" panose="020F0502020204030204" pitchFamily="34" charset="0"/>
                <a:cs typeface="Times New Roman" panose="02020603050405020304" pitchFamily="18" charset="0"/>
              </a:rPr>
              <a:t>Launch of a new CESCP website. </a:t>
            </a:r>
          </a:p>
          <a:p>
            <a:pPr marL="180975" lvl="0" indent="-180975" algn="just">
              <a:lnSpc>
                <a:spcPct val="120000"/>
              </a:lnSpc>
              <a:spcBef>
                <a:spcPts val="0"/>
              </a:spcBef>
              <a:buClr>
                <a:srgbClr val="BD3DCB"/>
              </a:buClr>
            </a:pPr>
            <a:r>
              <a:rPr lang="en-GB" sz="2500" kern="100" dirty="0">
                <a:latin typeface="Aptos" panose="020B0004020202020204" pitchFamily="34" charset="0"/>
                <a:ea typeface="Calibri" panose="020F0502020204030204" pitchFamily="34" charset="0"/>
                <a:cs typeface="Times New Roman" panose="02020603050405020304" pitchFamily="18" charset="0"/>
              </a:rPr>
              <a:t>Strengthened co-production of training</a:t>
            </a:r>
          </a:p>
          <a:p>
            <a:pPr marL="180975" lvl="0" indent="-180975" algn="just">
              <a:lnSpc>
                <a:spcPct val="120000"/>
              </a:lnSpc>
              <a:spcBef>
                <a:spcPts val="0"/>
              </a:spcBef>
              <a:buClr>
                <a:srgbClr val="BD3DCB"/>
              </a:buClr>
            </a:pPr>
            <a:r>
              <a:rPr lang="en-GB" sz="2500" kern="100" dirty="0">
                <a:latin typeface="Aptos" panose="020B0004020202020204" pitchFamily="34" charset="0"/>
                <a:ea typeface="Calibri" panose="020F0502020204030204" pitchFamily="34" charset="0"/>
                <a:cs typeface="Times New Roman" panose="02020603050405020304" pitchFamily="18" charset="0"/>
              </a:rPr>
              <a:t>Robust mechanisms for evaluation of  training</a:t>
            </a:r>
          </a:p>
          <a:p>
            <a:pPr marL="0" lvl="0" indent="0" algn="just">
              <a:lnSpc>
                <a:spcPct val="120000"/>
              </a:lnSpc>
              <a:buClr>
                <a:srgbClr val="BD3DCB"/>
              </a:buClr>
              <a:buNone/>
            </a:pPr>
            <a:r>
              <a:rPr lang="en-GB" sz="2500" b="1" kern="100" dirty="0">
                <a:solidFill>
                  <a:schemeClr val="accent1"/>
                </a:solidFill>
                <a:latin typeface="Aptos" panose="020B0004020202020204" pitchFamily="34" charset="0"/>
                <a:ea typeface="Calibri" panose="020F0502020204030204" pitchFamily="34" charset="0"/>
                <a:cs typeface="Times New Roman" panose="02020603050405020304" pitchFamily="18" charset="0"/>
              </a:rPr>
              <a:t>Priorities for 2026 - 2027</a:t>
            </a:r>
          </a:p>
          <a:p>
            <a:pPr marL="0" indent="0">
              <a:lnSpc>
                <a:spcPct val="120000"/>
              </a:lnSpc>
              <a:buNone/>
            </a:pPr>
            <a:r>
              <a:rPr lang="en-GB" sz="2500" dirty="0">
                <a:latin typeface="Aptos" panose="020B0004020202020204" pitchFamily="34" charset="0"/>
              </a:rPr>
              <a:t>Priorities have been shaped through active contributions from key multiagency forums, responding  to both emerging themes and ongoing challenges, the Partnership will maintain focused activity in the following areas:</a:t>
            </a:r>
          </a:p>
          <a:p>
            <a:pPr>
              <a:lnSpc>
                <a:spcPct val="120000"/>
              </a:lnSpc>
              <a:spcBef>
                <a:spcPts val="0"/>
              </a:spcBef>
            </a:pPr>
            <a:r>
              <a:rPr lang="en-GB" sz="2500" dirty="0">
                <a:latin typeface="Aptos" panose="020B0004020202020204" pitchFamily="34" charset="0"/>
              </a:rPr>
              <a:t>Harm Outside the Home: </a:t>
            </a:r>
          </a:p>
          <a:p>
            <a:pPr>
              <a:lnSpc>
                <a:spcPct val="120000"/>
              </a:lnSpc>
              <a:spcBef>
                <a:spcPts val="0"/>
              </a:spcBef>
            </a:pPr>
            <a:r>
              <a:rPr lang="en-GB" sz="2500" dirty="0">
                <a:latin typeface="Aptos" panose="020B0004020202020204" pitchFamily="34" charset="0"/>
              </a:rPr>
              <a:t>Child Sexual Abuse: </a:t>
            </a:r>
          </a:p>
          <a:p>
            <a:pPr>
              <a:lnSpc>
                <a:spcPct val="120000"/>
              </a:lnSpc>
              <a:spcBef>
                <a:spcPts val="0"/>
              </a:spcBef>
            </a:pPr>
            <a:r>
              <a:rPr lang="en-GB" sz="2500" dirty="0">
                <a:latin typeface="Aptos" panose="020B0004020202020204" pitchFamily="34" charset="0"/>
              </a:rPr>
              <a:t>Child Neglect: </a:t>
            </a:r>
          </a:p>
          <a:p>
            <a:pPr marL="0" indent="0">
              <a:lnSpc>
                <a:spcPct val="120000"/>
              </a:lnSpc>
              <a:buNone/>
            </a:pPr>
            <a:r>
              <a:rPr lang="en-GB" sz="2500" dirty="0">
                <a:latin typeface="Aptos" panose="020B0004020202020204" pitchFamily="34" charset="0"/>
              </a:rPr>
              <a:t>Alongside these priorities, the Partnership will continue to embed the Participation and Engagement Strategy, working to ensure the voices of children, young people, and families are central to the design, delivery, and evaluation of services. </a:t>
            </a:r>
            <a:endParaRPr lang="en-US" sz="2500" dirty="0">
              <a:latin typeface="Aptos" panose="020B0004020202020204" pitchFamily="34" charset="0"/>
            </a:endParaRPr>
          </a:p>
          <a:p>
            <a:pPr marL="0" indent="0">
              <a:buNone/>
            </a:pPr>
            <a:endParaRPr lang="en-GB" dirty="0"/>
          </a:p>
        </p:txBody>
      </p:sp>
      <p:pic>
        <p:nvPicPr>
          <p:cNvPr id="5" name="Picture 4">
            <a:extLst>
              <a:ext uri="{FF2B5EF4-FFF2-40B4-BE49-F238E27FC236}">
                <a16:creationId xmlns:a16="http://schemas.microsoft.com/office/drawing/2014/main" id="{99439D3A-F770-FD02-4AC0-300F0CDB8445}"/>
              </a:ext>
            </a:extLst>
          </p:cNvPr>
          <p:cNvPicPr>
            <a:picLocks noChangeAspect="1"/>
          </p:cNvPicPr>
          <p:nvPr/>
        </p:nvPicPr>
        <p:blipFill>
          <a:blip r:embed="rId2"/>
          <a:stretch>
            <a:fillRect/>
          </a:stretch>
        </p:blipFill>
        <p:spPr>
          <a:xfrm>
            <a:off x="9895114" y="471435"/>
            <a:ext cx="1230259" cy="1219253"/>
          </a:xfrm>
          <a:prstGeom prst="rect">
            <a:avLst/>
          </a:prstGeom>
        </p:spPr>
      </p:pic>
      <p:sp>
        <p:nvSpPr>
          <p:cNvPr id="8" name="Slide Number Placeholder 7">
            <a:extLst>
              <a:ext uri="{FF2B5EF4-FFF2-40B4-BE49-F238E27FC236}">
                <a16:creationId xmlns:a16="http://schemas.microsoft.com/office/drawing/2014/main" id="{E0359902-211A-0BC2-117C-4583F746CDC2}"/>
              </a:ext>
            </a:extLst>
          </p:cNvPr>
          <p:cNvSpPr>
            <a:spLocks noGrp="1"/>
          </p:cNvSpPr>
          <p:nvPr>
            <p:ph type="sldNum" sz="quarter" idx="12"/>
          </p:nvPr>
        </p:nvSpPr>
        <p:spPr/>
        <p:txBody>
          <a:bodyPr/>
          <a:lstStyle/>
          <a:p>
            <a:fld id="{6042F2E4-C018-4D6B-917E-3AF7AC43D987}" type="slidenum">
              <a:rPr lang="en-GB" smtClean="0"/>
              <a:t>45</a:t>
            </a:fld>
            <a:endParaRPr lang="en-GB"/>
          </a:p>
        </p:txBody>
      </p:sp>
    </p:spTree>
    <p:extLst>
      <p:ext uri="{BB962C8B-B14F-4D97-AF65-F5344CB8AC3E}">
        <p14:creationId xmlns:p14="http://schemas.microsoft.com/office/powerpoint/2010/main" val="3014340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A9A49D4A-9B6B-1439-C596-E57231044B34}"/>
              </a:ext>
            </a:extLst>
          </p:cNvPr>
          <p:cNvGraphicFramePr>
            <a:graphicFrameLocks noGrp="1"/>
          </p:cNvGraphicFramePr>
          <p:nvPr>
            <p:ph sz="half" idx="2"/>
            <p:extLst>
              <p:ext uri="{D42A27DB-BD31-4B8C-83A1-F6EECF244321}">
                <p14:modId xmlns:p14="http://schemas.microsoft.com/office/powerpoint/2010/main" val="2511681059"/>
              </p:ext>
            </p:extLst>
          </p:nvPr>
        </p:nvGraphicFramePr>
        <p:xfrm>
          <a:off x="6240544" y="1319754"/>
          <a:ext cx="5363851" cy="5105582"/>
        </p:xfrm>
        <a:graphic>
          <a:graphicData uri="http://schemas.openxmlformats.org/drawingml/2006/table">
            <a:tbl>
              <a:tblPr firstRow="1" firstCol="1" bandRow="1">
                <a:tableStyleId>{5C22544A-7EE6-4342-B048-85BDC9FD1C3A}</a:tableStyleId>
              </a:tblPr>
              <a:tblGrid>
                <a:gridCol w="1597580">
                  <a:extLst>
                    <a:ext uri="{9D8B030D-6E8A-4147-A177-3AD203B41FA5}">
                      <a16:colId xmlns:a16="http://schemas.microsoft.com/office/drawing/2014/main" val="2280478953"/>
                    </a:ext>
                  </a:extLst>
                </a:gridCol>
                <a:gridCol w="799083">
                  <a:extLst>
                    <a:ext uri="{9D8B030D-6E8A-4147-A177-3AD203B41FA5}">
                      <a16:colId xmlns:a16="http://schemas.microsoft.com/office/drawing/2014/main" val="4248421564"/>
                    </a:ext>
                  </a:extLst>
                </a:gridCol>
                <a:gridCol w="1010019">
                  <a:extLst>
                    <a:ext uri="{9D8B030D-6E8A-4147-A177-3AD203B41FA5}">
                      <a16:colId xmlns:a16="http://schemas.microsoft.com/office/drawing/2014/main" val="2076778233"/>
                    </a:ext>
                  </a:extLst>
                </a:gridCol>
                <a:gridCol w="929523">
                  <a:extLst>
                    <a:ext uri="{9D8B030D-6E8A-4147-A177-3AD203B41FA5}">
                      <a16:colId xmlns:a16="http://schemas.microsoft.com/office/drawing/2014/main" val="4013086661"/>
                    </a:ext>
                  </a:extLst>
                </a:gridCol>
                <a:gridCol w="1027646">
                  <a:extLst>
                    <a:ext uri="{9D8B030D-6E8A-4147-A177-3AD203B41FA5}">
                      <a16:colId xmlns:a16="http://schemas.microsoft.com/office/drawing/2014/main" val="3492532769"/>
                    </a:ext>
                  </a:extLst>
                </a:gridCol>
              </a:tblGrid>
              <a:tr h="1371616">
                <a:tc>
                  <a:txBody>
                    <a:bodyPr/>
                    <a:lstStyle/>
                    <a:p>
                      <a:pPr>
                        <a:lnSpc>
                          <a:spcPct val="115000"/>
                        </a:lnSpc>
                        <a:spcAft>
                          <a:spcPts val="800"/>
                        </a:spcAft>
                        <a:buNone/>
                      </a:pPr>
                      <a:r>
                        <a:rPr lang="en-GB" sz="1000" kern="0" dirty="0">
                          <a:effectLst/>
                        </a:rPr>
                        <a:t>Area of Scrutiny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dirty="0">
                          <a:effectLst/>
                        </a:rPr>
                        <a:t>Board signs off on the scope</a:t>
                      </a:r>
                      <a:endParaRPr lang="en-GB" sz="1000" kern="100" dirty="0">
                        <a:effectLst/>
                      </a:endParaRPr>
                    </a:p>
                    <a:p>
                      <a:pPr>
                        <a:lnSpc>
                          <a:spcPct val="115000"/>
                        </a:lnSpc>
                        <a:spcAft>
                          <a:spcPts val="800"/>
                        </a:spcAft>
                        <a:buNone/>
                      </a:pPr>
                      <a:r>
                        <a:rPr lang="en-GB" sz="1000" kern="0" dirty="0">
                          <a:effectLst/>
                        </a:rPr>
                        <a:t> </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dirty="0">
                          <a:effectLst/>
                        </a:rPr>
                        <a:t>Delivery of the scrutiny work</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Report to be with the Board</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Completed</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extLst>
                  <a:ext uri="{0D108BD9-81ED-4DB2-BD59-A6C34878D82A}">
                    <a16:rowId xmlns:a16="http://schemas.microsoft.com/office/drawing/2014/main" val="833891440"/>
                  </a:ext>
                </a:extLst>
              </a:tr>
              <a:tr h="996691">
                <a:tc>
                  <a:txBody>
                    <a:bodyPr/>
                    <a:lstStyle/>
                    <a:p>
                      <a:pPr>
                        <a:lnSpc>
                          <a:spcPct val="115000"/>
                        </a:lnSpc>
                        <a:spcAft>
                          <a:spcPts val="800"/>
                        </a:spcAft>
                        <a:buNone/>
                      </a:pPr>
                      <a:r>
                        <a:rPr lang="en-GB" sz="1000" kern="0">
                          <a:effectLst/>
                        </a:rPr>
                        <a:t>Contextual Safeguarding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Virtual sign off December 2024</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January – February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Initial findings - April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Final Report to CESCP Exec 19/03/26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extLst>
                  <a:ext uri="{0D108BD9-81ED-4DB2-BD59-A6C34878D82A}">
                    <a16:rowId xmlns:a16="http://schemas.microsoft.com/office/drawing/2014/main" val="496952324"/>
                  </a:ext>
                </a:extLst>
              </a:tr>
              <a:tr h="996691">
                <a:tc>
                  <a:txBody>
                    <a:bodyPr/>
                    <a:lstStyle/>
                    <a:p>
                      <a:pPr>
                        <a:lnSpc>
                          <a:spcPct val="115000"/>
                        </a:lnSpc>
                        <a:spcAft>
                          <a:spcPts val="800"/>
                        </a:spcAft>
                        <a:buNone/>
                      </a:pPr>
                      <a:r>
                        <a:rPr lang="en-GB" sz="1000" kern="0">
                          <a:effectLst/>
                        </a:rPr>
                        <a:t>Education as a Protective Factor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Virtual sign off February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April – May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July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Not Concluded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extLst>
                  <a:ext uri="{0D108BD9-81ED-4DB2-BD59-A6C34878D82A}">
                    <a16:rowId xmlns:a16="http://schemas.microsoft.com/office/drawing/2014/main" val="1403725522"/>
                  </a:ext>
                </a:extLst>
              </a:tr>
              <a:tr h="491095">
                <a:tc>
                  <a:txBody>
                    <a:bodyPr/>
                    <a:lstStyle/>
                    <a:p>
                      <a:pPr>
                        <a:lnSpc>
                          <a:spcPct val="115000"/>
                        </a:lnSpc>
                        <a:spcAft>
                          <a:spcPts val="800"/>
                        </a:spcAft>
                        <a:buNone/>
                      </a:pPr>
                      <a:r>
                        <a:rPr lang="en-GB" sz="1000" kern="0">
                          <a:effectLst/>
                        </a:rPr>
                        <a:t>Sexual abuse</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August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Sept - Nov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December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Not Concluded</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extLst>
                  <a:ext uri="{0D108BD9-81ED-4DB2-BD59-A6C34878D82A}">
                    <a16:rowId xmlns:a16="http://schemas.microsoft.com/office/drawing/2014/main" val="3965659019"/>
                  </a:ext>
                </a:extLst>
              </a:tr>
              <a:tr h="1249489">
                <a:tc>
                  <a:txBody>
                    <a:bodyPr/>
                    <a:lstStyle/>
                    <a:p>
                      <a:pPr>
                        <a:lnSpc>
                          <a:spcPct val="115000"/>
                        </a:lnSpc>
                        <a:spcAft>
                          <a:spcPts val="800"/>
                        </a:spcAft>
                        <a:buNone/>
                      </a:pPr>
                      <a:r>
                        <a:rPr lang="en-GB" sz="1000" kern="0">
                          <a:effectLst/>
                        </a:rPr>
                        <a:t>Neglect, including the effectiveness of the revised strategy and early prevention multi agency responses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October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Nov – Dec 2025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a:effectLst/>
                        </a:rPr>
                        <a:t>Jan 2026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tc>
                  <a:txBody>
                    <a:bodyPr/>
                    <a:lstStyle/>
                    <a:p>
                      <a:pPr>
                        <a:lnSpc>
                          <a:spcPct val="115000"/>
                        </a:lnSpc>
                        <a:spcAft>
                          <a:spcPts val="800"/>
                        </a:spcAft>
                        <a:buNone/>
                      </a:pPr>
                      <a:r>
                        <a:rPr lang="en-GB" sz="1000" kern="0" dirty="0">
                          <a:effectLst/>
                        </a:rPr>
                        <a:t>Not Concluded</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9491" marR="59491" marT="0" marB="0"/>
                </a:tc>
                <a:extLst>
                  <a:ext uri="{0D108BD9-81ED-4DB2-BD59-A6C34878D82A}">
                    <a16:rowId xmlns:a16="http://schemas.microsoft.com/office/drawing/2014/main" val="1732610549"/>
                  </a:ext>
                </a:extLst>
              </a:tr>
            </a:tbl>
          </a:graphicData>
        </a:graphic>
      </p:graphicFrame>
      <p:sp>
        <p:nvSpPr>
          <p:cNvPr id="3" name="TextBox 2">
            <a:extLst>
              <a:ext uri="{FF2B5EF4-FFF2-40B4-BE49-F238E27FC236}">
                <a16:creationId xmlns:a16="http://schemas.microsoft.com/office/drawing/2014/main" id="{059BD072-A6F2-8DBC-A649-A5692F80C057}"/>
              </a:ext>
            </a:extLst>
          </p:cNvPr>
          <p:cNvSpPr txBox="1"/>
          <p:nvPr/>
        </p:nvSpPr>
        <p:spPr>
          <a:xfrm>
            <a:off x="175491" y="1193506"/>
            <a:ext cx="5920509" cy="5770811"/>
          </a:xfrm>
          <a:prstGeom prst="rect">
            <a:avLst/>
          </a:prstGeom>
          <a:noFill/>
        </p:spPr>
        <p:txBody>
          <a:bodyPr wrap="square" rtlCol="0">
            <a:spAutoFit/>
          </a:bodyPr>
          <a:lstStyle/>
          <a:p>
            <a:r>
              <a:rPr lang="en-GB" sz="1300" dirty="0"/>
              <a:t>The externally commissioned scrutiny on contextual safeguarding, finalised in March 2026, concluded that, ‘</a:t>
            </a:r>
            <a:r>
              <a:rPr lang="en-GB" sz="1300" i="1" dirty="0"/>
              <a:t>Overall, the scrutiny work highlights a partnership with strong practitioner commitment and emerging strategic clarity, but one that is still developing the system conditions needed for a fully coherent and consistent response to extra-familial harm outside the home. The findings point to an absence of clearly defined leadership oversight in this area, with issues of alignment, structure, reporting, and shared understanding, rather than gaps in effort or intent. Strengthening the connection between strategy, governance and operational practice will position the partnership to deliver a more integrated, data-informed and context-focused approach’.</a:t>
            </a:r>
            <a:endParaRPr lang="en-GB" sz="1300" dirty="0"/>
          </a:p>
          <a:p>
            <a:r>
              <a:rPr lang="en-GB" sz="1300" dirty="0"/>
              <a:t>The Independent Scrutineer would conclude with this statement and that it gets to the heart of the challenges for the partnership.</a:t>
            </a:r>
          </a:p>
          <a:p>
            <a:r>
              <a:rPr lang="en-GB" sz="1300" dirty="0"/>
              <a:t>There is significant safeguarding activity and multi-agency partnership working happening every day, delivered by a highly committed workforce. This is well described in the Annual Report 2025/26.  </a:t>
            </a:r>
          </a:p>
          <a:p>
            <a:r>
              <a:rPr lang="en-GB" sz="1300" dirty="0"/>
              <a:t>However, the evidence for the difference made for children and families, particularly where the priorities have been in place for a number of years, should be much stronger.</a:t>
            </a:r>
          </a:p>
          <a:p>
            <a:r>
              <a:rPr lang="en-GB" sz="1300" dirty="0"/>
              <a:t>In the context of a safeguarding system that is on an improvement journey, the Independent Scrutineer would support strategic leaders in ensuring strong governance, accountability, and reporting mechanisms to hold themselves and each other to account.</a:t>
            </a:r>
          </a:p>
          <a:p>
            <a:r>
              <a:rPr lang="en-GB" sz="1300" dirty="0"/>
              <a:t>This needs to be supported by the necessary level of business and project management support, performance and quality assurance oversight and reporting, including intelligence and analytical functions, providing oversight and a robust understanding of practice, for the delivery of effective multi agency safeguarding arrangements.</a:t>
            </a:r>
          </a:p>
          <a:p>
            <a:endParaRPr lang="en-GB" dirty="0"/>
          </a:p>
        </p:txBody>
      </p:sp>
      <p:sp>
        <p:nvSpPr>
          <p:cNvPr id="4" name="Title 1">
            <a:extLst>
              <a:ext uri="{FF2B5EF4-FFF2-40B4-BE49-F238E27FC236}">
                <a16:creationId xmlns:a16="http://schemas.microsoft.com/office/drawing/2014/main" id="{068D3E29-C965-E409-D2E2-6810F0063ED8}"/>
              </a:ext>
            </a:extLst>
          </p:cNvPr>
          <p:cNvSpPr>
            <a:spLocks noGrp="1"/>
          </p:cNvSpPr>
          <p:nvPr>
            <p:ph type="title"/>
          </p:nvPr>
        </p:nvSpPr>
        <p:spPr>
          <a:xfrm>
            <a:off x="175491" y="138882"/>
            <a:ext cx="10515600" cy="1325563"/>
          </a:xfrm>
        </p:spPr>
        <p:txBody>
          <a:bodyPr/>
          <a:lstStyle/>
          <a:p>
            <a:r>
              <a:rPr lang="en-GB" b="1" dirty="0">
                <a:solidFill>
                  <a:schemeClr val="accent1"/>
                </a:solidFill>
                <a:latin typeface="Aptos" panose="020B0004020202020204" pitchFamily="34" charset="0"/>
              </a:rPr>
              <a:t>Table of scrutiny 2025/26</a:t>
            </a:r>
          </a:p>
        </p:txBody>
      </p:sp>
      <p:sp>
        <p:nvSpPr>
          <p:cNvPr id="6" name="Slide Number Placeholder 5">
            <a:extLst>
              <a:ext uri="{FF2B5EF4-FFF2-40B4-BE49-F238E27FC236}">
                <a16:creationId xmlns:a16="http://schemas.microsoft.com/office/drawing/2014/main" id="{F63BAA8D-2864-0382-0DBB-1DC4CD7333C3}"/>
              </a:ext>
            </a:extLst>
          </p:cNvPr>
          <p:cNvSpPr>
            <a:spLocks noGrp="1"/>
          </p:cNvSpPr>
          <p:nvPr>
            <p:ph type="sldNum" sz="quarter" idx="12"/>
          </p:nvPr>
        </p:nvSpPr>
        <p:spPr/>
        <p:txBody>
          <a:bodyPr/>
          <a:lstStyle/>
          <a:p>
            <a:fld id="{6042F2E4-C018-4D6B-917E-3AF7AC43D987}" type="slidenum">
              <a:rPr lang="en-GB" smtClean="0"/>
              <a:t>46</a:t>
            </a:fld>
            <a:endParaRPr lang="en-GB"/>
          </a:p>
        </p:txBody>
      </p:sp>
    </p:spTree>
    <p:extLst>
      <p:ext uri="{BB962C8B-B14F-4D97-AF65-F5344CB8AC3E}">
        <p14:creationId xmlns:p14="http://schemas.microsoft.com/office/powerpoint/2010/main" val="41423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7962CF7-F210-FD70-7A39-04A614E4E796}"/>
              </a:ext>
            </a:extLst>
          </p:cNvPr>
          <p:cNvSpPr>
            <a:spLocks noGrp="1"/>
          </p:cNvSpPr>
          <p:nvPr>
            <p:ph type="title"/>
          </p:nvPr>
        </p:nvSpPr>
        <p:spPr/>
        <p:txBody>
          <a:bodyPr/>
          <a:lstStyle/>
          <a:p>
            <a:r>
              <a:rPr lang="en-GB" b="1" dirty="0">
                <a:solidFill>
                  <a:schemeClr val="accent1"/>
                </a:solidFill>
                <a:latin typeface="Aptos" panose="020B0004020202020204" pitchFamily="34" charset="0"/>
              </a:rPr>
              <a:t>Families First Partnership </a:t>
            </a:r>
          </a:p>
        </p:txBody>
      </p:sp>
      <p:sp>
        <p:nvSpPr>
          <p:cNvPr id="11" name="Content Placeholder 10">
            <a:extLst>
              <a:ext uri="{FF2B5EF4-FFF2-40B4-BE49-F238E27FC236}">
                <a16:creationId xmlns:a16="http://schemas.microsoft.com/office/drawing/2014/main" id="{0A43E9D9-23A7-31CB-EC58-8864E2EB03F0}"/>
              </a:ext>
            </a:extLst>
          </p:cNvPr>
          <p:cNvSpPr>
            <a:spLocks noGrp="1"/>
          </p:cNvSpPr>
          <p:nvPr>
            <p:ph sz="half" idx="1"/>
          </p:nvPr>
        </p:nvSpPr>
        <p:spPr/>
        <p:txBody>
          <a:bodyPr>
            <a:normAutofit fontScale="70000" lnSpcReduction="20000"/>
          </a:bodyPr>
          <a:lstStyle/>
          <a:p>
            <a:pPr marL="0" indent="0">
              <a:lnSpc>
                <a:spcPct val="120000"/>
              </a:lnSpc>
              <a:buNone/>
            </a:pPr>
            <a:r>
              <a:rPr lang="en-GB" sz="2200" dirty="0">
                <a:latin typeface="Aptos" panose="020B0004020202020204" pitchFamily="34" charset="0"/>
              </a:rPr>
              <a:t>As part of the transformation activity a full needs assessment has been undertaken for Cheshire East. This has informed the model of delivery for multiagency support for children and families.</a:t>
            </a:r>
          </a:p>
          <a:p>
            <a:pPr marL="0" indent="0">
              <a:lnSpc>
                <a:spcPct val="120000"/>
              </a:lnSpc>
              <a:buNone/>
            </a:pPr>
            <a:r>
              <a:rPr lang="en-GB" sz="2200" dirty="0">
                <a:latin typeface="Aptos" panose="020B0004020202020204" pitchFamily="34" charset="0"/>
              </a:rPr>
              <a:t>Cheshire East have agreed a four-locality arrangement for Family Help and a centralised Multi-Agency Child Protection Team co-located with the Integrated Front Door.</a:t>
            </a:r>
          </a:p>
          <a:p>
            <a:pPr marL="0" indent="0">
              <a:lnSpc>
                <a:spcPct val="120000"/>
              </a:lnSpc>
              <a:buNone/>
            </a:pPr>
            <a:endParaRPr lang="en-GB" sz="2200" dirty="0">
              <a:latin typeface="Aptos" panose="020B0004020202020204" pitchFamily="34" charset="0"/>
            </a:endParaRPr>
          </a:p>
          <a:p>
            <a:pPr marL="0" lvl="0" indent="0">
              <a:lnSpc>
                <a:spcPct val="120000"/>
              </a:lnSpc>
              <a:spcBef>
                <a:spcPts val="0"/>
              </a:spcBef>
              <a:spcAft>
                <a:spcPts val="900"/>
              </a:spcAft>
              <a:buNone/>
              <a:defRPr/>
            </a:pPr>
            <a:r>
              <a:rPr lang="en-GB" sz="2200" dirty="0">
                <a:latin typeface="Aptos" panose="020B0004020202020204" pitchFamily="34" charset="0"/>
              </a:rPr>
              <a:t>The partnership vision of the programme strengthens the culture of </a:t>
            </a:r>
            <a:r>
              <a:rPr lang="en-GB" sz="2200" dirty="0">
                <a:solidFill>
                  <a:srgbClr val="000000"/>
                </a:solidFill>
                <a:latin typeface="Aptos" panose="020B0004020202020204" pitchFamily="34" charset="0"/>
                <a:cs typeface="Poppins" pitchFamily="2" charset="77"/>
              </a:rPr>
              <a:t>children best supported within their families and their communities. That all children should enjoy the best education which prepares them to thrive in adulthood. Families and communities are strong and resilient, with the right help, by the right people, at the right time.</a:t>
            </a:r>
          </a:p>
          <a:p>
            <a:pPr marL="0" lvl="0" indent="0">
              <a:lnSpc>
                <a:spcPct val="120000"/>
              </a:lnSpc>
              <a:spcBef>
                <a:spcPts val="0"/>
              </a:spcBef>
              <a:spcAft>
                <a:spcPts val="900"/>
              </a:spcAft>
              <a:buNone/>
              <a:defRPr/>
            </a:pPr>
            <a:r>
              <a:rPr lang="en-GB" sz="2200" dirty="0">
                <a:solidFill>
                  <a:srgbClr val="000000"/>
                </a:solidFill>
                <a:latin typeface="Aptos" panose="020B0004020202020204" pitchFamily="34" charset="0"/>
                <a:cs typeface="Poppins" pitchFamily="2" charset="77"/>
              </a:rPr>
              <a:t>These principles are being embedded into relational approach to change, and within our partnership arrangements.</a:t>
            </a:r>
          </a:p>
        </p:txBody>
      </p:sp>
      <p:pic>
        <p:nvPicPr>
          <p:cNvPr id="14" name="Content Placeholder 13">
            <a:extLst>
              <a:ext uri="{FF2B5EF4-FFF2-40B4-BE49-F238E27FC236}">
                <a16:creationId xmlns:a16="http://schemas.microsoft.com/office/drawing/2014/main" id="{BC05FAAC-829D-F515-1CC7-50353D486772}"/>
              </a:ext>
            </a:extLst>
          </p:cNvPr>
          <p:cNvPicPr>
            <a:picLocks noGrp="1" noChangeAspect="1"/>
          </p:cNvPicPr>
          <p:nvPr>
            <p:ph sz="half" idx="2"/>
          </p:nvPr>
        </p:nvPicPr>
        <p:blipFill>
          <a:blip r:embed="rId2"/>
          <a:stretch>
            <a:fillRect/>
          </a:stretch>
        </p:blipFill>
        <p:spPr>
          <a:xfrm>
            <a:off x="6172200" y="2408757"/>
            <a:ext cx="5181600" cy="3185073"/>
          </a:xfrm>
          <a:prstGeom prst="rect">
            <a:avLst/>
          </a:prstGeom>
        </p:spPr>
      </p:pic>
      <p:pic>
        <p:nvPicPr>
          <p:cNvPr id="15" name="Picture 14">
            <a:extLst>
              <a:ext uri="{FF2B5EF4-FFF2-40B4-BE49-F238E27FC236}">
                <a16:creationId xmlns:a16="http://schemas.microsoft.com/office/drawing/2014/main" id="{18A5D400-CA9C-A1C9-5296-C065831F1E6D}"/>
              </a:ext>
            </a:extLst>
          </p:cNvPr>
          <p:cNvPicPr>
            <a:picLocks noChangeAspect="1"/>
          </p:cNvPicPr>
          <p:nvPr/>
        </p:nvPicPr>
        <p:blipFill>
          <a:blip r:embed="rId3"/>
          <a:stretch>
            <a:fillRect/>
          </a:stretch>
        </p:blipFill>
        <p:spPr>
          <a:xfrm>
            <a:off x="9895114" y="471435"/>
            <a:ext cx="1230259" cy="1219253"/>
          </a:xfrm>
          <a:prstGeom prst="rect">
            <a:avLst/>
          </a:prstGeom>
        </p:spPr>
      </p:pic>
      <p:sp>
        <p:nvSpPr>
          <p:cNvPr id="4" name="Slide Number Placeholder 3">
            <a:extLst>
              <a:ext uri="{FF2B5EF4-FFF2-40B4-BE49-F238E27FC236}">
                <a16:creationId xmlns:a16="http://schemas.microsoft.com/office/drawing/2014/main" id="{EBA37B9C-F193-962A-88C5-1AD1CE8F36DA}"/>
              </a:ext>
            </a:extLst>
          </p:cNvPr>
          <p:cNvSpPr>
            <a:spLocks noGrp="1"/>
          </p:cNvSpPr>
          <p:nvPr>
            <p:ph type="sldNum" sz="quarter" idx="12"/>
          </p:nvPr>
        </p:nvSpPr>
        <p:spPr/>
        <p:txBody>
          <a:bodyPr/>
          <a:lstStyle/>
          <a:p>
            <a:fld id="{6042F2E4-C018-4D6B-917E-3AF7AC43D987}" type="slidenum">
              <a:rPr lang="en-GB" smtClean="0"/>
              <a:t>47</a:t>
            </a:fld>
            <a:endParaRPr lang="en-GB"/>
          </a:p>
        </p:txBody>
      </p:sp>
    </p:spTree>
    <p:extLst>
      <p:ext uri="{BB962C8B-B14F-4D97-AF65-F5344CB8AC3E}">
        <p14:creationId xmlns:p14="http://schemas.microsoft.com/office/powerpoint/2010/main" val="1287859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CAFE-ED2D-3903-AFD0-A4620897578C}"/>
              </a:ext>
            </a:extLst>
          </p:cNvPr>
          <p:cNvSpPr>
            <a:spLocks noGrp="1"/>
          </p:cNvSpPr>
          <p:nvPr>
            <p:ph type="title"/>
          </p:nvPr>
        </p:nvSpPr>
        <p:spPr/>
        <p:txBody>
          <a:bodyPr/>
          <a:lstStyle/>
          <a:p>
            <a:r>
              <a:rPr lang="en-GB" b="1" dirty="0">
                <a:solidFill>
                  <a:schemeClr val="accent1"/>
                </a:solidFill>
                <a:latin typeface="Aptos" panose="020B0004020202020204" pitchFamily="34" charset="0"/>
              </a:rPr>
              <a:t>An integrated system</a:t>
            </a:r>
          </a:p>
        </p:txBody>
      </p:sp>
      <p:sp>
        <p:nvSpPr>
          <p:cNvPr id="3" name="Content Placeholder 2">
            <a:extLst>
              <a:ext uri="{FF2B5EF4-FFF2-40B4-BE49-F238E27FC236}">
                <a16:creationId xmlns:a16="http://schemas.microsoft.com/office/drawing/2014/main" id="{91BFF5AD-CE2B-EE73-F6F4-E90DDF93CC90}"/>
              </a:ext>
            </a:extLst>
          </p:cNvPr>
          <p:cNvSpPr>
            <a:spLocks noGrp="1"/>
          </p:cNvSpPr>
          <p:nvPr>
            <p:ph sz="half" idx="1"/>
          </p:nvPr>
        </p:nvSpPr>
        <p:spPr/>
        <p:txBody>
          <a:bodyPr>
            <a:normAutofit fontScale="55000" lnSpcReduction="20000"/>
          </a:bodyPr>
          <a:lstStyle/>
          <a:p>
            <a:pPr marL="0" indent="0">
              <a:lnSpc>
                <a:spcPct val="120000"/>
              </a:lnSpc>
              <a:buNone/>
            </a:pPr>
            <a:r>
              <a:rPr lang="en-GB" sz="2500" dirty="0">
                <a:latin typeface="Aptos" panose="020B0004020202020204" pitchFamily="34" charset="0"/>
              </a:rPr>
              <a:t>Cheshire East Safeguarding Children's Partnership has provided support and oversight of preparations for the national Families First Programme. Families First represents the most significant reform of children's services and safeguarding arrangements in a generation, with the aim of improving outcomes for children through earlier intervention, integrated family support and stronger multi-agency safeguarding arrangements.</a:t>
            </a:r>
          </a:p>
          <a:p>
            <a:pPr marL="0" indent="0">
              <a:lnSpc>
                <a:spcPct val="120000"/>
              </a:lnSpc>
              <a:buNone/>
            </a:pPr>
            <a:r>
              <a:rPr lang="en-GB" sz="2500" dirty="0">
                <a:latin typeface="Aptos" panose="020B0004020202020204" pitchFamily="34" charset="0"/>
              </a:rPr>
              <a:t>The reform programme seeks to create a more connected system of help, support and protection by strengthening Family Help, embedding Family Group Decision Making, improving multi-agency working and establishing Multi-Agency Child Protection Teams. The programme places children, families and communities at the centre of decision-making, promotes relationship-based practice, and seeks to ensure that children receive the right help, from the right professionals, at the right time.</a:t>
            </a:r>
          </a:p>
          <a:p>
            <a:pPr marL="0" indent="0">
              <a:lnSpc>
                <a:spcPct val="100000"/>
              </a:lnSpc>
              <a:buNone/>
            </a:pPr>
            <a:endParaRPr lang="en-GB" sz="1400" dirty="0">
              <a:latin typeface="Aptos" panose="020B0004020202020204" pitchFamily="34" charset="0"/>
            </a:endParaRPr>
          </a:p>
          <a:p>
            <a:pPr marL="0" indent="0">
              <a:lnSpc>
                <a:spcPct val="100000"/>
              </a:lnSpc>
              <a:buNone/>
            </a:pPr>
            <a:endParaRPr lang="en-GB" sz="1400" dirty="0">
              <a:latin typeface="Aptos" panose="020B0004020202020204" pitchFamily="34" charset="0"/>
            </a:endParaRPr>
          </a:p>
        </p:txBody>
      </p:sp>
      <p:pic>
        <p:nvPicPr>
          <p:cNvPr id="6" name="Content Placeholder 5">
            <a:extLst>
              <a:ext uri="{FF2B5EF4-FFF2-40B4-BE49-F238E27FC236}">
                <a16:creationId xmlns:a16="http://schemas.microsoft.com/office/drawing/2014/main" id="{CD3DDFFB-CE80-07AB-A77E-9CAC523A3596}"/>
              </a:ext>
            </a:extLst>
          </p:cNvPr>
          <p:cNvPicPr>
            <a:picLocks noGrp="1" noChangeAspect="1"/>
          </p:cNvPicPr>
          <p:nvPr>
            <p:ph sz="half" idx="2"/>
          </p:nvPr>
        </p:nvPicPr>
        <p:blipFill>
          <a:blip r:embed="rId2"/>
          <a:stretch>
            <a:fillRect/>
          </a:stretch>
        </p:blipFill>
        <p:spPr>
          <a:xfrm>
            <a:off x="7044060" y="4896470"/>
            <a:ext cx="3409766" cy="1596405"/>
          </a:xfrm>
          <a:prstGeom prst="rect">
            <a:avLst/>
          </a:prstGeom>
        </p:spPr>
      </p:pic>
      <p:sp>
        <p:nvSpPr>
          <p:cNvPr id="10" name="TextBox 9">
            <a:extLst>
              <a:ext uri="{FF2B5EF4-FFF2-40B4-BE49-F238E27FC236}">
                <a16:creationId xmlns:a16="http://schemas.microsoft.com/office/drawing/2014/main" id="{9175FFE5-C407-39EB-D3E1-377D8D596A15}"/>
              </a:ext>
            </a:extLst>
          </p:cNvPr>
          <p:cNvSpPr txBox="1"/>
          <p:nvPr/>
        </p:nvSpPr>
        <p:spPr>
          <a:xfrm>
            <a:off x="6268745" y="1825625"/>
            <a:ext cx="4960397" cy="2893100"/>
          </a:xfrm>
          <a:prstGeom prst="rect">
            <a:avLst/>
          </a:prstGeom>
          <a:noFill/>
        </p:spPr>
        <p:txBody>
          <a:bodyPr wrap="square">
            <a:spAutoFit/>
          </a:bodyPr>
          <a:lstStyle/>
          <a:p>
            <a:r>
              <a:rPr lang="en-GB" sz="1400" dirty="0">
                <a:latin typeface="Aptos" panose="020B0004020202020204" pitchFamily="34" charset="0"/>
              </a:rPr>
              <a:t>The Partnership has considered new arrangements relating to Family Help, Multi-Agency Child Protection, family network approaches, education involvement, information sharing, workforce development and local safeguarding arrangements. </a:t>
            </a:r>
          </a:p>
          <a:p>
            <a:pPr marL="0" indent="0">
              <a:lnSpc>
                <a:spcPct val="100000"/>
              </a:lnSpc>
              <a:buNone/>
            </a:pPr>
            <a:endParaRPr lang="en-GB" sz="1400" dirty="0">
              <a:latin typeface="Aptos" panose="020B0004020202020204" pitchFamily="34" charset="0"/>
            </a:endParaRPr>
          </a:p>
          <a:p>
            <a:pPr marL="0" indent="0">
              <a:lnSpc>
                <a:spcPct val="100000"/>
              </a:lnSpc>
              <a:buNone/>
            </a:pPr>
            <a:r>
              <a:rPr lang="en-GB" sz="1400" dirty="0">
                <a:latin typeface="Aptos" panose="020B0004020202020204" pitchFamily="34" charset="0"/>
              </a:rPr>
              <a:t>The Partnership has sought assurance that reforms are being developed in line with the principles of Working Together 2026, with a continued focus on safeguarding effectiveness, early intervention and improving children's lived experiences.</a:t>
            </a:r>
          </a:p>
          <a:p>
            <a:pPr marL="0" indent="0">
              <a:lnSpc>
                <a:spcPct val="100000"/>
              </a:lnSpc>
              <a:buNone/>
            </a:pPr>
            <a:endParaRPr lang="en-GB" sz="1400" dirty="0">
              <a:latin typeface="Aptos" panose="020B0004020202020204" pitchFamily="34" charset="0"/>
            </a:endParaRPr>
          </a:p>
          <a:p>
            <a:pPr marL="0" indent="0">
              <a:lnSpc>
                <a:spcPct val="100000"/>
              </a:lnSpc>
              <a:buNone/>
            </a:pPr>
            <a:r>
              <a:rPr lang="en-GB" sz="1400" dirty="0">
                <a:latin typeface="Aptos" panose="020B0004020202020204" pitchFamily="34" charset="0"/>
              </a:rPr>
              <a:t>The Partnership recognises that successful implementation requires strong multi-agency leadership, shared accountability and a commitment to continuous learning. </a:t>
            </a:r>
          </a:p>
        </p:txBody>
      </p:sp>
      <p:pic>
        <p:nvPicPr>
          <p:cNvPr id="11" name="Picture 10">
            <a:extLst>
              <a:ext uri="{FF2B5EF4-FFF2-40B4-BE49-F238E27FC236}">
                <a16:creationId xmlns:a16="http://schemas.microsoft.com/office/drawing/2014/main" id="{95029BB2-BC65-C0DB-A025-D0E72439755E}"/>
              </a:ext>
            </a:extLst>
          </p:cNvPr>
          <p:cNvPicPr>
            <a:picLocks noChangeAspect="1"/>
          </p:cNvPicPr>
          <p:nvPr/>
        </p:nvPicPr>
        <p:blipFill>
          <a:blip r:embed="rId3"/>
          <a:stretch>
            <a:fillRect/>
          </a:stretch>
        </p:blipFill>
        <p:spPr>
          <a:xfrm>
            <a:off x="9895114" y="471435"/>
            <a:ext cx="1230259" cy="1219253"/>
          </a:xfrm>
          <a:prstGeom prst="rect">
            <a:avLst/>
          </a:prstGeom>
        </p:spPr>
      </p:pic>
      <p:sp>
        <p:nvSpPr>
          <p:cNvPr id="7" name="Slide Number Placeholder 6">
            <a:extLst>
              <a:ext uri="{FF2B5EF4-FFF2-40B4-BE49-F238E27FC236}">
                <a16:creationId xmlns:a16="http://schemas.microsoft.com/office/drawing/2014/main" id="{84E1EB53-5C7A-AD37-AEB7-29E55ECA57DB}"/>
              </a:ext>
            </a:extLst>
          </p:cNvPr>
          <p:cNvSpPr>
            <a:spLocks noGrp="1"/>
          </p:cNvSpPr>
          <p:nvPr>
            <p:ph type="sldNum" sz="quarter" idx="12"/>
          </p:nvPr>
        </p:nvSpPr>
        <p:spPr/>
        <p:txBody>
          <a:bodyPr/>
          <a:lstStyle/>
          <a:p>
            <a:fld id="{6042F2E4-C018-4D6B-917E-3AF7AC43D987}" type="slidenum">
              <a:rPr lang="en-GB" smtClean="0"/>
              <a:t>48</a:t>
            </a:fld>
            <a:endParaRPr lang="en-GB"/>
          </a:p>
        </p:txBody>
      </p:sp>
    </p:spTree>
    <p:extLst>
      <p:ext uri="{BB962C8B-B14F-4D97-AF65-F5344CB8AC3E}">
        <p14:creationId xmlns:p14="http://schemas.microsoft.com/office/powerpoint/2010/main" val="27996971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9AD3-E879-9981-1A8A-14C64748A325}"/>
              </a:ext>
            </a:extLst>
          </p:cNvPr>
          <p:cNvSpPr>
            <a:spLocks noGrp="1"/>
          </p:cNvSpPr>
          <p:nvPr>
            <p:ph type="title"/>
          </p:nvPr>
        </p:nvSpPr>
        <p:spPr>
          <a:xfrm>
            <a:off x="406155" y="339365"/>
            <a:ext cx="3932237" cy="1067586"/>
          </a:xfrm>
        </p:spPr>
        <p:txBody>
          <a:bodyPr/>
          <a:lstStyle/>
          <a:p>
            <a:r>
              <a:rPr lang="en-GB" b="1" dirty="0">
                <a:solidFill>
                  <a:schemeClr val="accent1"/>
                </a:solidFill>
                <a:latin typeface="Aptos" panose="020B0004020202020204" pitchFamily="34" charset="0"/>
              </a:rPr>
              <a:t>Key Decisions and Funding</a:t>
            </a:r>
          </a:p>
        </p:txBody>
      </p:sp>
      <p:sp>
        <p:nvSpPr>
          <p:cNvPr id="4" name="Text Placeholder 3">
            <a:extLst>
              <a:ext uri="{FF2B5EF4-FFF2-40B4-BE49-F238E27FC236}">
                <a16:creationId xmlns:a16="http://schemas.microsoft.com/office/drawing/2014/main" id="{2F3AF40B-4328-FF45-AFC3-DBDB3DAF8517}"/>
              </a:ext>
            </a:extLst>
          </p:cNvPr>
          <p:cNvSpPr>
            <a:spLocks noGrp="1"/>
          </p:cNvSpPr>
          <p:nvPr>
            <p:ph type="body" sz="half" idx="2"/>
          </p:nvPr>
        </p:nvSpPr>
        <p:spPr>
          <a:xfrm>
            <a:off x="295423" y="1643021"/>
            <a:ext cx="3932237" cy="4272864"/>
          </a:xfrm>
        </p:spPr>
        <p:txBody>
          <a:bodyPr>
            <a:noAutofit/>
          </a:bodyPr>
          <a:lstStyle/>
          <a:p>
            <a:pPr>
              <a:lnSpc>
                <a:spcPct val="120000"/>
              </a:lnSpc>
              <a:spcAft>
                <a:spcPts val="800"/>
              </a:spcAft>
            </a:pPr>
            <a:r>
              <a:rPr lang="en-GB" sz="1400" kern="100" dirty="0">
                <a:latin typeface="Aptos" panose="020B0004020202020204" pitchFamily="34" charset="0"/>
                <a:ea typeface="Aptos" panose="020B0004020202020204" pitchFamily="34" charset="0"/>
                <a:cs typeface="Times New Roman" panose="02020603050405020304" pitchFamily="18" charset="0"/>
              </a:rPr>
              <a:t>Delegated Safeguarding Partners strategic oversight and decision making during 2025/2026:</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Updated the MASA</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Approved the Child Neglect strategy and multi agency toolkit.</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Received quarterly oversight of the partnership scorecard </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Consistent oversight and approval of 1 LCSPR and 2 Rapid Reviews.</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Received regularly updates and oversight through the independent scrutiny work for Harm Outside the Home. </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Approved the partnership budget for 2026/2027.</a:t>
            </a:r>
          </a:p>
          <a:p>
            <a:pPr marL="457200" indent="-457200">
              <a:lnSpc>
                <a:spcPct val="120000"/>
              </a:lnSpc>
              <a:spcBef>
                <a:spcPts val="0"/>
              </a:spcBef>
              <a:buFont typeface="Arial" panose="020B0604020202020204" pitchFamily="34" charset="0"/>
              <a:buChar char="•"/>
            </a:pPr>
            <a:r>
              <a:rPr lang="en-GB" sz="1400" kern="100" dirty="0">
                <a:latin typeface="Aptos" panose="020B0004020202020204" pitchFamily="34" charset="0"/>
                <a:ea typeface="Aptos" panose="020B0004020202020204" pitchFamily="34" charset="0"/>
                <a:cs typeface="Times New Roman" panose="02020603050405020304" pitchFamily="18" charset="0"/>
              </a:rPr>
              <a:t>Approved the updated Harm outside the Home strategy. </a:t>
            </a:r>
          </a:p>
        </p:txBody>
      </p:sp>
      <p:pic>
        <p:nvPicPr>
          <p:cNvPr id="8" name="Picture 7">
            <a:extLst>
              <a:ext uri="{FF2B5EF4-FFF2-40B4-BE49-F238E27FC236}">
                <a16:creationId xmlns:a16="http://schemas.microsoft.com/office/drawing/2014/main" id="{4B064B6B-A9E1-B560-DD7F-A095E70D0F3F}"/>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033189" y="527736"/>
            <a:ext cx="1174421" cy="1162952"/>
          </a:xfrm>
          <a:prstGeom prst="rect">
            <a:avLst/>
          </a:prstGeom>
          <a:noFill/>
          <a:ln>
            <a:noFill/>
          </a:ln>
        </p:spPr>
      </p:pic>
      <p:sp>
        <p:nvSpPr>
          <p:cNvPr id="10" name="TextBox 9">
            <a:extLst>
              <a:ext uri="{FF2B5EF4-FFF2-40B4-BE49-F238E27FC236}">
                <a16:creationId xmlns:a16="http://schemas.microsoft.com/office/drawing/2014/main" id="{DE898A2D-2AC1-618C-3E1E-AE7B06D1C118}"/>
              </a:ext>
            </a:extLst>
          </p:cNvPr>
          <p:cNvSpPr txBox="1"/>
          <p:nvPr/>
        </p:nvSpPr>
        <p:spPr>
          <a:xfrm>
            <a:off x="4916342" y="1690688"/>
            <a:ext cx="6096000" cy="2031325"/>
          </a:xfrm>
          <a:prstGeom prst="rect">
            <a:avLst/>
          </a:prstGeom>
          <a:noFill/>
        </p:spPr>
        <p:txBody>
          <a:bodyPr wrap="square">
            <a:spAutoFit/>
          </a:bodyPr>
          <a:lstStyle/>
          <a:p>
            <a:pPr>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rPr>
              <a:t>In 2025/26, in line with Working Together (2023), </a:t>
            </a:r>
            <a:r>
              <a:rPr lang="en-GB" sz="1400" dirty="0">
                <a:latin typeface="Aptos" panose="020B0004020202020204" pitchFamily="34" charset="0"/>
              </a:rPr>
              <a:t>Lead Safeguarding Partners (LSPs) have agreed the level of funding needed to deliver the multi-agency safeguarding arrangements. This includes consideration of business and analytical support, independent scrutiny, infrastructure, and core functions including local children safeguarding practice reviews, multi-agency training and learning events. LSPs have responsibility to ensure that adequate funding is allocated and spent in line with agreed priorities. </a:t>
            </a:r>
          </a:p>
          <a:p>
            <a:pPr marL="0" marR="0" lvl="0" indent="0" algn="l" defTabSz="914400" rtl="0" eaLnBrk="1" fontAlgn="auto" latinLnBrk="0" hangingPunct="1">
              <a:spcBef>
                <a:spcPts val="0"/>
              </a:spcBef>
              <a:spcAft>
                <a:spcPts val="0"/>
              </a:spcAft>
              <a:buClrTx/>
              <a:buSzTx/>
              <a:buFontTx/>
              <a:buNone/>
              <a:tabLst/>
              <a:defRPr/>
            </a:pPr>
            <a:endParaRPr lang="en-GB" sz="1400" dirty="0">
              <a:latin typeface="Aptos" panose="020B0004020202020204" pitchFamily="34" charset="0"/>
            </a:endParaRPr>
          </a:p>
          <a:p>
            <a:pPr marL="0" marR="0" lvl="0" indent="0" algn="l" defTabSz="914400">
              <a:spcBef>
                <a:spcPts val="0"/>
              </a:spcBef>
              <a:spcAft>
                <a:spcPts val="0"/>
              </a:spcAft>
              <a:buClrTx/>
              <a:buSzTx/>
              <a:buFontTx/>
              <a:buNone/>
              <a:tabLst/>
              <a:defRPr/>
            </a:pPr>
            <a:endParaRPr lang="en-GB" sz="1400" dirty="0">
              <a:latin typeface="Aptos" panose="020B0004020202020204" pitchFamily="34" charset="0"/>
            </a:endParaRPr>
          </a:p>
        </p:txBody>
      </p:sp>
      <p:graphicFrame>
        <p:nvGraphicFramePr>
          <p:cNvPr id="13" name="Table 12">
            <a:extLst>
              <a:ext uri="{FF2B5EF4-FFF2-40B4-BE49-F238E27FC236}">
                <a16:creationId xmlns:a16="http://schemas.microsoft.com/office/drawing/2014/main" id="{89D8E09B-9B8A-FDEB-FA2D-22DA6CA1CDDD}"/>
              </a:ext>
            </a:extLst>
          </p:cNvPr>
          <p:cNvGraphicFramePr>
            <a:graphicFrameLocks noGrp="1"/>
          </p:cNvGraphicFramePr>
          <p:nvPr>
            <p:extLst>
              <p:ext uri="{D42A27DB-BD31-4B8C-83A1-F6EECF244321}">
                <p14:modId xmlns:p14="http://schemas.microsoft.com/office/powerpoint/2010/main" val="4012147049"/>
              </p:ext>
            </p:extLst>
          </p:nvPr>
        </p:nvGraphicFramePr>
        <p:xfrm>
          <a:off x="4916342" y="3722013"/>
          <a:ext cx="3075540" cy="1681547"/>
        </p:xfrm>
        <a:graphic>
          <a:graphicData uri="http://schemas.openxmlformats.org/drawingml/2006/table">
            <a:tbl>
              <a:tblPr>
                <a:tableStyleId>{284E427A-3D55-4303-BF80-6455036E1DE7}</a:tableStyleId>
              </a:tblPr>
              <a:tblGrid>
                <a:gridCol w="2151773">
                  <a:extLst>
                    <a:ext uri="{9D8B030D-6E8A-4147-A177-3AD203B41FA5}">
                      <a16:colId xmlns:a16="http://schemas.microsoft.com/office/drawing/2014/main" val="2320353199"/>
                    </a:ext>
                  </a:extLst>
                </a:gridCol>
                <a:gridCol w="923767">
                  <a:extLst>
                    <a:ext uri="{9D8B030D-6E8A-4147-A177-3AD203B41FA5}">
                      <a16:colId xmlns:a16="http://schemas.microsoft.com/office/drawing/2014/main" val="2839577931"/>
                    </a:ext>
                  </a:extLst>
                </a:gridCol>
              </a:tblGrid>
              <a:tr h="188150">
                <a:tc>
                  <a:txBody>
                    <a:bodyPr/>
                    <a:lstStyle/>
                    <a:p>
                      <a:pPr marL="0" algn="l" defTabSz="914400" rtl="0" eaLnBrk="1" fontAlgn="b" latinLnBrk="0" hangingPunct="1"/>
                      <a:r>
                        <a:rPr lang="en-GB" sz="1200" b="1" u="none" strike="noStrike" kern="1200" dirty="0">
                          <a:solidFill>
                            <a:schemeClr val="accent5">
                              <a:lumMod val="50000"/>
                            </a:schemeClr>
                          </a:solidFill>
                          <a:effectLst/>
                          <a:latin typeface="+mn-lt"/>
                          <a:ea typeface="+mn-ea"/>
                          <a:cs typeface="+mn-cs"/>
                        </a:rPr>
                        <a:t>Partner </a:t>
                      </a:r>
                      <a:r>
                        <a:rPr lang="en-GB" sz="1200" b="1" u="none" strike="noStrike" kern="1200" dirty="0">
                          <a:solidFill>
                            <a:srgbClr val="49681F"/>
                          </a:solidFill>
                          <a:effectLst/>
                          <a:latin typeface="+mn-lt"/>
                          <a:ea typeface="+mn-ea"/>
                          <a:cs typeface="+mn-cs"/>
                        </a:rPr>
                        <a:t>Agency</a:t>
                      </a:r>
                      <a:r>
                        <a:rPr lang="en-GB" sz="1200" b="1" u="none" strike="noStrike" kern="1200" dirty="0">
                          <a:solidFill>
                            <a:schemeClr val="accent5">
                              <a:lumMod val="50000"/>
                            </a:schemeClr>
                          </a:solidFill>
                          <a:effectLst/>
                          <a:latin typeface="+mn-lt"/>
                          <a:ea typeface="+mn-ea"/>
                          <a:cs typeface="+mn-cs"/>
                        </a:rPr>
                        <a:t> </a:t>
                      </a:r>
                    </a:p>
                  </a:txBody>
                  <a:tcPr marL="4763" marR="4763" marT="4763" marB="0" anchor="b"/>
                </a:tc>
                <a:tc>
                  <a:txBody>
                    <a:bodyPr/>
                    <a:lstStyle/>
                    <a:p>
                      <a:pPr marL="0" algn="l" defTabSz="914400" rtl="0" eaLnBrk="1" fontAlgn="b" latinLnBrk="0" hangingPunct="1"/>
                      <a:r>
                        <a:rPr lang="en-GB" sz="1200" b="1" u="none" strike="noStrike" kern="1200" dirty="0">
                          <a:solidFill>
                            <a:schemeClr val="accent5">
                              <a:lumMod val="50000"/>
                            </a:schemeClr>
                          </a:solidFill>
                          <a:effectLst/>
                          <a:latin typeface="+mn-lt"/>
                          <a:ea typeface="+mn-ea"/>
                          <a:cs typeface="+mn-cs"/>
                        </a:rPr>
                        <a:t>25/26 agreed contribution</a:t>
                      </a:r>
                    </a:p>
                  </a:txBody>
                  <a:tcPr marL="4763" marR="4763" marT="4763" marB="0" anchor="b"/>
                </a:tc>
                <a:extLst>
                  <a:ext uri="{0D108BD9-81ED-4DB2-BD59-A6C34878D82A}">
                    <a16:rowId xmlns:a16="http://schemas.microsoft.com/office/drawing/2014/main" val="502077403"/>
                  </a:ext>
                </a:extLst>
              </a:tr>
              <a:tr h="182427">
                <a:tc>
                  <a:txBody>
                    <a:bodyPr/>
                    <a:lstStyle/>
                    <a:p>
                      <a:pPr>
                        <a:lnSpc>
                          <a:spcPct val="115000"/>
                        </a:lnSpc>
                        <a:spcAft>
                          <a:spcPts val="800"/>
                        </a:spcAft>
                        <a:buNone/>
                      </a:pPr>
                      <a:r>
                        <a:rPr lang="en-GB" sz="1200" kern="100" dirty="0">
                          <a:effectLst/>
                        </a:rPr>
                        <a:t>Local Authority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200" kern="0" dirty="0">
                          <a:effectLst/>
                        </a:rPr>
                        <a:t>174,968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32424869"/>
                  </a:ext>
                </a:extLst>
              </a:tr>
              <a:tr h="182427">
                <a:tc>
                  <a:txBody>
                    <a:bodyPr/>
                    <a:lstStyle/>
                    <a:p>
                      <a:pPr>
                        <a:lnSpc>
                          <a:spcPct val="115000"/>
                        </a:lnSpc>
                        <a:spcAft>
                          <a:spcPts val="800"/>
                        </a:spcAft>
                        <a:buNone/>
                      </a:pPr>
                      <a:r>
                        <a:rPr lang="en-GB" sz="1200" kern="100" dirty="0">
                          <a:effectLst/>
                        </a:rPr>
                        <a:t>Police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200" kern="0" dirty="0">
                          <a:effectLst/>
                        </a:rPr>
                        <a:t>28,660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3617393"/>
                  </a:ext>
                </a:extLst>
              </a:tr>
              <a:tr h="182427">
                <a:tc>
                  <a:txBody>
                    <a:bodyPr/>
                    <a:lstStyle/>
                    <a:p>
                      <a:pPr>
                        <a:lnSpc>
                          <a:spcPct val="115000"/>
                        </a:lnSpc>
                        <a:spcAft>
                          <a:spcPts val="800"/>
                        </a:spcAft>
                        <a:buNone/>
                      </a:pPr>
                      <a:r>
                        <a:rPr lang="en-GB" sz="1200" kern="100" dirty="0">
                          <a:effectLst/>
                        </a:rPr>
                        <a:t>ICB</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200" kern="100" dirty="0">
                          <a:effectLst/>
                        </a:rPr>
                        <a:t>67,547</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09140158"/>
                  </a:ext>
                </a:extLst>
              </a:tr>
              <a:tr h="182427">
                <a:tc>
                  <a:txBody>
                    <a:bodyPr/>
                    <a:lstStyle/>
                    <a:p>
                      <a:pPr>
                        <a:lnSpc>
                          <a:spcPct val="115000"/>
                        </a:lnSpc>
                        <a:spcAft>
                          <a:spcPts val="800"/>
                        </a:spcAft>
                        <a:buNone/>
                      </a:pPr>
                      <a:r>
                        <a:rPr lang="en-GB" sz="1200" kern="100">
                          <a:effectLst/>
                        </a:rPr>
                        <a:t>Schools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200" kern="100" dirty="0">
                          <a:effectLst/>
                        </a:rPr>
                        <a:t>51,500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94693385"/>
                  </a:ext>
                </a:extLst>
              </a:tr>
              <a:tr h="182427">
                <a:tc>
                  <a:txBody>
                    <a:bodyPr/>
                    <a:lstStyle/>
                    <a:p>
                      <a:pPr>
                        <a:lnSpc>
                          <a:spcPct val="115000"/>
                        </a:lnSpc>
                        <a:spcAft>
                          <a:spcPts val="800"/>
                        </a:spcAft>
                        <a:buNone/>
                      </a:pPr>
                      <a:r>
                        <a:rPr lang="en-GB" sz="1200" kern="100" dirty="0">
                          <a:effectLst/>
                        </a:rPr>
                        <a:t>Other Agencies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en-GB" sz="1200" kern="0" dirty="0">
                          <a:effectLst/>
                        </a:rPr>
                        <a:t>2,596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98471707"/>
                  </a:ext>
                </a:extLst>
              </a:tr>
              <a:tr h="182427">
                <a:tc>
                  <a:txBody>
                    <a:bodyPr/>
                    <a:lstStyle/>
                    <a:p>
                      <a:pPr algn="l" fontAlgn="b"/>
                      <a:r>
                        <a:rPr lang="en-GB" sz="1200" b="1" i="0" u="none" strike="noStrike" dirty="0">
                          <a:solidFill>
                            <a:srgbClr val="49681F"/>
                          </a:solidFill>
                          <a:effectLst/>
                          <a:latin typeface="Arial" panose="020B0604020202020204" pitchFamily="34" charset="0"/>
                        </a:rPr>
                        <a:t>Total Income</a:t>
                      </a:r>
                    </a:p>
                  </a:txBody>
                  <a:tcPr marL="4763" marR="4763" marT="4763" marB="0" anchor="b"/>
                </a:tc>
                <a:tc>
                  <a:txBody>
                    <a:bodyPr/>
                    <a:lstStyle/>
                    <a:p>
                      <a:pPr>
                        <a:lnSpc>
                          <a:spcPct val="115000"/>
                        </a:lnSpc>
                        <a:spcAft>
                          <a:spcPts val="800"/>
                        </a:spcAft>
                        <a:buNone/>
                      </a:pPr>
                      <a:r>
                        <a:rPr lang="en-GB" sz="1200" b="1" kern="100" dirty="0">
                          <a:solidFill>
                            <a:srgbClr val="49681F"/>
                          </a:solidFill>
                          <a:effectLst/>
                        </a:rPr>
                        <a:t>£325,271</a:t>
                      </a:r>
                      <a:endParaRPr lang="en-GB" sz="1200" b="1" kern="100" dirty="0">
                        <a:solidFill>
                          <a:srgbClr val="49681F"/>
                        </a:solidFill>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83759786"/>
                  </a:ext>
                </a:extLst>
              </a:tr>
            </a:tbl>
          </a:graphicData>
        </a:graphic>
      </p:graphicFrame>
      <p:graphicFrame>
        <p:nvGraphicFramePr>
          <p:cNvPr id="3" name="Table 2">
            <a:extLst>
              <a:ext uri="{FF2B5EF4-FFF2-40B4-BE49-F238E27FC236}">
                <a16:creationId xmlns:a16="http://schemas.microsoft.com/office/drawing/2014/main" id="{951864B4-A194-CBA4-8618-89BEE25E8E3A}"/>
              </a:ext>
            </a:extLst>
          </p:cNvPr>
          <p:cNvGraphicFramePr>
            <a:graphicFrameLocks noGrp="1"/>
          </p:cNvGraphicFramePr>
          <p:nvPr>
            <p:extLst>
              <p:ext uri="{D42A27DB-BD31-4B8C-83A1-F6EECF244321}">
                <p14:modId xmlns:p14="http://schemas.microsoft.com/office/powerpoint/2010/main" val="13591424"/>
              </p:ext>
            </p:extLst>
          </p:nvPr>
        </p:nvGraphicFramePr>
        <p:xfrm>
          <a:off x="8272284" y="3722013"/>
          <a:ext cx="3073400" cy="1722286"/>
        </p:xfrm>
        <a:graphic>
          <a:graphicData uri="http://schemas.openxmlformats.org/drawingml/2006/table">
            <a:tbl>
              <a:tblPr>
                <a:tableStyleId>{284E427A-3D55-4303-BF80-6455036E1DE7}</a:tableStyleId>
              </a:tblPr>
              <a:tblGrid>
                <a:gridCol w="2137467">
                  <a:extLst>
                    <a:ext uri="{9D8B030D-6E8A-4147-A177-3AD203B41FA5}">
                      <a16:colId xmlns:a16="http://schemas.microsoft.com/office/drawing/2014/main" val="3740529929"/>
                    </a:ext>
                  </a:extLst>
                </a:gridCol>
                <a:gridCol w="935933">
                  <a:extLst>
                    <a:ext uri="{9D8B030D-6E8A-4147-A177-3AD203B41FA5}">
                      <a16:colId xmlns:a16="http://schemas.microsoft.com/office/drawing/2014/main" val="1933570904"/>
                    </a:ext>
                  </a:extLst>
                </a:gridCol>
              </a:tblGrid>
              <a:tr h="189865">
                <a:tc>
                  <a:txBody>
                    <a:bodyPr/>
                    <a:lstStyle/>
                    <a:p>
                      <a:pPr>
                        <a:lnSpc>
                          <a:spcPct val="115000"/>
                        </a:lnSpc>
                        <a:spcAft>
                          <a:spcPts val="800"/>
                        </a:spcAft>
                        <a:buNone/>
                      </a:pPr>
                      <a:r>
                        <a:rPr lang="en-GB" sz="1200" b="1" kern="100" dirty="0">
                          <a:solidFill>
                            <a:schemeClr val="accent5">
                              <a:lumMod val="50000"/>
                            </a:schemeClr>
                          </a:solidFill>
                          <a:effectLst/>
                        </a:rPr>
                        <a:t>Expenditure</a:t>
                      </a:r>
                      <a:endParaRPr lang="en-GB" sz="1200" b="1" kern="100" dirty="0">
                        <a:solidFill>
                          <a:schemeClr val="accent5">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b="1" kern="100" dirty="0">
                          <a:solidFill>
                            <a:schemeClr val="accent5">
                              <a:lumMod val="50000"/>
                            </a:schemeClr>
                          </a:solidFill>
                          <a:effectLst/>
                        </a:rPr>
                        <a:t>25/26</a:t>
                      </a:r>
                      <a:endParaRPr lang="en-GB" sz="1200" b="1" kern="100" dirty="0">
                        <a:solidFill>
                          <a:schemeClr val="accent5">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236799384"/>
                  </a:ext>
                </a:extLst>
              </a:tr>
              <a:tr h="184150">
                <a:tc>
                  <a:txBody>
                    <a:bodyPr/>
                    <a:lstStyle/>
                    <a:p>
                      <a:pPr>
                        <a:lnSpc>
                          <a:spcPct val="115000"/>
                        </a:lnSpc>
                        <a:spcAft>
                          <a:spcPts val="800"/>
                        </a:spcAft>
                        <a:buNone/>
                      </a:pPr>
                      <a:r>
                        <a:rPr lang="en-GB" sz="1200" kern="100">
                          <a:effectLst/>
                        </a:rPr>
                        <a:t>Staff Salaries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kern="100" dirty="0">
                          <a:effectLst/>
                        </a:rPr>
                        <a:t> £     251,515</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883821419"/>
                  </a:ext>
                </a:extLst>
              </a:tr>
              <a:tr h="184150">
                <a:tc>
                  <a:txBody>
                    <a:bodyPr/>
                    <a:lstStyle/>
                    <a:p>
                      <a:pPr>
                        <a:lnSpc>
                          <a:spcPct val="115000"/>
                        </a:lnSpc>
                        <a:spcAft>
                          <a:spcPts val="800"/>
                        </a:spcAft>
                        <a:buNone/>
                      </a:pPr>
                      <a:r>
                        <a:rPr lang="en-GB" sz="1200" kern="100" dirty="0">
                          <a:effectLst/>
                        </a:rPr>
                        <a:t>Training Expenses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kern="100" dirty="0">
                          <a:effectLst/>
                        </a:rPr>
                        <a:t> £         379</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105260848"/>
                  </a:ext>
                </a:extLst>
              </a:tr>
              <a:tr h="178435">
                <a:tc>
                  <a:txBody>
                    <a:bodyPr/>
                    <a:lstStyle/>
                    <a:p>
                      <a:pPr>
                        <a:lnSpc>
                          <a:spcPct val="115000"/>
                        </a:lnSpc>
                        <a:spcAft>
                          <a:spcPts val="800"/>
                        </a:spcAft>
                        <a:buNone/>
                      </a:pPr>
                      <a:r>
                        <a:rPr lang="en-GB" sz="1200" kern="100">
                          <a:effectLst/>
                        </a:rPr>
                        <a:t>Transport</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kern="100">
                          <a:effectLst/>
                        </a:rPr>
                        <a:t> £         618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394690627"/>
                  </a:ext>
                </a:extLst>
              </a:tr>
              <a:tr h="184150">
                <a:tc>
                  <a:txBody>
                    <a:bodyPr/>
                    <a:lstStyle/>
                    <a:p>
                      <a:pPr>
                        <a:lnSpc>
                          <a:spcPct val="115000"/>
                        </a:lnSpc>
                        <a:spcAft>
                          <a:spcPts val="800"/>
                        </a:spcAft>
                        <a:buNone/>
                      </a:pPr>
                      <a:r>
                        <a:rPr lang="en-GB" sz="1200" kern="100">
                          <a:effectLst/>
                        </a:rPr>
                        <a:t>Supplies &amp; Services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kern="100">
                          <a:effectLst/>
                        </a:rPr>
                        <a:t> £       12,434</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84608252"/>
                  </a:ext>
                </a:extLst>
              </a:tr>
              <a:tr h="184150">
                <a:tc>
                  <a:txBody>
                    <a:bodyPr/>
                    <a:lstStyle/>
                    <a:p>
                      <a:pPr>
                        <a:lnSpc>
                          <a:spcPct val="115000"/>
                        </a:lnSpc>
                        <a:spcAft>
                          <a:spcPts val="800"/>
                        </a:spcAft>
                        <a:buNone/>
                      </a:pPr>
                      <a:r>
                        <a:rPr lang="en-GB" sz="1200" kern="100">
                          <a:effectLst/>
                        </a:rPr>
                        <a:t>Professional Fees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kern="100">
                          <a:effectLst/>
                        </a:rPr>
                        <a:t> £       37,441</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1257170063"/>
                  </a:ext>
                </a:extLst>
              </a:tr>
              <a:tr h="191135">
                <a:tc>
                  <a:txBody>
                    <a:bodyPr/>
                    <a:lstStyle/>
                    <a:p>
                      <a:pPr>
                        <a:lnSpc>
                          <a:spcPct val="115000"/>
                        </a:lnSpc>
                        <a:spcAft>
                          <a:spcPts val="800"/>
                        </a:spcAft>
                        <a:buNone/>
                      </a:pPr>
                      <a:r>
                        <a:rPr lang="en-GB" sz="1200" kern="100">
                          <a:effectLst/>
                        </a:rPr>
                        <a:t>Telephone/ICT</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kern="100" dirty="0">
                          <a:effectLst/>
                        </a:rPr>
                        <a:t> £         283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696087192"/>
                  </a:ext>
                </a:extLst>
              </a:tr>
              <a:tr h="290548">
                <a:tc>
                  <a:txBody>
                    <a:bodyPr/>
                    <a:lstStyle/>
                    <a:p>
                      <a:pPr>
                        <a:lnSpc>
                          <a:spcPct val="115000"/>
                        </a:lnSpc>
                        <a:spcAft>
                          <a:spcPts val="800"/>
                        </a:spcAft>
                        <a:buNone/>
                      </a:pPr>
                      <a:r>
                        <a:rPr lang="en-GB" sz="1200" b="1" kern="100" dirty="0">
                          <a:solidFill>
                            <a:schemeClr val="accent5">
                              <a:lumMod val="50000"/>
                            </a:schemeClr>
                          </a:solidFill>
                          <a:effectLst/>
                        </a:rPr>
                        <a:t>Total Expenditure</a:t>
                      </a:r>
                      <a:endParaRPr lang="en-GB" sz="1200" b="1" kern="100" dirty="0">
                        <a:solidFill>
                          <a:schemeClr val="accent5">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tc>
                  <a:txBody>
                    <a:bodyPr/>
                    <a:lstStyle/>
                    <a:p>
                      <a:pPr>
                        <a:lnSpc>
                          <a:spcPct val="115000"/>
                        </a:lnSpc>
                        <a:spcAft>
                          <a:spcPts val="800"/>
                        </a:spcAft>
                        <a:buNone/>
                      </a:pPr>
                      <a:r>
                        <a:rPr lang="en-GB" sz="1200" b="1" kern="100" dirty="0">
                          <a:solidFill>
                            <a:schemeClr val="accent5">
                              <a:lumMod val="50000"/>
                            </a:schemeClr>
                          </a:solidFill>
                          <a:effectLst/>
                        </a:rPr>
                        <a:t> £     302,669 </a:t>
                      </a:r>
                      <a:endParaRPr lang="en-GB" sz="1200" b="1" kern="100" dirty="0">
                        <a:solidFill>
                          <a:schemeClr val="accent5">
                            <a:lumMod val="50000"/>
                          </a:schemeClr>
                        </a:solidFill>
                        <a:effectLst/>
                        <a:latin typeface="Aptos" panose="020B0004020202020204" pitchFamily="34" charset="0"/>
                        <a:ea typeface="Aptos" panose="020B0004020202020204" pitchFamily="34" charset="0"/>
                        <a:cs typeface="Times New Roman" panose="02020603050405020304" pitchFamily="18" charset="0"/>
                      </a:endParaRPr>
                    </a:p>
                  </a:txBody>
                  <a:tcPr marL="5080" marR="5080" marT="5080" marB="0" anchor="b"/>
                </a:tc>
                <a:extLst>
                  <a:ext uri="{0D108BD9-81ED-4DB2-BD59-A6C34878D82A}">
                    <a16:rowId xmlns:a16="http://schemas.microsoft.com/office/drawing/2014/main" val="336349755"/>
                  </a:ext>
                </a:extLst>
              </a:tr>
            </a:tbl>
          </a:graphicData>
        </a:graphic>
      </p:graphicFrame>
      <p:sp>
        <p:nvSpPr>
          <p:cNvPr id="7" name="Slide Number Placeholder 6">
            <a:extLst>
              <a:ext uri="{FF2B5EF4-FFF2-40B4-BE49-F238E27FC236}">
                <a16:creationId xmlns:a16="http://schemas.microsoft.com/office/drawing/2014/main" id="{2753B7D0-E8B5-BC7F-DA3E-75FA94857CB4}"/>
              </a:ext>
            </a:extLst>
          </p:cNvPr>
          <p:cNvSpPr>
            <a:spLocks noGrp="1"/>
          </p:cNvSpPr>
          <p:nvPr>
            <p:ph type="sldNum" sz="quarter" idx="12"/>
          </p:nvPr>
        </p:nvSpPr>
        <p:spPr/>
        <p:txBody>
          <a:bodyPr/>
          <a:lstStyle/>
          <a:p>
            <a:fld id="{6042F2E4-C018-4D6B-917E-3AF7AC43D987}" type="slidenum">
              <a:rPr lang="en-GB" smtClean="0"/>
              <a:t>49</a:t>
            </a:fld>
            <a:endParaRPr lang="en-GB"/>
          </a:p>
        </p:txBody>
      </p:sp>
    </p:spTree>
    <p:extLst>
      <p:ext uri="{BB962C8B-B14F-4D97-AF65-F5344CB8AC3E}">
        <p14:creationId xmlns:p14="http://schemas.microsoft.com/office/powerpoint/2010/main" val="2721191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8BA59-5EE8-E2ED-F737-FB8A14C4042E}"/>
              </a:ext>
            </a:extLst>
          </p:cNvPr>
          <p:cNvSpPr>
            <a:spLocks noGrp="1"/>
          </p:cNvSpPr>
          <p:nvPr>
            <p:ph type="title"/>
          </p:nvPr>
        </p:nvSpPr>
        <p:spPr/>
        <p:txBody>
          <a:bodyPr/>
          <a:lstStyle/>
          <a:p>
            <a:r>
              <a:rPr lang="en-GB" b="1" dirty="0">
                <a:solidFill>
                  <a:schemeClr val="accent1"/>
                </a:solidFill>
                <a:latin typeface="Aptos" panose="020B0004020202020204" pitchFamily="34" charset="0"/>
              </a:rPr>
              <a:t>Changes to the MASA 2024</a:t>
            </a:r>
          </a:p>
        </p:txBody>
      </p:sp>
      <p:sp>
        <p:nvSpPr>
          <p:cNvPr id="3" name="Content Placeholder 2">
            <a:extLst>
              <a:ext uri="{FF2B5EF4-FFF2-40B4-BE49-F238E27FC236}">
                <a16:creationId xmlns:a16="http://schemas.microsoft.com/office/drawing/2014/main" id="{6B4DCA5F-AD56-D3DD-31E1-95088177D78B}"/>
              </a:ext>
            </a:extLst>
          </p:cNvPr>
          <p:cNvSpPr>
            <a:spLocks noGrp="1"/>
          </p:cNvSpPr>
          <p:nvPr>
            <p:ph sz="half" idx="1"/>
          </p:nvPr>
        </p:nvSpPr>
        <p:spPr/>
        <p:txBody>
          <a:bodyPr>
            <a:noAutofit/>
          </a:bodyPr>
          <a:lstStyle/>
          <a:p>
            <a:pPr marL="0" indent="0">
              <a:buNone/>
            </a:pPr>
            <a:r>
              <a:rPr lang="en-GB" sz="1400" dirty="0">
                <a:latin typeface="Aptos" panose="020B0004020202020204" pitchFamily="34" charset="0"/>
              </a:rPr>
              <a:t>Education has moved from an important partner to a core feature of the safeguarding system. Partners recognise education as critical as a protective factor.</a:t>
            </a:r>
          </a:p>
          <a:p>
            <a:pPr marL="0" indent="0">
              <a:buNone/>
            </a:pPr>
            <a:r>
              <a:rPr lang="en-GB" sz="1400" dirty="0">
                <a:latin typeface="Aptos" panose="020B0004020202020204" pitchFamily="34" charset="0"/>
              </a:rPr>
              <a:t>As we move forward education becoming embedded throughout governance, assurance, and the transformation within the Families First reforms.</a:t>
            </a:r>
          </a:p>
          <a:p>
            <a:pPr marL="0" indent="0">
              <a:buNone/>
            </a:pPr>
            <a:r>
              <a:rPr lang="en-GB" sz="1400" dirty="0">
                <a:latin typeface="Aptos" panose="020B0004020202020204" pitchFamily="34" charset="0"/>
              </a:rPr>
              <a:t>As the programme progresses changes will be aligned to the safeguarding system. </a:t>
            </a:r>
          </a:p>
          <a:p>
            <a:pPr marL="0" indent="0">
              <a:buNone/>
            </a:pPr>
            <a:r>
              <a:rPr lang="en-GB" sz="1400" dirty="0">
                <a:latin typeface="Aptos" panose="020B0004020202020204" pitchFamily="34" charset="0"/>
              </a:rPr>
              <a:t>We are building on the foundation of strong engagement and participation toward lived experience being integrated into our quality assurance activities.</a:t>
            </a:r>
          </a:p>
          <a:p>
            <a:pPr marL="0" indent="0">
              <a:buNone/>
            </a:pPr>
            <a:r>
              <a:rPr lang="en-GB" sz="1400" dirty="0">
                <a:latin typeface="Aptos" panose="020B0004020202020204" pitchFamily="34" charset="0"/>
              </a:rPr>
              <a:t>New arrangements build on the structures and governance set out to focus on oversight, challenge, learning and impact.</a:t>
            </a:r>
          </a:p>
          <a:p>
            <a:pPr marL="0" indent="0">
              <a:buNone/>
            </a:pPr>
            <a:r>
              <a:rPr lang="en-GB" sz="1400" dirty="0">
                <a:latin typeface="Aptos" panose="020B0004020202020204" pitchFamily="34" charset="0"/>
              </a:rPr>
              <a:t>We are continuing to strengthen partnership working with wider relevant agencies through our arrangements.</a:t>
            </a:r>
          </a:p>
        </p:txBody>
      </p:sp>
      <p:sp>
        <p:nvSpPr>
          <p:cNvPr id="5" name="Content Placeholder 4">
            <a:extLst>
              <a:ext uri="{FF2B5EF4-FFF2-40B4-BE49-F238E27FC236}">
                <a16:creationId xmlns:a16="http://schemas.microsoft.com/office/drawing/2014/main" id="{9E32CBE1-EC19-7FAB-38D0-6D04DA6D4EEE}"/>
              </a:ext>
            </a:extLst>
          </p:cNvPr>
          <p:cNvSpPr>
            <a:spLocks noGrp="1"/>
          </p:cNvSpPr>
          <p:nvPr>
            <p:ph sz="half" idx="2"/>
          </p:nvPr>
        </p:nvSpPr>
        <p:spPr>
          <a:xfrm>
            <a:off x="6172200" y="1825625"/>
            <a:ext cx="5181600" cy="2864616"/>
          </a:xfrm>
        </p:spPr>
        <p:txBody>
          <a:bodyPr>
            <a:normAutofit fontScale="85000" lnSpcReduction="20000"/>
          </a:bodyPr>
          <a:lstStyle/>
          <a:p>
            <a:pPr marL="0" indent="0">
              <a:lnSpc>
                <a:spcPct val="110000"/>
              </a:lnSpc>
              <a:buNone/>
            </a:pPr>
            <a:r>
              <a:rPr lang="en-GB" sz="1600" dirty="0">
                <a:latin typeface="Aptos" panose="020B0004020202020204" pitchFamily="34" charset="0"/>
              </a:rPr>
              <a:t>At the time of writing this report we have continued to develop local arrangements in response to Working Together 2026 and the national Families First reforms. </a:t>
            </a:r>
          </a:p>
          <a:p>
            <a:pPr marL="0" indent="0">
              <a:lnSpc>
                <a:spcPct val="110000"/>
              </a:lnSpc>
              <a:buNone/>
            </a:pPr>
            <a:r>
              <a:rPr lang="en-GB" sz="1600" dirty="0">
                <a:latin typeface="Aptos" panose="020B0004020202020204" pitchFamily="34" charset="0"/>
              </a:rPr>
              <a:t>Whilst the 2024 arrangements established strengthened governance, enhanced education involvement and a revised partnership structure, the updated arrangements reflect a broader whole-system approach focused on Family Help, Multi-Agency Child Protection, Family Group Decision Making, children's lived experience and evidencing impact. </a:t>
            </a:r>
          </a:p>
          <a:p>
            <a:pPr marL="0" indent="0">
              <a:lnSpc>
                <a:spcPct val="110000"/>
              </a:lnSpc>
              <a:buNone/>
            </a:pPr>
            <a:r>
              <a:rPr lang="en-GB" sz="1600" dirty="0">
                <a:latin typeface="Aptos" panose="020B0004020202020204" pitchFamily="34" charset="0"/>
              </a:rPr>
              <a:t>The Partnership has strengthened its approach to assurance, quality improvement and multi-agency safeguarding effectiveness, ensuring that local arrangements continue to evolve in line with national expectations and local need.</a:t>
            </a:r>
          </a:p>
          <a:p>
            <a:endParaRPr lang="en-GB" dirty="0"/>
          </a:p>
        </p:txBody>
      </p:sp>
      <p:pic>
        <p:nvPicPr>
          <p:cNvPr id="4" name="Picture 3">
            <a:extLst>
              <a:ext uri="{FF2B5EF4-FFF2-40B4-BE49-F238E27FC236}">
                <a16:creationId xmlns:a16="http://schemas.microsoft.com/office/drawing/2014/main" id="{F852CE6E-D095-F759-E0BF-2BA03A30D362}"/>
              </a:ext>
            </a:extLst>
          </p:cNvPr>
          <p:cNvPicPr>
            <a:picLocks noChangeAspect="1"/>
          </p:cNvPicPr>
          <p:nvPr/>
        </p:nvPicPr>
        <p:blipFill>
          <a:blip r:embed="rId2"/>
          <a:stretch>
            <a:fillRect/>
          </a:stretch>
        </p:blipFill>
        <p:spPr>
          <a:xfrm>
            <a:off x="10312861" y="435427"/>
            <a:ext cx="1036410" cy="1018120"/>
          </a:xfrm>
          <a:prstGeom prst="rect">
            <a:avLst/>
          </a:prstGeom>
        </p:spPr>
      </p:pic>
      <p:sp>
        <p:nvSpPr>
          <p:cNvPr id="8" name="Slide Number Placeholder 7">
            <a:extLst>
              <a:ext uri="{FF2B5EF4-FFF2-40B4-BE49-F238E27FC236}">
                <a16:creationId xmlns:a16="http://schemas.microsoft.com/office/drawing/2014/main" id="{CB46C256-41DA-8C5F-42A4-D74FDEBB8C4E}"/>
              </a:ext>
            </a:extLst>
          </p:cNvPr>
          <p:cNvSpPr>
            <a:spLocks noGrp="1"/>
          </p:cNvSpPr>
          <p:nvPr>
            <p:ph type="sldNum" sz="quarter" idx="12"/>
          </p:nvPr>
        </p:nvSpPr>
        <p:spPr/>
        <p:txBody>
          <a:bodyPr/>
          <a:lstStyle/>
          <a:p>
            <a:fld id="{6042F2E4-C018-4D6B-917E-3AF7AC43D987}" type="slidenum">
              <a:rPr lang="en-GB" smtClean="0"/>
              <a:t>50</a:t>
            </a:fld>
            <a:endParaRPr lang="en-GB"/>
          </a:p>
        </p:txBody>
      </p:sp>
    </p:spTree>
    <p:extLst>
      <p:ext uri="{BB962C8B-B14F-4D97-AF65-F5344CB8AC3E}">
        <p14:creationId xmlns:p14="http://schemas.microsoft.com/office/powerpoint/2010/main" val="11327182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7B28-DBA6-515A-B651-DBE2009ED055}"/>
              </a:ext>
            </a:extLst>
          </p:cNvPr>
          <p:cNvSpPr>
            <a:spLocks noGrp="1"/>
          </p:cNvSpPr>
          <p:nvPr>
            <p:ph type="title"/>
          </p:nvPr>
        </p:nvSpPr>
        <p:spPr/>
        <p:txBody>
          <a:bodyPr>
            <a:noAutofit/>
          </a:bodyPr>
          <a:lstStyle/>
          <a:p>
            <a:r>
              <a:rPr lang="en-GB" b="1" dirty="0">
                <a:solidFill>
                  <a:schemeClr val="accent1"/>
                </a:solidFill>
                <a:latin typeface="Aptos" panose="020B0004020202020204" pitchFamily="34" charset="0"/>
                <a:cs typeface="Arial"/>
              </a:rPr>
              <a:t>Pledge</a:t>
            </a:r>
          </a:p>
        </p:txBody>
      </p:sp>
      <p:sp>
        <p:nvSpPr>
          <p:cNvPr id="5" name="TextBox 4">
            <a:extLst>
              <a:ext uri="{FF2B5EF4-FFF2-40B4-BE49-F238E27FC236}">
                <a16:creationId xmlns:a16="http://schemas.microsoft.com/office/drawing/2014/main" id="{E907EBBF-71D5-023E-E720-1ED9476442A9}"/>
              </a:ext>
            </a:extLst>
          </p:cNvPr>
          <p:cNvSpPr txBox="1"/>
          <p:nvPr/>
        </p:nvSpPr>
        <p:spPr>
          <a:xfrm>
            <a:off x="838200" y="4596595"/>
            <a:ext cx="2415722" cy="1162113"/>
          </a:xfrm>
          <a:prstGeom prst="rect">
            <a:avLst/>
          </a:prstGeom>
          <a:noFill/>
        </p:spPr>
        <p:txBody>
          <a:bodyPr wrap="square" rtlCol="0">
            <a:spAutoFit/>
          </a:bodyPr>
          <a:lstStyle/>
          <a:p>
            <a:pPr>
              <a:lnSpc>
                <a:spcPct val="110000"/>
              </a:lnSpc>
              <a:defRPr/>
            </a:pPr>
            <a:r>
              <a:rPr lang="en-GB" sz="1600" b="1" dirty="0">
                <a:ea typeface="Calibri" panose="020F0502020204030204" pitchFamily="34" charset="0"/>
              </a:rPr>
              <a:t>Fiona Lemmens</a:t>
            </a:r>
          </a:p>
          <a:p>
            <a:pPr>
              <a:lnSpc>
                <a:spcPct val="110000"/>
              </a:lnSpc>
              <a:defRPr/>
            </a:pPr>
            <a:r>
              <a:rPr lang="en-GB" sz="1600" b="1" dirty="0">
                <a:solidFill>
                  <a:srgbClr val="000000"/>
                </a:solidFill>
                <a:ea typeface="Calibri" panose="020F0502020204030204" pitchFamily="34" charset="0"/>
              </a:rPr>
              <a:t>Executive Clinical Director</a:t>
            </a:r>
          </a:p>
          <a:p>
            <a:pPr>
              <a:lnSpc>
                <a:spcPct val="110000"/>
              </a:lnSpc>
              <a:defRPr/>
            </a:pPr>
            <a:r>
              <a:rPr lang="en-GB" sz="1600" b="1" dirty="0">
                <a:solidFill>
                  <a:srgbClr val="000000"/>
                </a:solidFill>
                <a:ea typeface="Calibri" panose="020F0502020204030204" pitchFamily="34" charset="0"/>
              </a:rPr>
              <a:t>NHS Cheshire &amp; Merseyside (LSP) </a:t>
            </a:r>
          </a:p>
        </p:txBody>
      </p:sp>
      <p:graphicFrame>
        <p:nvGraphicFramePr>
          <p:cNvPr id="12" name="Table 11">
            <a:extLst>
              <a:ext uri="{FF2B5EF4-FFF2-40B4-BE49-F238E27FC236}">
                <a16:creationId xmlns:a16="http://schemas.microsoft.com/office/drawing/2014/main" id="{EBB16DE1-D910-5B6B-801C-B87B9711CAC9}"/>
              </a:ext>
            </a:extLst>
          </p:cNvPr>
          <p:cNvGraphicFramePr>
            <a:graphicFrameLocks noGrp="1"/>
          </p:cNvGraphicFramePr>
          <p:nvPr>
            <p:extLst>
              <p:ext uri="{D42A27DB-BD31-4B8C-83A1-F6EECF244321}">
                <p14:modId xmlns:p14="http://schemas.microsoft.com/office/powerpoint/2010/main" val="1591974272"/>
              </p:ext>
            </p:extLst>
          </p:nvPr>
        </p:nvGraphicFramePr>
        <p:xfrm>
          <a:off x="4432983" y="2278126"/>
          <a:ext cx="2658358" cy="1150874"/>
        </p:xfrm>
        <a:graphic>
          <a:graphicData uri="http://schemas.openxmlformats.org/drawingml/2006/table">
            <a:tbl>
              <a:tblPr firstRow="1" bandRow="1">
                <a:tableStyleId>{5C22544A-7EE6-4342-B048-85BDC9FD1C3A}</a:tableStyleId>
              </a:tblPr>
              <a:tblGrid>
                <a:gridCol w="2658358">
                  <a:extLst>
                    <a:ext uri="{9D8B030D-6E8A-4147-A177-3AD203B41FA5}">
                      <a16:colId xmlns:a16="http://schemas.microsoft.com/office/drawing/2014/main" val="2576336278"/>
                    </a:ext>
                  </a:extLst>
                </a:gridCol>
              </a:tblGrid>
              <a:tr h="370840">
                <a:tc>
                  <a:txBody>
                    <a:bodyPr/>
                    <a:lstStyle/>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Mark Roberts </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Chief Constable</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Cheshire Police</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(LSP) </a:t>
                      </a:r>
                    </a:p>
                  </a:txBody>
                  <a:tcPr>
                    <a:solidFill>
                      <a:schemeClr val="bg1"/>
                    </a:solidFill>
                  </a:tcPr>
                </a:tc>
                <a:extLst>
                  <a:ext uri="{0D108BD9-81ED-4DB2-BD59-A6C34878D82A}">
                    <a16:rowId xmlns:a16="http://schemas.microsoft.com/office/drawing/2014/main" val="1110900193"/>
                  </a:ext>
                </a:extLst>
              </a:tr>
            </a:tbl>
          </a:graphicData>
        </a:graphic>
      </p:graphicFrame>
      <p:graphicFrame>
        <p:nvGraphicFramePr>
          <p:cNvPr id="3" name="Table 2">
            <a:extLst>
              <a:ext uri="{FF2B5EF4-FFF2-40B4-BE49-F238E27FC236}">
                <a16:creationId xmlns:a16="http://schemas.microsoft.com/office/drawing/2014/main" id="{5F2BF40E-7AF2-DB9F-4AFF-378059ABF931}"/>
              </a:ext>
            </a:extLst>
          </p:cNvPr>
          <p:cNvGraphicFramePr>
            <a:graphicFrameLocks noGrp="1"/>
          </p:cNvGraphicFramePr>
          <p:nvPr>
            <p:extLst>
              <p:ext uri="{D42A27DB-BD31-4B8C-83A1-F6EECF244321}">
                <p14:modId xmlns:p14="http://schemas.microsoft.com/office/powerpoint/2010/main" val="3096871367"/>
              </p:ext>
            </p:extLst>
          </p:nvPr>
        </p:nvGraphicFramePr>
        <p:xfrm>
          <a:off x="8042035" y="4468103"/>
          <a:ext cx="2658358" cy="1419098"/>
        </p:xfrm>
        <a:graphic>
          <a:graphicData uri="http://schemas.openxmlformats.org/drawingml/2006/table">
            <a:tbl>
              <a:tblPr firstRow="1" bandRow="1">
                <a:tableStyleId>{5C22544A-7EE6-4342-B048-85BDC9FD1C3A}</a:tableStyleId>
              </a:tblPr>
              <a:tblGrid>
                <a:gridCol w="2658358">
                  <a:extLst>
                    <a:ext uri="{9D8B030D-6E8A-4147-A177-3AD203B41FA5}">
                      <a16:colId xmlns:a16="http://schemas.microsoft.com/office/drawing/2014/main" val="2576336278"/>
                    </a:ext>
                  </a:extLst>
                </a:gridCol>
              </a:tblGrid>
              <a:tr h="370840">
                <a:tc>
                  <a:txBody>
                    <a:bodyPr/>
                    <a:lstStyle/>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Dawn Godfrey</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Executive Director of Children’s Services</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Cheshire East Council</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(DSP) </a:t>
                      </a:r>
                    </a:p>
                  </a:txBody>
                  <a:tcPr>
                    <a:solidFill>
                      <a:schemeClr val="bg1"/>
                    </a:solidFill>
                  </a:tcPr>
                </a:tc>
                <a:extLst>
                  <a:ext uri="{0D108BD9-81ED-4DB2-BD59-A6C34878D82A}">
                    <a16:rowId xmlns:a16="http://schemas.microsoft.com/office/drawing/2014/main" val="1110900193"/>
                  </a:ext>
                </a:extLst>
              </a:tr>
            </a:tbl>
          </a:graphicData>
        </a:graphic>
      </p:graphicFrame>
      <p:graphicFrame>
        <p:nvGraphicFramePr>
          <p:cNvPr id="4" name="Table 3">
            <a:extLst>
              <a:ext uri="{FF2B5EF4-FFF2-40B4-BE49-F238E27FC236}">
                <a16:creationId xmlns:a16="http://schemas.microsoft.com/office/drawing/2014/main" id="{11300BAE-04D5-01CF-9446-40569A5675D9}"/>
              </a:ext>
            </a:extLst>
          </p:cNvPr>
          <p:cNvGraphicFramePr>
            <a:graphicFrameLocks noGrp="1"/>
          </p:cNvGraphicFramePr>
          <p:nvPr>
            <p:extLst>
              <p:ext uri="{D42A27DB-BD31-4B8C-83A1-F6EECF244321}">
                <p14:modId xmlns:p14="http://schemas.microsoft.com/office/powerpoint/2010/main" val="4168946108"/>
              </p:ext>
            </p:extLst>
          </p:nvPr>
        </p:nvGraphicFramePr>
        <p:xfrm>
          <a:off x="4379356" y="4444090"/>
          <a:ext cx="2658358" cy="1706880"/>
        </p:xfrm>
        <a:graphic>
          <a:graphicData uri="http://schemas.openxmlformats.org/drawingml/2006/table">
            <a:tbl>
              <a:tblPr firstRow="1" bandRow="1">
                <a:tableStyleId>{5C22544A-7EE6-4342-B048-85BDC9FD1C3A}</a:tableStyleId>
              </a:tblPr>
              <a:tblGrid>
                <a:gridCol w="2658358">
                  <a:extLst>
                    <a:ext uri="{9D8B030D-6E8A-4147-A177-3AD203B41FA5}">
                      <a16:colId xmlns:a16="http://schemas.microsoft.com/office/drawing/2014/main" val="2576336278"/>
                    </a:ext>
                  </a:extLst>
                </a:gridCol>
              </a:tblGrid>
              <a:tr h="370840">
                <a:tc>
                  <a:txBody>
                    <a:bodyPr/>
                    <a:lstStyle/>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Claire Jesson</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T/Detective Chief Superintendent</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Cheshire Police</a:t>
                      </a:r>
                    </a:p>
                    <a:p>
                      <a:pPr marL="0" indent="0" algn="l" defTabSz="914400" rtl="0" eaLnBrk="1" latinLnBrk="0" hangingPunct="1">
                        <a:lnSpc>
                          <a:spcPct val="110000"/>
                        </a:lnSpc>
                        <a:spcBef>
                          <a:spcPts val="0"/>
                        </a:spcBef>
                        <a:buNone/>
                        <a:defRPr/>
                      </a:pPr>
                      <a:r>
                        <a:rPr lang="en-GB" sz="1600" b="1" kern="1200" dirty="0">
                          <a:solidFill>
                            <a:srgbClr val="000000"/>
                          </a:solidFill>
                          <a:effectLst/>
                          <a:latin typeface="+mn-lt"/>
                          <a:ea typeface="Calibri" panose="020F0502020204030204" pitchFamily="34" charset="0"/>
                          <a:cs typeface="+mn-cs"/>
                        </a:rPr>
                        <a:t>(DSP) </a:t>
                      </a:r>
                    </a:p>
                    <a:p>
                      <a:endParaRPr lang="en-GB" dirty="0"/>
                    </a:p>
                  </a:txBody>
                  <a:tcPr>
                    <a:solidFill>
                      <a:schemeClr val="bg1"/>
                    </a:solidFill>
                  </a:tcPr>
                </a:tc>
                <a:extLst>
                  <a:ext uri="{0D108BD9-81ED-4DB2-BD59-A6C34878D82A}">
                    <a16:rowId xmlns:a16="http://schemas.microsoft.com/office/drawing/2014/main" val="1110900193"/>
                  </a:ext>
                </a:extLst>
              </a:tr>
            </a:tbl>
          </a:graphicData>
        </a:graphic>
      </p:graphicFrame>
      <p:pic>
        <p:nvPicPr>
          <p:cNvPr id="7" name="Picture 6">
            <a:extLst>
              <a:ext uri="{FF2B5EF4-FFF2-40B4-BE49-F238E27FC236}">
                <a16:creationId xmlns:a16="http://schemas.microsoft.com/office/drawing/2014/main" id="{9499DE30-2264-EE86-BF39-F400057CB1E2}"/>
              </a:ext>
            </a:extLst>
          </p:cNvPr>
          <p:cNvPicPr>
            <a:picLocks noChangeAspect="1"/>
          </p:cNvPicPr>
          <p:nvPr/>
        </p:nvPicPr>
        <p:blipFill>
          <a:blip r:embed="rId2"/>
          <a:stretch>
            <a:fillRect/>
          </a:stretch>
        </p:blipFill>
        <p:spPr>
          <a:xfrm>
            <a:off x="9895114" y="471435"/>
            <a:ext cx="1230259" cy="1219253"/>
          </a:xfrm>
          <a:prstGeom prst="rect">
            <a:avLst/>
          </a:prstGeom>
        </p:spPr>
      </p:pic>
      <p:sp>
        <p:nvSpPr>
          <p:cNvPr id="11" name="Slide Number Placeholder 10">
            <a:extLst>
              <a:ext uri="{FF2B5EF4-FFF2-40B4-BE49-F238E27FC236}">
                <a16:creationId xmlns:a16="http://schemas.microsoft.com/office/drawing/2014/main" id="{A43F3896-19E4-0ED4-24CD-EC0DE36933FD}"/>
              </a:ext>
            </a:extLst>
          </p:cNvPr>
          <p:cNvSpPr>
            <a:spLocks noGrp="1"/>
          </p:cNvSpPr>
          <p:nvPr>
            <p:ph type="sldNum" sz="quarter" idx="12"/>
          </p:nvPr>
        </p:nvSpPr>
        <p:spPr/>
        <p:txBody>
          <a:bodyPr/>
          <a:lstStyle/>
          <a:p>
            <a:fld id="{6042F2E4-C018-4D6B-917E-3AF7AC43D987}" type="slidenum">
              <a:rPr lang="en-GB" smtClean="0"/>
              <a:t>51</a:t>
            </a:fld>
            <a:endParaRPr lang="en-GB"/>
          </a:p>
        </p:txBody>
      </p:sp>
      <p:pic>
        <p:nvPicPr>
          <p:cNvPr id="13" name="Content Placeholder 12" descr="A close up of a signature&#10;&#10;AI-generated content may be incorrect.">
            <a:extLst>
              <a:ext uri="{FF2B5EF4-FFF2-40B4-BE49-F238E27FC236}">
                <a16:creationId xmlns:a16="http://schemas.microsoft.com/office/drawing/2014/main" id="{E978B1CA-8DAF-1D65-1413-1922656CD823}"/>
              </a:ext>
            </a:extLst>
          </p:cNvPr>
          <p:cNvPicPr>
            <a:picLocks noGrp="1" noChangeAspect="1"/>
          </p:cNvPicPr>
          <p:nvPr>
            <p:ph idx="1"/>
          </p:nvPr>
        </p:nvPicPr>
        <p:blipFill>
          <a:blip r:embed="rId3">
            <a:alphaModFix/>
            <a:biLevel thresh="50000"/>
            <a:extLst>
              <a:ext uri="{BEBA8EAE-BF5A-486C-A8C5-ECC9F3942E4B}">
                <a14:imgProps xmlns:a14="http://schemas.microsoft.com/office/drawing/2010/main">
                  <a14:imgLayer r:embed="rId4">
                    <a14:imgEffect>
                      <a14:colorTemperature colorTemp="4250"/>
                    </a14:imgEffect>
                    <a14:imgEffect>
                      <a14:saturation sat="0"/>
                    </a14:imgEffect>
                  </a14:imgLayer>
                </a14:imgProps>
              </a:ext>
            </a:extLst>
          </a:blip>
          <a:stretch>
            <a:fillRect/>
          </a:stretch>
        </p:blipFill>
        <p:spPr>
          <a:xfrm>
            <a:off x="8695378" y="5695072"/>
            <a:ext cx="1351671" cy="1072595"/>
          </a:xfrm>
          <a:prstGeom prst="rect">
            <a:avLst/>
          </a:prstGeom>
        </p:spPr>
      </p:pic>
      <p:pic>
        <p:nvPicPr>
          <p:cNvPr id="1026" name="Picture 1">
            <a:extLst>
              <a:ext uri="{FF2B5EF4-FFF2-40B4-BE49-F238E27FC236}">
                <a16:creationId xmlns:a16="http://schemas.microsoft.com/office/drawing/2014/main" id="{6EBC0374-8A1B-C249-60E4-1088D1C0E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1298" y="5878775"/>
            <a:ext cx="1990680" cy="54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9DC4EEF-E833-EE34-481A-D4841CE2B588}"/>
              </a:ext>
            </a:extLst>
          </p:cNvPr>
          <p:cNvPicPr>
            <a:picLocks noChangeAspect="1"/>
          </p:cNvPicPr>
          <p:nvPr/>
        </p:nvPicPr>
        <p:blipFill>
          <a:blip r:embed="rId6"/>
          <a:stretch>
            <a:fillRect/>
          </a:stretch>
        </p:blipFill>
        <p:spPr>
          <a:xfrm>
            <a:off x="1168515" y="5794499"/>
            <a:ext cx="1553177" cy="628666"/>
          </a:xfrm>
          <a:prstGeom prst="rect">
            <a:avLst/>
          </a:prstGeom>
        </p:spPr>
      </p:pic>
      <p:graphicFrame>
        <p:nvGraphicFramePr>
          <p:cNvPr id="6" name="Table 5">
            <a:extLst>
              <a:ext uri="{FF2B5EF4-FFF2-40B4-BE49-F238E27FC236}">
                <a16:creationId xmlns:a16="http://schemas.microsoft.com/office/drawing/2014/main" id="{8D06746D-BB17-2E97-AFDC-2CD7DEE618C8}"/>
              </a:ext>
            </a:extLst>
          </p:cNvPr>
          <p:cNvGraphicFramePr>
            <a:graphicFrameLocks noGrp="1"/>
          </p:cNvGraphicFramePr>
          <p:nvPr>
            <p:extLst>
              <p:ext uri="{D42A27DB-BD31-4B8C-83A1-F6EECF244321}">
                <p14:modId xmlns:p14="http://schemas.microsoft.com/office/powerpoint/2010/main" val="1052150874"/>
              </p:ext>
            </p:extLst>
          </p:nvPr>
        </p:nvGraphicFramePr>
        <p:xfrm>
          <a:off x="838200" y="2358017"/>
          <a:ext cx="1857690" cy="1027430"/>
        </p:xfrm>
        <a:graphic>
          <a:graphicData uri="http://schemas.openxmlformats.org/drawingml/2006/table">
            <a:tbl>
              <a:tblPr/>
              <a:tblGrid>
                <a:gridCol w="1857690">
                  <a:extLst>
                    <a:ext uri="{9D8B030D-6E8A-4147-A177-3AD203B41FA5}">
                      <a16:colId xmlns:a16="http://schemas.microsoft.com/office/drawing/2014/main" val="2770598269"/>
                    </a:ext>
                  </a:extLst>
                </a:gridCol>
              </a:tblGrid>
              <a:tr h="552450">
                <a:tc>
                  <a:txBody>
                    <a:bodyPr/>
                    <a:lstStyle/>
                    <a:p>
                      <a:pPr algn="l" fontAlgn="ctr">
                        <a:buNone/>
                      </a:pPr>
                      <a:r>
                        <a:rPr lang="en-GB" sz="1600" b="1" i="0" u="none" strike="noStrike" dirty="0">
                          <a:solidFill>
                            <a:schemeClr val="tx1"/>
                          </a:solidFill>
                          <a:effectLst/>
                          <a:latin typeface="Calibri body"/>
                        </a:rPr>
                        <a:t>Liz Bishop – Chief Executive, statutory Lead Safeguarding Partner for the ICB</a:t>
                      </a:r>
                    </a:p>
                  </a:txBody>
                  <a:tcPr marL="6350" marR="6350" marT="635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4770978"/>
                  </a:ext>
                </a:extLst>
              </a:tr>
            </a:tbl>
          </a:graphicData>
        </a:graphic>
      </p:graphicFrame>
      <p:pic>
        <p:nvPicPr>
          <p:cNvPr id="10" name="Picture 1" descr="A close-up of a signature&#10;&#10;Description automatically generated">
            <a:extLst>
              <a:ext uri="{FF2B5EF4-FFF2-40B4-BE49-F238E27FC236}">
                <a16:creationId xmlns:a16="http://schemas.microsoft.com/office/drawing/2014/main" id="{8D70F7F6-E259-293B-C295-A0159E1600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4038" y="3555545"/>
            <a:ext cx="965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A black text with a white background&#10;&#10;AI-generated content may be incorrect.">
            <a:extLst>
              <a:ext uri="{FF2B5EF4-FFF2-40B4-BE49-F238E27FC236}">
                <a16:creationId xmlns:a16="http://schemas.microsoft.com/office/drawing/2014/main" id="{D43DBF9D-8406-5AC0-9139-01266E862038}"/>
              </a:ext>
            </a:extLst>
          </p:cNvPr>
          <p:cNvPicPr>
            <a:picLocks noChangeAspect="1"/>
          </p:cNvPicPr>
          <p:nvPr/>
        </p:nvPicPr>
        <p:blipFill>
          <a:blip r:embed="rId8"/>
          <a:stretch>
            <a:fillRect/>
          </a:stretch>
        </p:blipFill>
        <p:spPr>
          <a:xfrm>
            <a:off x="1168515" y="3557184"/>
            <a:ext cx="1126992" cy="571755"/>
          </a:xfrm>
          <a:prstGeom prst="rect">
            <a:avLst/>
          </a:prstGeom>
        </p:spPr>
      </p:pic>
      <p:pic>
        <p:nvPicPr>
          <p:cNvPr id="16" name="Picture 15" descr="A close-up of a handwritten sign&#10;&#10;Description automatically generated">
            <a:extLst>
              <a:ext uri="{FF2B5EF4-FFF2-40B4-BE49-F238E27FC236}">
                <a16:creationId xmlns:a16="http://schemas.microsoft.com/office/drawing/2014/main" id="{2612EA7C-FCAF-6C6D-31BD-3EB8DD2B21FD}"/>
              </a:ext>
            </a:extLst>
          </p:cNvPr>
          <p:cNvPicPr>
            <a:picLocks noChangeAspect="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8346808" y="3529687"/>
            <a:ext cx="1635392" cy="665242"/>
          </a:xfrm>
          <a:prstGeom prst="rect">
            <a:avLst/>
          </a:prstGeom>
          <a:noFill/>
          <a:ln>
            <a:noFill/>
          </a:ln>
        </p:spPr>
      </p:pic>
      <p:sp>
        <p:nvSpPr>
          <p:cNvPr id="18" name="TextBox 17">
            <a:extLst>
              <a:ext uri="{FF2B5EF4-FFF2-40B4-BE49-F238E27FC236}">
                <a16:creationId xmlns:a16="http://schemas.microsoft.com/office/drawing/2014/main" id="{472CE46C-CDC8-F29F-371F-5BAFE80B3022}"/>
              </a:ext>
            </a:extLst>
          </p:cNvPr>
          <p:cNvSpPr txBox="1"/>
          <p:nvPr/>
        </p:nvSpPr>
        <p:spPr>
          <a:xfrm>
            <a:off x="8042035" y="2333123"/>
            <a:ext cx="2658358" cy="1077218"/>
          </a:xfrm>
          <a:prstGeom prst="rect">
            <a:avLst/>
          </a:prstGeom>
          <a:noFill/>
        </p:spPr>
        <p:txBody>
          <a:bodyPr wrap="square" rtlCol="0">
            <a:spAutoFit/>
          </a:bodyPr>
          <a:lstStyle/>
          <a:p>
            <a:r>
              <a:rPr lang="en-GB" sz="1600" b="1" dirty="0"/>
              <a:t>Helen </a:t>
            </a:r>
            <a:r>
              <a:rPr lang="en-GB" sz="1600" b="1" dirty="0" err="1"/>
              <a:t>Charlesworth-May</a:t>
            </a:r>
            <a:r>
              <a:rPr lang="en-GB" sz="1600" b="1" dirty="0"/>
              <a:t> covering Chief Executive Officer</a:t>
            </a:r>
          </a:p>
          <a:p>
            <a:r>
              <a:rPr lang="en-GB" sz="1600" b="1" dirty="0"/>
              <a:t>Cheshire East Council </a:t>
            </a:r>
          </a:p>
        </p:txBody>
      </p:sp>
    </p:spTree>
    <p:extLst>
      <p:ext uri="{BB962C8B-B14F-4D97-AF65-F5344CB8AC3E}">
        <p14:creationId xmlns:p14="http://schemas.microsoft.com/office/powerpoint/2010/main" val="2648080785"/>
      </p:ext>
    </p:extLst>
  </p:cSld>
  <p:clrMapOvr>
    <a:masterClrMapping/>
  </p:clrMapOvr>
</p:sld>
</file>

<file path=ppt/theme/theme1.xml><?xml version="1.0" encoding="utf-8"?>
<a:theme xmlns:a="http://schemas.openxmlformats.org/drawingml/2006/main" name="3_Office Theme">
  <a:themeElements>
    <a:clrScheme name="Custom 3">
      <a:dk1>
        <a:srgbClr val="000000"/>
      </a:dk1>
      <a:lt1>
        <a:srgbClr val="FFFFFF"/>
      </a:lt1>
      <a:dk2>
        <a:srgbClr val="7E7E7E"/>
      </a:dk2>
      <a:lt2>
        <a:srgbClr val="E7E6E6"/>
      </a:lt2>
      <a:accent1>
        <a:srgbClr val="4371C2"/>
      </a:accent1>
      <a:accent2>
        <a:srgbClr val="F8991B"/>
      </a:accent2>
      <a:accent3>
        <a:srgbClr val="5B257E"/>
      </a:accent3>
      <a:accent4>
        <a:srgbClr val="027CB4"/>
      </a:accent4>
      <a:accent5>
        <a:srgbClr val="90C747"/>
      </a:accent5>
      <a:accent6>
        <a:srgbClr val="E3016F"/>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ef975da0-2206-4296-8b08-8eab8a965a3b}" enabled="1" method="Privileged" siteId="{cdb92d10-23cb-4ac1-a9b3-34f4faaa2851}" removed="0"/>
</clbl:labelList>
</file>

<file path=docProps/app.xml><?xml version="1.0" encoding="utf-8"?>
<Properties xmlns="http://schemas.openxmlformats.org/officeDocument/2006/extended-properties" xmlns:vt="http://schemas.openxmlformats.org/officeDocument/2006/docPropsVTypes">
  <Template>Ion Boardroom</Template>
  <TotalTime>16057</TotalTime>
  <Words>10445</Words>
  <Application>Microsoft Office PowerPoint</Application>
  <PresentationFormat>Widescreen</PresentationFormat>
  <Paragraphs>692</Paragraphs>
  <Slides>51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Aptos</vt:lpstr>
      <vt:lpstr>Arial</vt:lpstr>
      <vt:lpstr>Calibri</vt:lpstr>
      <vt:lpstr>Calibri body</vt:lpstr>
      <vt:lpstr>Calibri Light</vt:lpstr>
      <vt:lpstr>Symbol</vt:lpstr>
      <vt:lpstr>Times New Roman</vt:lpstr>
      <vt:lpstr>Wingdings</vt:lpstr>
      <vt:lpstr>3_Office Theme</vt:lpstr>
      <vt:lpstr>  Cheshire East  Safeguarding Children’s Partnership Yearly Report 2025/2026</vt:lpstr>
      <vt:lpstr> Contents</vt:lpstr>
      <vt:lpstr>Foreword by the Chair</vt:lpstr>
      <vt:lpstr>PowerPoint Presentation</vt:lpstr>
      <vt:lpstr>Statutory Requirements and Expectations</vt:lpstr>
      <vt:lpstr>Statutory Requirements and Expectations</vt:lpstr>
      <vt:lpstr>Strategic Aims</vt:lpstr>
      <vt:lpstr>Shared vision and values to  improve partnership working</vt:lpstr>
      <vt:lpstr>Key values</vt:lpstr>
      <vt:lpstr>Ofsted Inspection of Local  Authority Children’s Services</vt:lpstr>
      <vt:lpstr>Governance</vt:lpstr>
      <vt:lpstr>Cheshire East Area Profile</vt:lpstr>
      <vt:lpstr>Local Data</vt:lpstr>
      <vt:lpstr>Performance and Quality Assurance Framework 2025- 2028</vt:lpstr>
      <vt:lpstr>Multi-Agency Audits 2025-6</vt:lpstr>
      <vt:lpstr>Multi-Agency Audits 2025-6</vt:lpstr>
      <vt:lpstr>Multi-Agency Audits 2025/2026</vt:lpstr>
      <vt:lpstr>Multi-Agency Audits 2025/2026</vt:lpstr>
      <vt:lpstr>Education as a Safeguarding Partner</vt:lpstr>
      <vt:lpstr>Section 175 Audits</vt:lpstr>
      <vt:lpstr>Hearing the voice of the child and  their lived experience</vt:lpstr>
      <vt:lpstr>Impact and Outcomes</vt:lpstr>
      <vt:lpstr>CESCP Priorities 2025/2026</vt:lpstr>
      <vt:lpstr>Harm outside the Home (HOTH)</vt:lpstr>
      <vt:lpstr>Harm outside the Home (HOTH) </vt:lpstr>
      <vt:lpstr>Next steps 2026-27</vt:lpstr>
      <vt:lpstr>Child Sexual Abuse</vt:lpstr>
      <vt:lpstr>Next steps 2026-27</vt:lpstr>
      <vt:lpstr>Education as a Protective Factor</vt:lpstr>
      <vt:lpstr>Impact and Outcomes</vt:lpstr>
      <vt:lpstr>Child Neglect </vt:lpstr>
      <vt:lpstr>Child Neglect</vt:lpstr>
      <vt:lpstr>Next steps</vt:lpstr>
      <vt:lpstr>Child Safeguarding Practice  Reviews (CSPR)</vt:lpstr>
      <vt:lpstr>Child Safeguarding Practice Reviews</vt:lpstr>
      <vt:lpstr>Outcomes and Impacts</vt:lpstr>
      <vt:lpstr>Outcomes and Impacts</vt:lpstr>
      <vt:lpstr>Child Safeguarding Practice  Review Group</vt:lpstr>
      <vt:lpstr>Child Death Overview Panel</vt:lpstr>
      <vt:lpstr>Workforce Development</vt:lpstr>
      <vt:lpstr>Training feedback</vt:lpstr>
      <vt:lpstr>Practice observations</vt:lpstr>
      <vt:lpstr>Summary of Learning from Practice observations</vt:lpstr>
      <vt:lpstr>Partnership Development session December 2025</vt:lpstr>
      <vt:lpstr>Priorities for the Year Ahead</vt:lpstr>
      <vt:lpstr>Table of scrutiny 2025/26</vt:lpstr>
      <vt:lpstr>Families First Partnership </vt:lpstr>
      <vt:lpstr>An integrated system</vt:lpstr>
      <vt:lpstr>Key Decisions and Funding</vt:lpstr>
      <vt:lpstr>Changes to the MASA 2024</vt:lpstr>
      <vt:lpstr>Pledge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Cheshire East Safeguarding Children’s Partnership  Annual Report 2022/23</dc:title>
  <dc:creator>OLDACRE, Katherine</dc:creator>
  <cp:lastModifiedBy>JOHNSON, Paul</cp:lastModifiedBy>
  <cp:revision>74</cp:revision>
  <dcterms:created xsi:type="dcterms:W3CDTF">2023-06-27T12:34:56Z</dcterms:created>
  <dcterms:modified xsi:type="dcterms:W3CDTF">2026-09-04T12:29:43Z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f975da0-2206-4296-8b08-8eab8a965a3b_Enabled">
    <vt:lpwstr>true</vt:lpwstr>
  </property>
  <property fmtid="{D5CDD505-2E9C-101B-9397-08002B2CF9AE}" pid="3" name="MSIP_Label_ef975da0-2206-4296-8b08-8eab8a965a3b_SetDate">
    <vt:lpwstr>2023-06-28T13:47:01Z</vt:lpwstr>
  </property>
  <property fmtid="{D5CDD505-2E9C-101B-9397-08002B2CF9AE}" pid="4" name="MSIP_Label_ef975da0-2206-4296-8b08-8eab8a965a3b_Method">
    <vt:lpwstr>Privileged</vt:lpwstr>
  </property>
  <property fmtid="{D5CDD505-2E9C-101B-9397-08002B2CF9AE}" pid="5" name="MSIP_Label_ef975da0-2206-4296-8b08-8eab8a965a3b_Name">
    <vt:lpwstr>CE-OFFICIAL</vt:lpwstr>
  </property>
  <property fmtid="{D5CDD505-2E9C-101B-9397-08002B2CF9AE}" pid="6" name="MSIP_Label_ef975da0-2206-4296-8b08-8eab8a965a3b_SiteId">
    <vt:lpwstr>cdb92d10-23cb-4ac1-a9b3-34f4faaa2851</vt:lpwstr>
  </property>
  <property fmtid="{D5CDD505-2E9C-101B-9397-08002B2CF9AE}" pid="7" name="MSIP_Label_ef975da0-2206-4296-8b08-8eab8a965a3b_ActionId">
    <vt:lpwstr>6306b766-75f0-49ec-9aa7-f8b844346cc4</vt:lpwstr>
  </property>
  <property fmtid="{D5CDD505-2E9C-101B-9397-08002B2CF9AE}" pid="8" name="MSIP_Label_ef975da0-2206-4296-8b08-8eab8a965a3b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OFFICIAL</vt:lpwstr>
  </property>
  <property fmtid="{D5CDD505-2E9C-101B-9397-08002B2CF9AE}" pid="11" name="MSIP_Label_defa4170-0d19-0005-0004-bc88714345d2_Enabled">
    <vt:lpwstr>true</vt:lpwstr>
  </property>
  <property fmtid="{D5CDD505-2E9C-101B-9397-08002B2CF9AE}" pid="12" name="MSIP_Label_defa4170-0d19-0005-0004-bc88714345d2_SetDate">
    <vt:lpwstr>2025-09-24T10:39:48Z</vt:lpwstr>
  </property>
  <property fmtid="{D5CDD505-2E9C-101B-9397-08002B2CF9AE}" pid="13" name="MSIP_Label_defa4170-0d19-0005-0004-bc88714345d2_Method">
    <vt:lpwstr>Standard</vt:lpwstr>
  </property>
  <property fmtid="{D5CDD505-2E9C-101B-9397-08002B2CF9AE}" pid="14" name="MSIP_Label_defa4170-0d19-0005-0004-bc88714345d2_Name">
    <vt:lpwstr>defa4170-0d19-0005-0004-bc88714345d2</vt:lpwstr>
  </property>
  <property fmtid="{D5CDD505-2E9C-101B-9397-08002B2CF9AE}" pid="15" name="MSIP_Label_defa4170-0d19-0005-0004-bc88714345d2_SiteId">
    <vt:lpwstr>fa308aa5-7f36-475e-8c69-a40290198ca6</vt:lpwstr>
  </property>
  <property fmtid="{D5CDD505-2E9C-101B-9397-08002B2CF9AE}" pid="16" name="MSIP_Label_defa4170-0d19-0005-0004-bc88714345d2_ActionId">
    <vt:lpwstr>8ffd1a2b-133f-4f7c-b625-d84d47714d57</vt:lpwstr>
  </property>
  <property fmtid="{D5CDD505-2E9C-101B-9397-08002B2CF9AE}" pid="17" name="MSIP_Label_defa4170-0d19-0005-0004-bc88714345d2_ContentBits">
    <vt:lpwstr>0</vt:lpwstr>
  </property>
</Properties>
</file>