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 id="2147483660" r:id="rId2"/>
  </p:sldMasterIdLst>
  <p:notesMasterIdLst>
    <p:notesMasterId r:id="rId36"/>
  </p:notesMasterIdLst>
  <p:sldIdLst>
    <p:sldId id="377" r:id="rId3"/>
    <p:sldId id="419" r:id="rId4"/>
    <p:sldId id="371" r:id="rId5"/>
    <p:sldId id="372" r:id="rId6"/>
    <p:sldId id="331" r:id="rId7"/>
    <p:sldId id="378" r:id="rId8"/>
    <p:sldId id="427" r:id="rId9"/>
    <p:sldId id="418" r:id="rId10"/>
    <p:sldId id="429" r:id="rId11"/>
    <p:sldId id="424" r:id="rId12"/>
    <p:sldId id="415" r:id="rId13"/>
    <p:sldId id="422" r:id="rId14"/>
    <p:sldId id="383" r:id="rId15"/>
    <p:sldId id="426" r:id="rId16"/>
    <p:sldId id="375" r:id="rId17"/>
    <p:sldId id="388" r:id="rId18"/>
    <p:sldId id="258" r:id="rId19"/>
    <p:sldId id="332" r:id="rId20"/>
    <p:sldId id="425" r:id="rId21"/>
    <p:sldId id="365" r:id="rId22"/>
    <p:sldId id="416" r:id="rId23"/>
    <p:sldId id="329" r:id="rId24"/>
    <p:sldId id="428" r:id="rId25"/>
    <p:sldId id="368" r:id="rId26"/>
    <p:sldId id="374" r:id="rId27"/>
    <p:sldId id="384" r:id="rId28"/>
    <p:sldId id="423" r:id="rId29"/>
    <p:sldId id="386" r:id="rId30"/>
    <p:sldId id="417" r:id="rId31"/>
    <p:sldId id="327" r:id="rId32"/>
    <p:sldId id="381" r:id="rId33"/>
    <p:sldId id="382" r:id="rId34"/>
    <p:sldId id="42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D826BA-001E-4852-96C9-796BF04838A3}">
          <p14:sldIdLst>
            <p14:sldId id="377"/>
            <p14:sldId id="419"/>
            <p14:sldId id="371"/>
            <p14:sldId id="372"/>
            <p14:sldId id="331"/>
            <p14:sldId id="378"/>
            <p14:sldId id="427"/>
            <p14:sldId id="418"/>
            <p14:sldId id="429"/>
            <p14:sldId id="424"/>
            <p14:sldId id="415"/>
            <p14:sldId id="422"/>
            <p14:sldId id="383"/>
            <p14:sldId id="426"/>
            <p14:sldId id="375"/>
            <p14:sldId id="388"/>
            <p14:sldId id="258"/>
            <p14:sldId id="332"/>
            <p14:sldId id="425"/>
            <p14:sldId id="365"/>
            <p14:sldId id="416"/>
            <p14:sldId id="329"/>
            <p14:sldId id="428"/>
            <p14:sldId id="368"/>
            <p14:sldId id="374"/>
            <p14:sldId id="384"/>
            <p14:sldId id="423"/>
            <p14:sldId id="386"/>
            <p14:sldId id="417"/>
            <p14:sldId id="327"/>
            <p14:sldId id="381"/>
            <p14:sldId id="382"/>
            <p14:sldId id="42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67790D-961D-2CFC-1DF7-125A4571706B}" name="MADDEN, Kerry" initials="KM" userId="S::Kerry.Madden@cheshireeast.gov.uk::5cf7bcc2-f92e-4d4e-a1b9-d69a0340235d" providerId="AD"/>
  <p188:author id="{CF979812-101A-8636-7327-184E1DA8EB45}" name="OLDACRE, Katherine" initials="KO" userId="S::Katherine.Oldacre@cheshireeast.gov.uk::f0fc3980-2609-4e31-bda3-e64a8d17d4c5" providerId="AD"/>
  <p188:author id="{F064D342-4777-28EF-2EF8-47573D85369C}" name="ATKINSON, Jennifer" initials="JA" userId="S::Jennifer.Atkinson@cheshireeast.gov.uk::d8957bf9-8e3a-4ed0-b4da-5e7bed86883b" providerId="AD"/>
  <p188:author id="{A5E6158D-8195-3558-1A93-D8E18FDD5B29}" name="GODFREY, Dawn" initials="DG" userId="S::Dawn.Godfrey@cheshireeast.gov.uk::dfdfd6f3-1721-45fa-a9f1-ff993b95a96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30DEF0"/>
    <a:srgbClr val="CC66FF"/>
    <a:srgbClr val="F1DBEF"/>
    <a:srgbClr val="FFCCCC"/>
    <a:srgbClr val="FF66FF"/>
    <a:srgbClr val="032327"/>
    <a:srgbClr val="3A07B9"/>
    <a:srgbClr val="99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87" autoAdjust="0"/>
    <p:restoredTop sz="92822" autoAdjust="0"/>
  </p:normalViewPr>
  <p:slideViewPr>
    <p:cSldViewPr snapToGrid="0">
      <p:cViewPr varScale="1">
        <p:scale>
          <a:sx n="100" d="100"/>
          <a:sy n="100" d="100"/>
        </p:scale>
        <p:origin x="72"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4"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4"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FF8A1E-3AAA-4553-8568-1287D3A57F06}" type="doc">
      <dgm:prSet loTypeId="urn:microsoft.com/office/officeart/2009/layout/CirclePictureHierarchy" loCatId="hierarchy" qsTypeId="urn:microsoft.com/office/officeart/2005/8/quickstyle/3d4" qsCatId="3D" csTypeId="urn:microsoft.com/office/officeart/2005/8/colors/accent1_2" csCatId="accent1" phldr="1"/>
      <dgm:spPr/>
      <dgm:t>
        <a:bodyPr/>
        <a:lstStyle/>
        <a:p>
          <a:endParaRPr lang="en-GB"/>
        </a:p>
      </dgm:t>
    </dgm:pt>
    <dgm:pt modelId="{D54600DA-19E1-47A3-A6D7-9B1E73F334E7}">
      <dgm:prSet phldrT="[Text]" custT="1"/>
      <dgm:spPr/>
      <dgm:t>
        <a:bodyPr/>
        <a:lstStyle/>
        <a:p>
          <a:pPr algn="ctr"/>
          <a:r>
            <a:rPr lang="pt-BR" sz="1200" b="1" dirty="0">
              <a:solidFill>
                <a:schemeClr val="accent1"/>
              </a:solidFill>
              <a:latin typeface="Aptos" panose="020B0004020202020204" pitchFamily="34" charset="0"/>
              <a:cs typeface="Arial" panose="020B0604020202020204" pitchFamily="34" charset="0"/>
            </a:rPr>
            <a:t>Dr Fiona Lemmens, Executive Clinical Director</a:t>
          </a:r>
          <a:endParaRPr lang="en-GB" sz="1200" dirty="0">
            <a:solidFill>
              <a:schemeClr val="accent1"/>
            </a:solidFill>
            <a:latin typeface="Aptos" panose="020B0004020202020204" pitchFamily="34" charset="0"/>
          </a:endParaRPr>
        </a:p>
      </dgm:t>
    </dgm:pt>
    <dgm:pt modelId="{D1C3F8D6-451E-4BB4-941A-47D5C732F202}" type="parTrans" cxnId="{C595E579-6C8F-440E-B9F4-0CA661A6D8CD}">
      <dgm:prSet/>
      <dgm:spPr/>
      <dgm:t>
        <a:bodyPr/>
        <a:lstStyle/>
        <a:p>
          <a:pPr algn="ctr"/>
          <a:endParaRPr lang="en-GB"/>
        </a:p>
      </dgm:t>
    </dgm:pt>
    <dgm:pt modelId="{D31571B8-FD89-471E-A409-8E33D7D39964}" type="sibTrans" cxnId="{C595E579-6C8F-440E-B9F4-0CA661A6D8CD}">
      <dgm:prSet/>
      <dgm:spPr/>
      <dgm:t>
        <a:bodyPr/>
        <a:lstStyle/>
        <a:p>
          <a:pPr algn="ctr"/>
          <a:endParaRPr lang="en-GB"/>
        </a:p>
      </dgm:t>
    </dgm:pt>
    <dgm:pt modelId="{0BEE8FFA-58EE-42A0-8D9A-5BAC94C040A4}">
      <dgm:prSet phldrT="[Text]" phldr="0"/>
      <dgm:spPr/>
      <dgm:t>
        <a:bodyPr/>
        <a:lstStyle/>
        <a:p>
          <a:pPr algn="ctr"/>
          <a:r>
            <a:rPr lang="en-GB" b="1" dirty="0">
              <a:solidFill>
                <a:schemeClr val="accent1"/>
              </a:solidFill>
              <a:latin typeface="Aptos" panose="020B0004020202020204" pitchFamily="34" charset="0"/>
            </a:rPr>
            <a:t>Deputy DSP </a:t>
          </a:r>
        </a:p>
        <a:p>
          <a:pPr algn="ctr"/>
          <a:r>
            <a:rPr lang="en-GB" b="1" dirty="0">
              <a:solidFill>
                <a:schemeClr val="accent1"/>
              </a:solidFill>
              <a:latin typeface="Aptos" panose="020B0004020202020204" pitchFamily="34" charset="0"/>
            </a:rPr>
            <a:t>Sarah Martin (Head of Safeguarding (Nursing and Care)</a:t>
          </a:r>
        </a:p>
      </dgm:t>
    </dgm:pt>
    <dgm:pt modelId="{F36E248A-3A15-4BEE-AEAB-B71DEE1593D6}" type="parTrans" cxnId="{B06B27CD-196F-41BA-89E7-4D70CC8340C9}">
      <dgm:prSet/>
      <dgm:spPr/>
      <dgm:t>
        <a:bodyPr/>
        <a:lstStyle/>
        <a:p>
          <a:pPr algn="ctr"/>
          <a:endParaRPr lang="en-GB"/>
        </a:p>
      </dgm:t>
    </dgm:pt>
    <dgm:pt modelId="{EBF3AB74-DB86-4F12-BF18-DFD4C0375D35}" type="sibTrans" cxnId="{B06B27CD-196F-41BA-89E7-4D70CC8340C9}">
      <dgm:prSet/>
      <dgm:spPr/>
      <dgm:t>
        <a:bodyPr/>
        <a:lstStyle/>
        <a:p>
          <a:pPr algn="ctr"/>
          <a:endParaRPr lang="en-GB"/>
        </a:p>
      </dgm:t>
    </dgm:pt>
    <dgm:pt modelId="{9378CD79-ADF9-4D7E-A8FC-86B6CAB626CE}">
      <dgm:prSet phldrT="[Text]"/>
      <dgm:spPr/>
      <dgm:t>
        <a:bodyPr/>
        <a:lstStyle/>
        <a:p>
          <a:pPr algn="ctr">
            <a:buNone/>
          </a:pPr>
          <a:r>
            <a:rPr lang="en-GB" b="1" dirty="0">
              <a:solidFill>
                <a:schemeClr val="accent1"/>
              </a:solidFill>
              <a:latin typeface="Aptos" panose="020B0004020202020204" pitchFamily="34" charset="0"/>
            </a:rPr>
            <a:t>Deputy DSP </a:t>
          </a:r>
        </a:p>
        <a:p>
          <a:pPr algn="ctr">
            <a:buNone/>
          </a:pPr>
          <a:r>
            <a:rPr lang="en-GB" b="1" dirty="0">
              <a:solidFill>
                <a:schemeClr val="accent1"/>
              </a:solidFill>
              <a:latin typeface="Aptos" panose="020B0004020202020204" pitchFamily="34" charset="0"/>
            </a:rPr>
            <a:t>Helen Meredith</a:t>
          </a:r>
        </a:p>
        <a:p>
          <a:pPr algn="ctr">
            <a:buNone/>
          </a:pPr>
          <a:r>
            <a:rPr lang="en-GB" b="1" dirty="0">
              <a:solidFill>
                <a:schemeClr val="accent1"/>
              </a:solidFill>
              <a:latin typeface="Aptos" panose="020B0004020202020204" pitchFamily="34" charset="0"/>
            </a:rPr>
            <a:t>Director of Nursing &amp; Quality</a:t>
          </a:r>
        </a:p>
      </dgm:t>
    </dgm:pt>
    <dgm:pt modelId="{C6777B3B-CC1A-481B-9AC3-15BBABB985A8}" type="parTrans" cxnId="{438A6CED-8CAA-41F1-A151-C8FACF9BB7A3}">
      <dgm:prSet/>
      <dgm:spPr/>
      <dgm:t>
        <a:bodyPr/>
        <a:lstStyle/>
        <a:p>
          <a:pPr algn="ctr"/>
          <a:endParaRPr lang="en-GB"/>
        </a:p>
      </dgm:t>
    </dgm:pt>
    <dgm:pt modelId="{1DBBF95F-61B8-4F7A-879E-929A908D6675}" type="sibTrans" cxnId="{438A6CED-8CAA-41F1-A151-C8FACF9BB7A3}">
      <dgm:prSet/>
      <dgm:spPr/>
      <dgm:t>
        <a:bodyPr/>
        <a:lstStyle/>
        <a:p>
          <a:pPr algn="ctr"/>
          <a:endParaRPr lang="en-GB"/>
        </a:p>
      </dgm:t>
    </dgm:pt>
    <dgm:pt modelId="{89B25019-C000-48FD-8060-C939C93D093F}">
      <dgm:prSet phldrT="[Text]" custT="1"/>
      <dgm:spPr/>
      <dgm:t>
        <a:bodyPr/>
        <a:lstStyle/>
        <a:p>
          <a:pPr algn="ctr">
            <a:buClrTx/>
            <a:buSzTx/>
          </a:pPr>
          <a:r>
            <a:rPr lang="en-US" sz="900" b="1" dirty="0">
              <a:solidFill>
                <a:schemeClr val="accent1"/>
              </a:solidFill>
              <a:latin typeface="Aptos" panose="020B0004020202020204" pitchFamily="34" charset="0"/>
              <a:cs typeface="Arial"/>
            </a:rPr>
            <a:t>Dawn Godfrey, Executive Director of Children’s Services, Cheshire East Council </a:t>
          </a:r>
        </a:p>
      </dgm:t>
    </dgm:pt>
    <dgm:pt modelId="{1BC50B21-B4F7-454E-815C-1042A696B410}" type="parTrans" cxnId="{67E80B3F-4C60-4515-B167-BA86D744CBFA}">
      <dgm:prSet/>
      <dgm:spPr/>
      <dgm:t>
        <a:bodyPr/>
        <a:lstStyle/>
        <a:p>
          <a:pPr algn="ctr"/>
          <a:endParaRPr lang="en-GB"/>
        </a:p>
      </dgm:t>
    </dgm:pt>
    <dgm:pt modelId="{D1A8EB78-9E97-4148-B4AC-2B9FCBC51CFC}" type="sibTrans" cxnId="{67E80B3F-4C60-4515-B167-BA86D744CBFA}">
      <dgm:prSet/>
      <dgm:spPr/>
      <dgm:t>
        <a:bodyPr/>
        <a:lstStyle/>
        <a:p>
          <a:pPr algn="ctr"/>
          <a:endParaRPr lang="en-GB"/>
        </a:p>
      </dgm:t>
    </dgm:pt>
    <dgm:pt modelId="{2016D1DC-5C20-401C-B5A9-FC74F843079B}">
      <dgm:prSet phldrT="[Text]" custT="1"/>
      <dgm:spPr/>
      <dgm:t>
        <a:bodyPr/>
        <a:lstStyle/>
        <a:p>
          <a:pPr algn="ctr"/>
          <a:r>
            <a:rPr lang="en-US" sz="1050" b="1" dirty="0">
              <a:solidFill>
                <a:schemeClr val="accent1"/>
              </a:solidFill>
              <a:latin typeface="Aptos" panose="020B0004020202020204" pitchFamily="34" charset="0"/>
              <a:cs typeface="Arial"/>
            </a:rPr>
            <a:t>Claire Jesson, </a:t>
          </a:r>
          <a:r>
            <a:rPr lang="en-GB" sz="1050" b="1" dirty="0">
              <a:solidFill>
                <a:schemeClr val="accent1"/>
              </a:solidFill>
              <a:latin typeface="Aptos" panose="020B0004020202020204" pitchFamily="34" charset="0"/>
              <a:cs typeface="Arial"/>
            </a:rPr>
            <a:t>T/Detective Chief Superintendent, Head of PVP &amp; Safeguarding Cheshire Constabulary</a:t>
          </a:r>
          <a:endParaRPr lang="en-GB" sz="1050" dirty="0">
            <a:solidFill>
              <a:schemeClr val="accent1"/>
            </a:solidFill>
            <a:latin typeface="Aptos" panose="020B0004020202020204" pitchFamily="34" charset="0"/>
          </a:endParaRPr>
        </a:p>
      </dgm:t>
    </dgm:pt>
    <dgm:pt modelId="{454044E4-01EF-4D1D-A142-2F22E9DE5EF4}" type="parTrans" cxnId="{2E280F4C-085C-472C-9C2B-2B0DE599C8E8}">
      <dgm:prSet/>
      <dgm:spPr/>
      <dgm:t>
        <a:bodyPr/>
        <a:lstStyle/>
        <a:p>
          <a:pPr algn="ctr"/>
          <a:endParaRPr lang="en-GB"/>
        </a:p>
      </dgm:t>
    </dgm:pt>
    <dgm:pt modelId="{56A2AE6B-6E97-47C1-BCA1-D02F71BCCFFE}" type="sibTrans" cxnId="{2E280F4C-085C-472C-9C2B-2B0DE599C8E8}">
      <dgm:prSet/>
      <dgm:spPr/>
      <dgm:t>
        <a:bodyPr/>
        <a:lstStyle/>
        <a:p>
          <a:pPr algn="ctr"/>
          <a:endParaRPr lang="en-GB"/>
        </a:p>
      </dgm:t>
    </dgm:pt>
    <dgm:pt modelId="{22247216-1E3A-4379-970F-230D07467340}">
      <dgm:prSet phldrT="[Text]" phldr="0" custT="1"/>
      <dgm:spPr/>
      <dgm:t>
        <a:bodyPr/>
        <a:lstStyle/>
        <a:p>
          <a:pPr algn="ctr"/>
          <a:r>
            <a:rPr lang="en-GB" sz="1200" b="1" dirty="0">
              <a:solidFill>
                <a:schemeClr val="accent1"/>
              </a:solidFill>
            </a:rPr>
            <a:t>Lead Safeguarding Partners</a:t>
          </a:r>
        </a:p>
      </dgm:t>
    </dgm:pt>
    <dgm:pt modelId="{0AC91E49-D4DE-4FA9-BC91-B6BD3CB1E77E}" type="sibTrans" cxnId="{35DF2056-10DA-4559-92CF-DDA4B975B269}">
      <dgm:prSet/>
      <dgm:spPr/>
      <dgm:t>
        <a:bodyPr/>
        <a:lstStyle/>
        <a:p>
          <a:pPr algn="ctr"/>
          <a:endParaRPr lang="en-GB"/>
        </a:p>
      </dgm:t>
    </dgm:pt>
    <dgm:pt modelId="{D673B1AE-5EE9-4A0C-AED0-5076989D5AEA}" type="parTrans" cxnId="{35DF2056-10DA-4559-92CF-DDA4B975B269}">
      <dgm:prSet/>
      <dgm:spPr/>
      <dgm:t>
        <a:bodyPr/>
        <a:lstStyle/>
        <a:p>
          <a:pPr algn="ctr"/>
          <a:endParaRPr lang="en-GB"/>
        </a:p>
      </dgm:t>
    </dgm:pt>
    <dgm:pt modelId="{8B56429D-206C-4975-B29E-AA1F221F7EE5}">
      <dgm:prSet phldrT="[Text]" phldr="0" custT="1"/>
      <dgm:spPr/>
      <dgm:t>
        <a:bodyPr/>
        <a:lstStyle/>
        <a:p>
          <a:r>
            <a:rPr lang="en-GB" sz="1050" b="1" dirty="0">
              <a:solidFill>
                <a:schemeClr val="accent1"/>
              </a:solidFill>
            </a:rPr>
            <a:t>Helen Wallace </a:t>
          </a:r>
        </a:p>
        <a:p>
          <a:r>
            <a:rPr lang="en-GB" sz="1050" b="1" dirty="0">
              <a:solidFill>
                <a:schemeClr val="accent1"/>
              </a:solidFill>
            </a:rPr>
            <a:t>Chair of The Education Subgroup</a:t>
          </a:r>
        </a:p>
      </dgm:t>
    </dgm:pt>
    <dgm:pt modelId="{33BDDAFD-743C-4CF3-B5BF-50642FD4F8ED}" type="parTrans" cxnId="{BED019B6-FA5A-45CE-9965-EBB485DFF613}">
      <dgm:prSet/>
      <dgm:spPr/>
      <dgm:t>
        <a:bodyPr/>
        <a:lstStyle/>
        <a:p>
          <a:endParaRPr lang="en-GB"/>
        </a:p>
      </dgm:t>
    </dgm:pt>
    <dgm:pt modelId="{4330C98E-8337-48F5-9C27-5571A51DEA30}" type="sibTrans" cxnId="{BED019B6-FA5A-45CE-9965-EBB485DFF613}">
      <dgm:prSet/>
      <dgm:spPr/>
      <dgm:t>
        <a:bodyPr/>
        <a:lstStyle/>
        <a:p>
          <a:endParaRPr lang="en-GB"/>
        </a:p>
      </dgm:t>
    </dgm:pt>
    <dgm:pt modelId="{49401EBE-8DD1-44AA-94F0-C08EF67A10E2}" type="pres">
      <dgm:prSet presAssocID="{B4FF8A1E-3AAA-4553-8568-1287D3A57F06}" presName="hierChild1" presStyleCnt="0">
        <dgm:presLayoutVars>
          <dgm:chPref val="1"/>
          <dgm:dir/>
          <dgm:animOne val="branch"/>
          <dgm:animLvl val="lvl"/>
          <dgm:resizeHandles/>
        </dgm:presLayoutVars>
      </dgm:prSet>
      <dgm:spPr/>
    </dgm:pt>
    <dgm:pt modelId="{A993ADBD-038B-4C70-B3AB-86B53BAAE628}" type="pres">
      <dgm:prSet presAssocID="{22247216-1E3A-4379-970F-230D07467340}" presName="hierRoot1" presStyleCnt="0"/>
      <dgm:spPr/>
    </dgm:pt>
    <dgm:pt modelId="{F74B44C3-831C-4276-A2ED-A585138C54B8}" type="pres">
      <dgm:prSet presAssocID="{22247216-1E3A-4379-970F-230D07467340}" presName="composite" presStyleCnt="0"/>
      <dgm:spPr/>
    </dgm:pt>
    <dgm:pt modelId="{9119A744-03F7-49DC-8214-2F74ED422CEB}" type="pres">
      <dgm:prSet presAssocID="{22247216-1E3A-4379-970F-230D07467340}" presName="image" presStyleLbl="node0" presStyleIdx="0" presStyleCnt="1"/>
      <dgm:spPr>
        <a:blipFill>
          <a:blip xmlns:r="http://schemas.openxmlformats.org/officeDocument/2006/relationships" r:embed="rId1"/>
          <a:srcRect/>
          <a:stretch>
            <a:fillRect l="-1000" r="-1000"/>
          </a:stretch>
        </a:blipFill>
      </dgm:spPr>
    </dgm:pt>
    <dgm:pt modelId="{28EED1E1-8521-4A38-A6C1-3D8F6087A0DD}" type="pres">
      <dgm:prSet presAssocID="{22247216-1E3A-4379-970F-230D07467340}" presName="text" presStyleLbl="revTx" presStyleIdx="0" presStyleCnt="7">
        <dgm:presLayoutVars>
          <dgm:chPref val="3"/>
        </dgm:presLayoutVars>
      </dgm:prSet>
      <dgm:spPr/>
    </dgm:pt>
    <dgm:pt modelId="{A8142636-4EF7-40E7-8C5B-1FA261DBAA7C}" type="pres">
      <dgm:prSet presAssocID="{22247216-1E3A-4379-970F-230D07467340}" presName="hierChild2" presStyleCnt="0"/>
      <dgm:spPr/>
    </dgm:pt>
    <dgm:pt modelId="{E7D5E3CA-4E68-400A-A20D-8555F64B6B92}" type="pres">
      <dgm:prSet presAssocID="{D1C3F8D6-451E-4BB4-941A-47D5C732F202}" presName="Name10" presStyleLbl="parChTrans1D2" presStyleIdx="0" presStyleCnt="3"/>
      <dgm:spPr/>
    </dgm:pt>
    <dgm:pt modelId="{5C6F806F-6FCE-46B2-9F5F-0153BC8F0FC4}" type="pres">
      <dgm:prSet presAssocID="{D54600DA-19E1-47A3-A6D7-9B1E73F334E7}" presName="hierRoot2" presStyleCnt="0"/>
      <dgm:spPr/>
    </dgm:pt>
    <dgm:pt modelId="{6139AF02-852D-4D93-9E71-4E7629EDCBF3}" type="pres">
      <dgm:prSet presAssocID="{D54600DA-19E1-47A3-A6D7-9B1E73F334E7}" presName="composite2" presStyleCnt="0"/>
      <dgm:spPr/>
    </dgm:pt>
    <dgm:pt modelId="{BA510B26-95F6-414B-B2A4-D347908E1309}" type="pres">
      <dgm:prSet presAssocID="{D54600DA-19E1-47A3-A6D7-9B1E73F334E7}" presName="image2" presStyleLbl="node2" presStyleIdx="0" presStyleCnt="3"/>
      <dgm:spPr>
        <a:blipFill>
          <a:blip xmlns:r="http://schemas.openxmlformats.org/officeDocument/2006/relationships" r:embed="rId2"/>
          <a:srcRect/>
          <a:stretch>
            <a:fillRect t="-4000" b="-4000"/>
          </a:stretch>
        </a:blipFill>
      </dgm:spPr>
    </dgm:pt>
    <dgm:pt modelId="{91F69033-4B81-45D3-8265-79E176FF038F}" type="pres">
      <dgm:prSet presAssocID="{D54600DA-19E1-47A3-A6D7-9B1E73F334E7}" presName="text2" presStyleLbl="revTx" presStyleIdx="1" presStyleCnt="7">
        <dgm:presLayoutVars>
          <dgm:chPref val="3"/>
        </dgm:presLayoutVars>
      </dgm:prSet>
      <dgm:spPr/>
    </dgm:pt>
    <dgm:pt modelId="{85E60217-5489-475F-A3E1-D4CB16015DAB}" type="pres">
      <dgm:prSet presAssocID="{D54600DA-19E1-47A3-A6D7-9B1E73F334E7}" presName="hierChild3" presStyleCnt="0"/>
      <dgm:spPr/>
    </dgm:pt>
    <dgm:pt modelId="{EF5E73CB-D0AE-49F4-ABCA-B79DC3B963C2}" type="pres">
      <dgm:prSet presAssocID="{F36E248A-3A15-4BEE-AEAB-B71DEE1593D6}" presName="Name17" presStyleLbl="parChTrans1D3" presStyleIdx="0" presStyleCnt="3"/>
      <dgm:spPr/>
    </dgm:pt>
    <dgm:pt modelId="{4E49741D-6FEA-4200-938F-606ACAE6F082}" type="pres">
      <dgm:prSet presAssocID="{0BEE8FFA-58EE-42A0-8D9A-5BAC94C040A4}" presName="hierRoot3" presStyleCnt="0"/>
      <dgm:spPr/>
    </dgm:pt>
    <dgm:pt modelId="{B57F92EB-C295-446E-88DC-48839C0A46F7}" type="pres">
      <dgm:prSet presAssocID="{0BEE8FFA-58EE-42A0-8D9A-5BAC94C040A4}" presName="composite3" presStyleCnt="0"/>
      <dgm:spPr/>
    </dgm:pt>
    <dgm:pt modelId="{3440BB0A-22D7-4D2C-9A60-C2DBE4D2302F}" type="pres">
      <dgm:prSet presAssocID="{0BEE8FFA-58EE-42A0-8D9A-5BAC94C040A4}" presName="image3" presStyleLbl="node3" presStyleIdx="0" presStyleCnt="3"/>
      <dgm:spPr>
        <a:solidFill>
          <a:schemeClr val="accent5">
            <a:lumMod val="20000"/>
            <a:lumOff val="80000"/>
          </a:schemeClr>
        </a:solidFill>
      </dgm:spPr>
    </dgm:pt>
    <dgm:pt modelId="{C6C9E90A-BACF-4279-8156-EFF73A8492FF}" type="pres">
      <dgm:prSet presAssocID="{0BEE8FFA-58EE-42A0-8D9A-5BAC94C040A4}" presName="text3" presStyleLbl="revTx" presStyleIdx="2" presStyleCnt="7">
        <dgm:presLayoutVars>
          <dgm:chPref val="3"/>
        </dgm:presLayoutVars>
      </dgm:prSet>
      <dgm:spPr/>
    </dgm:pt>
    <dgm:pt modelId="{A5554E45-102C-44D8-A8F6-8F70CA6C841C}" type="pres">
      <dgm:prSet presAssocID="{0BEE8FFA-58EE-42A0-8D9A-5BAC94C040A4}" presName="hierChild4" presStyleCnt="0"/>
      <dgm:spPr/>
    </dgm:pt>
    <dgm:pt modelId="{9FB00EC7-4F88-4FA6-BE44-763924167EE1}" type="pres">
      <dgm:prSet presAssocID="{C6777B3B-CC1A-481B-9AC3-15BBABB985A8}" presName="Name17" presStyleLbl="parChTrans1D3" presStyleIdx="1" presStyleCnt="3"/>
      <dgm:spPr/>
    </dgm:pt>
    <dgm:pt modelId="{DA7E2EDB-1CD3-4E14-A6F2-29FA076AFB57}" type="pres">
      <dgm:prSet presAssocID="{9378CD79-ADF9-4D7E-A8FC-86B6CAB626CE}" presName="hierRoot3" presStyleCnt="0"/>
      <dgm:spPr/>
    </dgm:pt>
    <dgm:pt modelId="{77BE9FF5-D445-4E1C-9B76-3769A501EEEB}" type="pres">
      <dgm:prSet presAssocID="{9378CD79-ADF9-4D7E-A8FC-86B6CAB626CE}" presName="composite3" presStyleCnt="0"/>
      <dgm:spPr/>
    </dgm:pt>
    <dgm:pt modelId="{715813A3-2426-4969-A83A-A29CCABCA30C}" type="pres">
      <dgm:prSet presAssocID="{9378CD79-ADF9-4D7E-A8FC-86B6CAB626CE}" presName="image3" presStyleLbl="node3" presStyleIdx="1" presStyleCnt="3"/>
      <dgm:spPr>
        <a:solidFill>
          <a:schemeClr val="accent5">
            <a:lumMod val="20000"/>
            <a:lumOff val="80000"/>
          </a:schemeClr>
        </a:solidFill>
      </dgm:spPr>
    </dgm:pt>
    <dgm:pt modelId="{341F8CBE-29A6-45FE-80C9-4DEA50E2FA7D}" type="pres">
      <dgm:prSet presAssocID="{9378CD79-ADF9-4D7E-A8FC-86B6CAB626CE}" presName="text3" presStyleLbl="revTx" presStyleIdx="3" presStyleCnt="7">
        <dgm:presLayoutVars>
          <dgm:chPref val="3"/>
        </dgm:presLayoutVars>
      </dgm:prSet>
      <dgm:spPr/>
    </dgm:pt>
    <dgm:pt modelId="{6DA69CD7-43E6-4AB1-993C-0F57E07E312D}" type="pres">
      <dgm:prSet presAssocID="{9378CD79-ADF9-4D7E-A8FC-86B6CAB626CE}" presName="hierChild4" presStyleCnt="0"/>
      <dgm:spPr/>
    </dgm:pt>
    <dgm:pt modelId="{80C4D74A-940C-4308-B2C7-6543150FCDEE}" type="pres">
      <dgm:prSet presAssocID="{454044E4-01EF-4D1D-A142-2F22E9DE5EF4}" presName="Name10" presStyleLbl="parChTrans1D2" presStyleIdx="1" presStyleCnt="3"/>
      <dgm:spPr/>
    </dgm:pt>
    <dgm:pt modelId="{1A3EFC33-3686-4847-B76D-10E63E67363F}" type="pres">
      <dgm:prSet presAssocID="{2016D1DC-5C20-401C-B5A9-FC74F843079B}" presName="hierRoot2" presStyleCnt="0"/>
      <dgm:spPr/>
    </dgm:pt>
    <dgm:pt modelId="{B1B48B8E-DAAB-4C23-90A9-7EF104E1F8C1}" type="pres">
      <dgm:prSet presAssocID="{2016D1DC-5C20-401C-B5A9-FC74F843079B}" presName="composite2" presStyleCnt="0"/>
      <dgm:spPr/>
    </dgm:pt>
    <dgm:pt modelId="{F9443030-813F-4003-8CC9-DA57A84D040E}" type="pres">
      <dgm:prSet presAssocID="{2016D1DC-5C20-401C-B5A9-FC74F843079B}" presName="image2" presStyleLbl="node2" presStyleIdx="1" presStyleCnt="3"/>
      <dgm:spPr>
        <a:blipFill>
          <a:blip xmlns:r="http://schemas.openxmlformats.org/officeDocument/2006/relationships" r:embed="rId3"/>
          <a:srcRect/>
          <a:stretch>
            <a:fillRect t="-15000" b="-15000"/>
          </a:stretch>
        </a:blipFill>
      </dgm:spPr>
    </dgm:pt>
    <dgm:pt modelId="{70F65484-A974-40C9-A6EF-05258B616604}" type="pres">
      <dgm:prSet presAssocID="{2016D1DC-5C20-401C-B5A9-FC74F843079B}" presName="text2" presStyleLbl="revTx" presStyleIdx="4" presStyleCnt="7">
        <dgm:presLayoutVars>
          <dgm:chPref val="3"/>
        </dgm:presLayoutVars>
      </dgm:prSet>
      <dgm:spPr/>
    </dgm:pt>
    <dgm:pt modelId="{D2287656-AE8A-4CB5-B631-6C4C8DF1931F}" type="pres">
      <dgm:prSet presAssocID="{2016D1DC-5C20-401C-B5A9-FC74F843079B}" presName="hierChild3" presStyleCnt="0"/>
      <dgm:spPr/>
    </dgm:pt>
    <dgm:pt modelId="{883A1391-2CDD-4338-B8AD-32B0DCCBF5BE}" type="pres">
      <dgm:prSet presAssocID="{1BC50B21-B4F7-454E-815C-1042A696B410}" presName="Name10" presStyleLbl="parChTrans1D2" presStyleIdx="2" presStyleCnt="3"/>
      <dgm:spPr/>
    </dgm:pt>
    <dgm:pt modelId="{E4CAECFA-220B-4AF4-975D-FF90DFB8DBF5}" type="pres">
      <dgm:prSet presAssocID="{89B25019-C000-48FD-8060-C939C93D093F}" presName="hierRoot2" presStyleCnt="0"/>
      <dgm:spPr/>
    </dgm:pt>
    <dgm:pt modelId="{AF143EE5-F305-4F60-B929-54560C621876}" type="pres">
      <dgm:prSet presAssocID="{89B25019-C000-48FD-8060-C939C93D093F}" presName="composite2" presStyleCnt="0"/>
      <dgm:spPr/>
    </dgm:pt>
    <dgm:pt modelId="{8F38B354-70E6-4349-9C84-7AE943AC7BDC}" type="pres">
      <dgm:prSet presAssocID="{89B25019-C000-48FD-8060-C939C93D093F}" presName="image2" presStyleLbl="node2" presStyleIdx="2" presStyleCnt="3"/>
      <dgm:spPr>
        <a:blipFill>
          <a:blip xmlns:r="http://schemas.openxmlformats.org/officeDocument/2006/relationships" r:embed="rId4"/>
          <a:srcRect/>
          <a:stretch>
            <a:fillRect l="-10000" r="-10000"/>
          </a:stretch>
        </a:blipFill>
      </dgm:spPr>
    </dgm:pt>
    <dgm:pt modelId="{774513A9-5FF2-40BA-91DB-AAE0292F6912}" type="pres">
      <dgm:prSet presAssocID="{89B25019-C000-48FD-8060-C939C93D093F}" presName="text2" presStyleLbl="revTx" presStyleIdx="5" presStyleCnt="7">
        <dgm:presLayoutVars>
          <dgm:chPref val="3"/>
        </dgm:presLayoutVars>
      </dgm:prSet>
      <dgm:spPr/>
    </dgm:pt>
    <dgm:pt modelId="{59FA1318-F635-4CF5-8DFE-012BCE407E0C}" type="pres">
      <dgm:prSet presAssocID="{89B25019-C000-48FD-8060-C939C93D093F}" presName="hierChild3" presStyleCnt="0"/>
      <dgm:spPr/>
    </dgm:pt>
    <dgm:pt modelId="{B89A1DA8-D2CA-4794-86C7-1AECD8C8D05C}" type="pres">
      <dgm:prSet presAssocID="{33BDDAFD-743C-4CF3-B5BF-50642FD4F8ED}" presName="Name17" presStyleLbl="parChTrans1D3" presStyleIdx="2" presStyleCnt="3"/>
      <dgm:spPr/>
    </dgm:pt>
    <dgm:pt modelId="{17A2A639-EBDE-491D-9AC5-776DB1035F84}" type="pres">
      <dgm:prSet presAssocID="{8B56429D-206C-4975-B29E-AA1F221F7EE5}" presName="hierRoot3" presStyleCnt="0"/>
      <dgm:spPr/>
    </dgm:pt>
    <dgm:pt modelId="{7EFBE22A-3830-4A35-A0EB-7E9CB4B59854}" type="pres">
      <dgm:prSet presAssocID="{8B56429D-206C-4975-B29E-AA1F221F7EE5}" presName="composite3" presStyleCnt="0"/>
      <dgm:spPr/>
    </dgm:pt>
    <dgm:pt modelId="{E3F14AA1-0577-4DE4-804F-AC806B92E8DD}" type="pres">
      <dgm:prSet presAssocID="{8B56429D-206C-4975-B29E-AA1F221F7EE5}" presName="image3" presStyleLbl="node3" presStyleIdx="2" presStyleCnt="3"/>
      <dgm:spPr>
        <a:solidFill>
          <a:schemeClr val="accent5">
            <a:lumMod val="20000"/>
            <a:lumOff val="80000"/>
          </a:schemeClr>
        </a:solidFill>
      </dgm:spPr>
    </dgm:pt>
    <dgm:pt modelId="{266A9400-90B7-43F5-9ADE-3C09144BBE84}" type="pres">
      <dgm:prSet presAssocID="{8B56429D-206C-4975-B29E-AA1F221F7EE5}" presName="text3" presStyleLbl="revTx" presStyleIdx="6" presStyleCnt="7">
        <dgm:presLayoutVars>
          <dgm:chPref val="3"/>
        </dgm:presLayoutVars>
      </dgm:prSet>
      <dgm:spPr/>
    </dgm:pt>
    <dgm:pt modelId="{A4333BC2-CD28-42A2-831E-DF0740C2AB2D}" type="pres">
      <dgm:prSet presAssocID="{8B56429D-206C-4975-B29E-AA1F221F7EE5}" presName="hierChild4" presStyleCnt="0"/>
      <dgm:spPr/>
    </dgm:pt>
  </dgm:ptLst>
  <dgm:cxnLst>
    <dgm:cxn modelId="{A1BBD727-9167-444D-B351-29EF22BFC808}" type="presOf" srcId="{22247216-1E3A-4379-970F-230D07467340}" destId="{28EED1E1-8521-4A38-A6C1-3D8F6087A0DD}" srcOrd="0" destOrd="0" presId="urn:microsoft.com/office/officeart/2009/layout/CirclePictureHierarchy"/>
    <dgm:cxn modelId="{C1D82F36-B85D-42C0-A6B8-CD533675F186}" type="presOf" srcId="{D1C3F8D6-451E-4BB4-941A-47D5C732F202}" destId="{E7D5E3CA-4E68-400A-A20D-8555F64B6B92}" srcOrd="0" destOrd="0" presId="urn:microsoft.com/office/officeart/2009/layout/CirclePictureHierarchy"/>
    <dgm:cxn modelId="{67E80B3F-4C60-4515-B167-BA86D744CBFA}" srcId="{22247216-1E3A-4379-970F-230D07467340}" destId="{89B25019-C000-48FD-8060-C939C93D093F}" srcOrd="2" destOrd="0" parTransId="{1BC50B21-B4F7-454E-815C-1042A696B410}" sibTransId="{D1A8EB78-9E97-4148-B4AC-2B9FCBC51CFC}"/>
    <dgm:cxn modelId="{2E280F4C-085C-472C-9C2B-2B0DE599C8E8}" srcId="{22247216-1E3A-4379-970F-230D07467340}" destId="{2016D1DC-5C20-401C-B5A9-FC74F843079B}" srcOrd="1" destOrd="0" parTransId="{454044E4-01EF-4D1D-A142-2F22E9DE5EF4}" sibTransId="{56A2AE6B-6E97-47C1-BCA1-D02F71BCCFFE}"/>
    <dgm:cxn modelId="{AB435D6F-F7DE-4BFC-8FD0-8E72273AD666}" type="presOf" srcId="{0BEE8FFA-58EE-42A0-8D9A-5BAC94C040A4}" destId="{C6C9E90A-BACF-4279-8156-EFF73A8492FF}" srcOrd="0" destOrd="0" presId="urn:microsoft.com/office/officeart/2009/layout/CirclePictureHierarchy"/>
    <dgm:cxn modelId="{DAF3F975-20EF-411E-9931-2844017E76C1}" type="presOf" srcId="{89B25019-C000-48FD-8060-C939C93D093F}" destId="{774513A9-5FF2-40BA-91DB-AAE0292F6912}" srcOrd="0" destOrd="0" presId="urn:microsoft.com/office/officeart/2009/layout/CirclePictureHierarchy"/>
    <dgm:cxn modelId="{35DF2056-10DA-4559-92CF-DDA4B975B269}" srcId="{B4FF8A1E-3AAA-4553-8568-1287D3A57F06}" destId="{22247216-1E3A-4379-970F-230D07467340}" srcOrd="0" destOrd="0" parTransId="{D673B1AE-5EE9-4A0C-AED0-5076989D5AEA}" sibTransId="{0AC91E49-D4DE-4FA9-BC91-B6BD3CB1E77E}"/>
    <dgm:cxn modelId="{D6C7FB57-D6D8-4527-A9B3-7F75E7933550}" type="presOf" srcId="{2016D1DC-5C20-401C-B5A9-FC74F843079B}" destId="{70F65484-A974-40C9-A6EF-05258B616604}" srcOrd="0" destOrd="0" presId="urn:microsoft.com/office/officeart/2009/layout/CirclePictureHierarchy"/>
    <dgm:cxn modelId="{C595E579-6C8F-440E-B9F4-0CA661A6D8CD}" srcId="{22247216-1E3A-4379-970F-230D07467340}" destId="{D54600DA-19E1-47A3-A6D7-9B1E73F334E7}" srcOrd="0" destOrd="0" parTransId="{D1C3F8D6-451E-4BB4-941A-47D5C732F202}" sibTransId="{D31571B8-FD89-471E-A409-8E33D7D39964}"/>
    <dgm:cxn modelId="{1BC9F17B-9150-41E2-A990-1BCC95DBF464}" type="presOf" srcId="{33BDDAFD-743C-4CF3-B5BF-50642FD4F8ED}" destId="{B89A1DA8-D2CA-4794-86C7-1AECD8C8D05C}" srcOrd="0" destOrd="0" presId="urn:microsoft.com/office/officeart/2009/layout/CirclePictureHierarchy"/>
    <dgm:cxn modelId="{96CB797E-6DAF-4342-9194-ED34F31DFF66}" type="presOf" srcId="{9378CD79-ADF9-4D7E-A8FC-86B6CAB626CE}" destId="{341F8CBE-29A6-45FE-80C9-4DEA50E2FA7D}" srcOrd="0" destOrd="0" presId="urn:microsoft.com/office/officeart/2009/layout/CirclePictureHierarchy"/>
    <dgm:cxn modelId="{C30D4980-3A2E-43C9-B090-D09AA932D1D9}" type="presOf" srcId="{1BC50B21-B4F7-454E-815C-1042A696B410}" destId="{883A1391-2CDD-4338-B8AD-32B0DCCBF5BE}" srcOrd="0" destOrd="0" presId="urn:microsoft.com/office/officeart/2009/layout/CirclePictureHierarchy"/>
    <dgm:cxn modelId="{168B6398-80F2-418B-8645-1160130E54D5}" type="presOf" srcId="{B4FF8A1E-3AAA-4553-8568-1287D3A57F06}" destId="{49401EBE-8DD1-44AA-94F0-C08EF67A10E2}" srcOrd="0" destOrd="0" presId="urn:microsoft.com/office/officeart/2009/layout/CirclePictureHierarchy"/>
    <dgm:cxn modelId="{BED019B6-FA5A-45CE-9965-EBB485DFF613}" srcId="{89B25019-C000-48FD-8060-C939C93D093F}" destId="{8B56429D-206C-4975-B29E-AA1F221F7EE5}" srcOrd="0" destOrd="0" parTransId="{33BDDAFD-743C-4CF3-B5BF-50642FD4F8ED}" sibTransId="{4330C98E-8337-48F5-9C27-5571A51DEA30}"/>
    <dgm:cxn modelId="{E99676C0-B8B7-441C-A174-BB04E63F70CC}" type="presOf" srcId="{8B56429D-206C-4975-B29E-AA1F221F7EE5}" destId="{266A9400-90B7-43F5-9ADE-3C09144BBE84}" srcOrd="0" destOrd="0" presId="urn:microsoft.com/office/officeart/2009/layout/CirclePictureHierarchy"/>
    <dgm:cxn modelId="{47146DC3-8BAD-4E3A-8505-6706C9BC296A}" type="presOf" srcId="{D54600DA-19E1-47A3-A6D7-9B1E73F334E7}" destId="{91F69033-4B81-45D3-8265-79E176FF038F}" srcOrd="0" destOrd="0" presId="urn:microsoft.com/office/officeart/2009/layout/CirclePictureHierarchy"/>
    <dgm:cxn modelId="{3ACDD5CC-EFF3-4629-B284-4684C08BD0DE}" type="presOf" srcId="{F36E248A-3A15-4BEE-AEAB-B71DEE1593D6}" destId="{EF5E73CB-D0AE-49F4-ABCA-B79DC3B963C2}" srcOrd="0" destOrd="0" presId="urn:microsoft.com/office/officeart/2009/layout/CirclePictureHierarchy"/>
    <dgm:cxn modelId="{B06B27CD-196F-41BA-89E7-4D70CC8340C9}" srcId="{D54600DA-19E1-47A3-A6D7-9B1E73F334E7}" destId="{0BEE8FFA-58EE-42A0-8D9A-5BAC94C040A4}" srcOrd="0" destOrd="0" parTransId="{F36E248A-3A15-4BEE-AEAB-B71DEE1593D6}" sibTransId="{EBF3AB74-DB86-4F12-BF18-DFD4C0375D35}"/>
    <dgm:cxn modelId="{90D820D0-C71C-4F08-8542-C01D93A677E8}" type="presOf" srcId="{C6777B3B-CC1A-481B-9AC3-15BBABB985A8}" destId="{9FB00EC7-4F88-4FA6-BE44-763924167EE1}" srcOrd="0" destOrd="0" presId="urn:microsoft.com/office/officeart/2009/layout/CirclePictureHierarchy"/>
    <dgm:cxn modelId="{438A6CED-8CAA-41F1-A151-C8FACF9BB7A3}" srcId="{D54600DA-19E1-47A3-A6D7-9B1E73F334E7}" destId="{9378CD79-ADF9-4D7E-A8FC-86B6CAB626CE}" srcOrd="1" destOrd="0" parTransId="{C6777B3B-CC1A-481B-9AC3-15BBABB985A8}" sibTransId="{1DBBF95F-61B8-4F7A-879E-929A908D6675}"/>
    <dgm:cxn modelId="{EBFD23F1-F667-44AE-92E2-084EAEFB5C71}" type="presOf" srcId="{454044E4-01EF-4D1D-A142-2F22E9DE5EF4}" destId="{80C4D74A-940C-4308-B2C7-6543150FCDEE}" srcOrd="0" destOrd="0" presId="urn:microsoft.com/office/officeart/2009/layout/CirclePictureHierarchy"/>
    <dgm:cxn modelId="{C7993B58-C616-4B90-91F4-ADEB0FA7DAB8}" type="presParOf" srcId="{49401EBE-8DD1-44AA-94F0-C08EF67A10E2}" destId="{A993ADBD-038B-4C70-B3AB-86B53BAAE628}" srcOrd="0" destOrd="0" presId="urn:microsoft.com/office/officeart/2009/layout/CirclePictureHierarchy"/>
    <dgm:cxn modelId="{A469C1BC-2876-424C-93FC-3087A856EA1F}" type="presParOf" srcId="{A993ADBD-038B-4C70-B3AB-86B53BAAE628}" destId="{F74B44C3-831C-4276-A2ED-A585138C54B8}" srcOrd="0" destOrd="0" presId="urn:microsoft.com/office/officeart/2009/layout/CirclePictureHierarchy"/>
    <dgm:cxn modelId="{31B18B85-E444-4E15-B4A1-47D271BE283F}" type="presParOf" srcId="{F74B44C3-831C-4276-A2ED-A585138C54B8}" destId="{9119A744-03F7-49DC-8214-2F74ED422CEB}" srcOrd="0" destOrd="0" presId="urn:microsoft.com/office/officeart/2009/layout/CirclePictureHierarchy"/>
    <dgm:cxn modelId="{CEFC4B54-5589-4030-947F-D69E9A1635D1}" type="presParOf" srcId="{F74B44C3-831C-4276-A2ED-A585138C54B8}" destId="{28EED1E1-8521-4A38-A6C1-3D8F6087A0DD}" srcOrd="1" destOrd="0" presId="urn:microsoft.com/office/officeart/2009/layout/CirclePictureHierarchy"/>
    <dgm:cxn modelId="{16A8AF3D-0F02-4B68-AF76-0853F1475DED}" type="presParOf" srcId="{A993ADBD-038B-4C70-B3AB-86B53BAAE628}" destId="{A8142636-4EF7-40E7-8C5B-1FA261DBAA7C}" srcOrd="1" destOrd="0" presId="urn:microsoft.com/office/officeart/2009/layout/CirclePictureHierarchy"/>
    <dgm:cxn modelId="{B7CC78F8-475F-41C2-A5BE-ED86AC91505C}" type="presParOf" srcId="{A8142636-4EF7-40E7-8C5B-1FA261DBAA7C}" destId="{E7D5E3CA-4E68-400A-A20D-8555F64B6B92}" srcOrd="0" destOrd="0" presId="urn:microsoft.com/office/officeart/2009/layout/CirclePictureHierarchy"/>
    <dgm:cxn modelId="{B7B08D1A-D673-4D4F-8174-6E471924B62F}" type="presParOf" srcId="{A8142636-4EF7-40E7-8C5B-1FA261DBAA7C}" destId="{5C6F806F-6FCE-46B2-9F5F-0153BC8F0FC4}" srcOrd="1" destOrd="0" presId="urn:microsoft.com/office/officeart/2009/layout/CirclePictureHierarchy"/>
    <dgm:cxn modelId="{26D1786D-BE99-45C3-B08C-68CDC4EB5659}" type="presParOf" srcId="{5C6F806F-6FCE-46B2-9F5F-0153BC8F0FC4}" destId="{6139AF02-852D-4D93-9E71-4E7629EDCBF3}" srcOrd="0" destOrd="0" presId="urn:microsoft.com/office/officeart/2009/layout/CirclePictureHierarchy"/>
    <dgm:cxn modelId="{174BCF16-F74A-41F6-A921-AE62D23609CA}" type="presParOf" srcId="{6139AF02-852D-4D93-9E71-4E7629EDCBF3}" destId="{BA510B26-95F6-414B-B2A4-D347908E1309}" srcOrd="0" destOrd="0" presId="urn:microsoft.com/office/officeart/2009/layout/CirclePictureHierarchy"/>
    <dgm:cxn modelId="{EBC51B2C-3627-448D-992A-3F3444A5AA30}" type="presParOf" srcId="{6139AF02-852D-4D93-9E71-4E7629EDCBF3}" destId="{91F69033-4B81-45D3-8265-79E176FF038F}" srcOrd="1" destOrd="0" presId="urn:microsoft.com/office/officeart/2009/layout/CirclePictureHierarchy"/>
    <dgm:cxn modelId="{D079A229-B8F3-407E-8C0D-EEF9BE44321B}" type="presParOf" srcId="{5C6F806F-6FCE-46B2-9F5F-0153BC8F0FC4}" destId="{85E60217-5489-475F-A3E1-D4CB16015DAB}" srcOrd="1" destOrd="0" presId="urn:microsoft.com/office/officeart/2009/layout/CirclePictureHierarchy"/>
    <dgm:cxn modelId="{7D79438B-F00F-49A8-B4AE-63F73676590B}" type="presParOf" srcId="{85E60217-5489-475F-A3E1-D4CB16015DAB}" destId="{EF5E73CB-D0AE-49F4-ABCA-B79DC3B963C2}" srcOrd="0" destOrd="0" presId="urn:microsoft.com/office/officeart/2009/layout/CirclePictureHierarchy"/>
    <dgm:cxn modelId="{1296BCD6-B938-44DB-BC84-CE635773EB69}" type="presParOf" srcId="{85E60217-5489-475F-A3E1-D4CB16015DAB}" destId="{4E49741D-6FEA-4200-938F-606ACAE6F082}" srcOrd="1" destOrd="0" presId="urn:microsoft.com/office/officeart/2009/layout/CirclePictureHierarchy"/>
    <dgm:cxn modelId="{BA07ACF6-2CDA-48A4-AF15-174A5F776B52}" type="presParOf" srcId="{4E49741D-6FEA-4200-938F-606ACAE6F082}" destId="{B57F92EB-C295-446E-88DC-48839C0A46F7}" srcOrd="0" destOrd="0" presId="urn:microsoft.com/office/officeart/2009/layout/CirclePictureHierarchy"/>
    <dgm:cxn modelId="{0014B911-AFEA-4546-B329-260340F4BADC}" type="presParOf" srcId="{B57F92EB-C295-446E-88DC-48839C0A46F7}" destId="{3440BB0A-22D7-4D2C-9A60-C2DBE4D2302F}" srcOrd="0" destOrd="0" presId="urn:microsoft.com/office/officeart/2009/layout/CirclePictureHierarchy"/>
    <dgm:cxn modelId="{C50FEF88-FD89-4297-8D14-B56AEA9077E5}" type="presParOf" srcId="{B57F92EB-C295-446E-88DC-48839C0A46F7}" destId="{C6C9E90A-BACF-4279-8156-EFF73A8492FF}" srcOrd="1" destOrd="0" presId="urn:microsoft.com/office/officeart/2009/layout/CirclePictureHierarchy"/>
    <dgm:cxn modelId="{078D389C-3F14-42EC-ADFE-FE5B4F61045F}" type="presParOf" srcId="{4E49741D-6FEA-4200-938F-606ACAE6F082}" destId="{A5554E45-102C-44D8-A8F6-8F70CA6C841C}" srcOrd="1" destOrd="0" presId="urn:microsoft.com/office/officeart/2009/layout/CirclePictureHierarchy"/>
    <dgm:cxn modelId="{8C0B5066-7216-49EC-A6B4-473DA0825007}" type="presParOf" srcId="{85E60217-5489-475F-A3E1-D4CB16015DAB}" destId="{9FB00EC7-4F88-4FA6-BE44-763924167EE1}" srcOrd="2" destOrd="0" presId="urn:microsoft.com/office/officeart/2009/layout/CirclePictureHierarchy"/>
    <dgm:cxn modelId="{FD01CC2E-5320-4798-B8DE-452515BD878F}" type="presParOf" srcId="{85E60217-5489-475F-A3E1-D4CB16015DAB}" destId="{DA7E2EDB-1CD3-4E14-A6F2-29FA076AFB57}" srcOrd="3" destOrd="0" presId="urn:microsoft.com/office/officeart/2009/layout/CirclePictureHierarchy"/>
    <dgm:cxn modelId="{426ABC17-6F61-4B5C-AC2A-3BBB4B32293C}" type="presParOf" srcId="{DA7E2EDB-1CD3-4E14-A6F2-29FA076AFB57}" destId="{77BE9FF5-D445-4E1C-9B76-3769A501EEEB}" srcOrd="0" destOrd="0" presId="urn:microsoft.com/office/officeart/2009/layout/CirclePictureHierarchy"/>
    <dgm:cxn modelId="{10E67D5D-E200-4E06-BBBC-20FDD0794462}" type="presParOf" srcId="{77BE9FF5-D445-4E1C-9B76-3769A501EEEB}" destId="{715813A3-2426-4969-A83A-A29CCABCA30C}" srcOrd="0" destOrd="0" presId="urn:microsoft.com/office/officeart/2009/layout/CirclePictureHierarchy"/>
    <dgm:cxn modelId="{62918472-6CF9-4407-B319-2C2EEA89F211}" type="presParOf" srcId="{77BE9FF5-D445-4E1C-9B76-3769A501EEEB}" destId="{341F8CBE-29A6-45FE-80C9-4DEA50E2FA7D}" srcOrd="1" destOrd="0" presId="urn:microsoft.com/office/officeart/2009/layout/CirclePictureHierarchy"/>
    <dgm:cxn modelId="{14BCBAC1-359B-44FF-B1D8-64622028A3A9}" type="presParOf" srcId="{DA7E2EDB-1CD3-4E14-A6F2-29FA076AFB57}" destId="{6DA69CD7-43E6-4AB1-993C-0F57E07E312D}" srcOrd="1" destOrd="0" presId="urn:microsoft.com/office/officeart/2009/layout/CirclePictureHierarchy"/>
    <dgm:cxn modelId="{B9E92FF4-65B9-48AA-96AD-FC8FC337936E}" type="presParOf" srcId="{A8142636-4EF7-40E7-8C5B-1FA261DBAA7C}" destId="{80C4D74A-940C-4308-B2C7-6543150FCDEE}" srcOrd="2" destOrd="0" presId="urn:microsoft.com/office/officeart/2009/layout/CirclePictureHierarchy"/>
    <dgm:cxn modelId="{EA41E6B9-D5C8-4B34-A251-2D23D9535459}" type="presParOf" srcId="{A8142636-4EF7-40E7-8C5B-1FA261DBAA7C}" destId="{1A3EFC33-3686-4847-B76D-10E63E67363F}" srcOrd="3" destOrd="0" presId="urn:microsoft.com/office/officeart/2009/layout/CirclePictureHierarchy"/>
    <dgm:cxn modelId="{489A76CD-8856-481F-B934-C2257E9B2A57}" type="presParOf" srcId="{1A3EFC33-3686-4847-B76D-10E63E67363F}" destId="{B1B48B8E-DAAB-4C23-90A9-7EF104E1F8C1}" srcOrd="0" destOrd="0" presId="urn:microsoft.com/office/officeart/2009/layout/CirclePictureHierarchy"/>
    <dgm:cxn modelId="{EED69259-E886-42A9-8139-FD1BA9FF5684}" type="presParOf" srcId="{B1B48B8E-DAAB-4C23-90A9-7EF104E1F8C1}" destId="{F9443030-813F-4003-8CC9-DA57A84D040E}" srcOrd="0" destOrd="0" presId="urn:microsoft.com/office/officeart/2009/layout/CirclePictureHierarchy"/>
    <dgm:cxn modelId="{531FB5F0-8F83-448B-9D31-CC3CCB90B0B1}" type="presParOf" srcId="{B1B48B8E-DAAB-4C23-90A9-7EF104E1F8C1}" destId="{70F65484-A974-40C9-A6EF-05258B616604}" srcOrd="1" destOrd="0" presId="urn:microsoft.com/office/officeart/2009/layout/CirclePictureHierarchy"/>
    <dgm:cxn modelId="{A3019BDC-64F9-4084-94B3-EE72BA1A40E2}" type="presParOf" srcId="{1A3EFC33-3686-4847-B76D-10E63E67363F}" destId="{D2287656-AE8A-4CB5-B631-6C4C8DF1931F}" srcOrd="1" destOrd="0" presId="urn:microsoft.com/office/officeart/2009/layout/CirclePictureHierarchy"/>
    <dgm:cxn modelId="{C3AD36FF-3EEB-4993-884E-441B4931EE6B}" type="presParOf" srcId="{A8142636-4EF7-40E7-8C5B-1FA261DBAA7C}" destId="{883A1391-2CDD-4338-B8AD-32B0DCCBF5BE}" srcOrd="4" destOrd="0" presId="urn:microsoft.com/office/officeart/2009/layout/CirclePictureHierarchy"/>
    <dgm:cxn modelId="{67203944-151D-40E5-B544-93BD50C56D43}" type="presParOf" srcId="{A8142636-4EF7-40E7-8C5B-1FA261DBAA7C}" destId="{E4CAECFA-220B-4AF4-975D-FF90DFB8DBF5}" srcOrd="5" destOrd="0" presId="urn:microsoft.com/office/officeart/2009/layout/CirclePictureHierarchy"/>
    <dgm:cxn modelId="{CB1E1F6A-B932-4E12-98A8-D19CCB814E9D}" type="presParOf" srcId="{E4CAECFA-220B-4AF4-975D-FF90DFB8DBF5}" destId="{AF143EE5-F305-4F60-B929-54560C621876}" srcOrd="0" destOrd="0" presId="urn:microsoft.com/office/officeart/2009/layout/CirclePictureHierarchy"/>
    <dgm:cxn modelId="{F3F6E032-0892-4F00-BB82-92DD38232A9E}" type="presParOf" srcId="{AF143EE5-F305-4F60-B929-54560C621876}" destId="{8F38B354-70E6-4349-9C84-7AE943AC7BDC}" srcOrd="0" destOrd="0" presId="urn:microsoft.com/office/officeart/2009/layout/CirclePictureHierarchy"/>
    <dgm:cxn modelId="{03D9E356-7AC8-465A-A74A-ED304ED7678E}" type="presParOf" srcId="{AF143EE5-F305-4F60-B929-54560C621876}" destId="{774513A9-5FF2-40BA-91DB-AAE0292F6912}" srcOrd="1" destOrd="0" presId="urn:microsoft.com/office/officeart/2009/layout/CirclePictureHierarchy"/>
    <dgm:cxn modelId="{6963EE3B-5716-42A9-88C7-068911D44FBE}" type="presParOf" srcId="{E4CAECFA-220B-4AF4-975D-FF90DFB8DBF5}" destId="{59FA1318-F635-4CF5-8DFE-012BCE407E0C}" srcOrd="1" destOrd="0" presId="urn:microsoft.com/office/officeart/2009/layout/CirclePictureHierarchy"/>
    <dgm:cxn modelId="{0B2FEFF3-7ABC-4908-B871-DAFEE5449625}" type="presParOf" srcId="{59FA1318-F635-4CF5-8DFE-012BCE407E0C}" destId="{B89A1DA8-D2CA-4794-86C7-1AECD8C8D05C}" srcOrd="0" destOrd="0" presId="urn:microsoft.com/office/officeart/2009/layout/CirclePictureHierarchy"/>
    <dgm:cxn modelId="{FD240C83-E9A9-47F4-B401-C68D3CA142E6}" type="presParOf" srcId="{59FA1318-F635-4CF5-8DFE-012BCE407E0C}" destId="{17A2A639-EBDE-491D-9AC5-776DB1035F84}" srcOrd="1" destOrd="0" presId="urn:microsoft.com/office/officeart/2009/layout/CirclePictureHierarchy"/>
    <dgm:cxn modelId="{EE664218-1A03-4DE6-9BE0-AD38A0C04040}" type="presParOf" srcId="{17A2A639-EBDE-491D-9AC5-776DB1035F84}" destId="{7EFBE22A-3830-4A35-A0EB-7E9CB4B59854}" srcOrd="0" destOrd="0" presId="urn:microsoft.com/office/officeart/2009/layout/CirclePictureHierarchy"/>
    <dgm:cxn modelId="{D246667E-13F3-4555-A4D7-FF8B7DD50A14}" type="presParOf" srcId="{7EFBE22A-3830-4A35-A0EB-7E9CB4B59854}" destId="{E3F14AA1-0577-4DE4-804F-AC806B92E8DD}" srcOrd="0" destOrd="0" presId="urn:microsoft.com/office/officeart/2009/layout/CirclePictureHierarchy"/>
    <dgm:cxn modelId="{2E7D541C-AC4D-4DFA-BDA8-0611F0C685D1}" type="presParOf" srcId="{7EFBE22A-3830-4A35-A0EB-7E9CB4B59854}" destId="{266A9400-90B7-43F5-9ADE-3C09144BBE84}" srcOrd="1" destOrd="0" presId="urn:microsoft.com/office/officeart/2009/layout/CirclePictureHierarchy"/>
    <dgm:cxn modelId="{72D54A4C-F591-4D56-BE83-CA8A412FA3C4}" type="presParOf" srcId="{17A2A639-EBDE-491D-9AC5-776DB1035F84}" destId="{A4333BC2-CD28-42A2-831E-DF0740C2AB2D}" srcOrd="1" destOrd="0" presId="urn:microsoft.com/office/officeart/2009/layout/CirclePicture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38FE04-36D7-4B88-884F-822CF977B3DF}"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GB"/>
        </a:p>
      </dgm:t>
    </dgm:pt>
    <dgm:pt modelId="{BEA63BA2-7E7A-4DE9-9C89-D269C966B86D}">
      <dgm:prSet phldrT="[Text]" phldr="0"/>
      <dgm:spPr>
        <a:solidFill>
          <a:schemeClr val="accent3">
            <a:lumMod val="60000"/>
            <a:lumOff val="40000"/>
          </a:schemeClr>
        </a:solidFill>
      </dgm:spPr>
      <dgm:t>
        <a:bodyPr/>
        <a:lstStyle/>
        <a:p>
          <a:r>
            <a:rPr lang="en-GB">
              <a:solidFill>
                <a:srgbClr val="002060"/>
              </a:solidFill>
            </a:rPr>
            <a:t>Universal Services</a:t>
          </a:r>
        </a:p>
      </dgm:t>
    </dgm:pt>
    <dgm:pt modelId="{2FD4821B-8058-476C-B7BA-9ADBD838AB0B}" type="parTrans" cxnId="{FFF92994-5B53-467D-A9EE-6BC6F7E0904D}">
      <dgm:prSet/>
      <dgm:spPr/>
      <dgm:t>
        <a:bodyPr/>
        <a:lstStyle/>
        <a:p>
          <a:endParaRPr lang="en-GB">
            <a:solidFill>
              <a:srgbClr val="002060"/>
            </a:solidFill>
          </a:endParaRPr>
        </a:p>
      </dgm:t>
    </dgm:pt>
    <dgm:pt modelId="{977E225A-142E-490A-911F-DC0279A32C30}" type="sibTrans" cxnId="{FFF92994-5B53-467D-A9EE-6BC6F7E0904D}">
      <dgm:prSet/>
      <dgm:spPr/>
      <dgm:t>
        <a:bodyPr/>
        <a:lstStyle/>
        <a:p>
          <a:endParaRPr lang="en-GB">
            <a:solidFill>
              <a:srgbClr val="002060"/>
            </a:solidFill>
          </a:endParaRPr>
        </a:p>
      </dgm:t>
    </dgm:pt>
    <dgm:pt modelId="{61037F50-2D04-4FAE-A368-41BE780E2253}">
      <dgm:prSet phldrT="[Text]" phldr="0"/>
      <dgm:spPr>
        <a:solidFill>
          <a:srgbClr val="FFC000"/>
        </a:solidFill>
      </dgm:spPr>
      <dgm:t>
        <a:bodyPr/>
        <a:lstStyle/>
        <a:p>
          <a:r>
            <a:rPr lang="en-GB">
              <a:solidFill>
                <a:srgbClr val="002060"/>
              </a:solidFill>
            </a:rPr>
            <a:t>Family Help</a:t>
          </a:r>
        </a:p>
      </dgm:t>
    </dgm:pt>
    <dgm:pt modelId="{1E2B8D7D-6CBE-4F01-BE1B-301D46E78BD6}" type="parTrans" cxnId="{ED60472D-3495-480B-BF91-285F32C1336B}">
      <dgm:prSet/>
      <dgm:spPr/>
      <dgm:t>
        <a:bodyPr/>
        <a:lstStyle/>
        <a:p>
          <a:endParaRPr lang="en-GB">
            <a:solidFill>
              <a:srgbClr val="002060"/>
            </a:solidFill>
          </a:endParaRPr>
        </a:p>
      </dgm:t>
    </dgm:pt>
    <dgm:pt modelId="{586DBD5D-FCD3-468A-AAD9-8F16223FFE48}" type="sibTrans" cxnId="{ED60472D-3495-480B-BF91-285F32C1336B}">
      <dgm:prSet/>
      <dgm:spPr/>
      <dgm:t>
        <a:bodyPr/>
        <a:lstStyle/>
        <a:p>
          <a:endParaRPr lang="en-GB">
            <a:solidFill>
              <a:srgbClr val="002060"/>
            </a:solidFill>
          </a:endParaRPr>
        </a:p>
      </dgm:t>
    </dgm:pt>
    <dgm:pt modelId="{E6C37BC3-B610-4697-A592-14FFB3B564C4}">
      <dgm:prSet phldrT="[Text]" phldr="0"/>
      <dgm:spPr>
        <a:solidFill>
          <a:srgbClr val="FF0000"/>
        </a:solidFill>
      </dgm:spPr>
      <dgm:t>
        <a:bodyPr/>
        <a:lstStyle/>
        <a:p>
          <a:r>
            <a:rPr lang="en-GB">
              <a:solidFill>
                <a:srgbClr val="002060"/>
              </a:solidFill>
            </a:rPr>
            <a:t>Child Protection</a:t>
          </a:r>
        </a:p>
      </dgm:t>
    </dgm:pt>
    <dgm:pt modelId="{0EE22EBB-3B43-4931-BC37-F5B2AD38D14C}" type="parTrans" cxnId="{80106156-095E-4577-B2EA-F5EDC7A7DA38}">
      <dgm:prSet/>
      <dgm:spPr/>
      <dgm:t>
        <a:bodyPr/>
        <a:lstStyle/>
        <a:p>
          <a:endParaRPr lang="en-GB">
            <a:solidFill>
              <a:srgbClr val="002060"/>
            </a:solidFill>
          </a:endParaRPr>
        </a:p>
      </dgm:t>
    </dgm:pt>
    <dgm:pt modelId="{2342DF03-6A76-42E7-A9C7-86FEB35E6960}" type="sibTrans" cxnId="{80106156-095E-4577-B2EA-F5EDC7A7DA38}">
      <dgm:prSet/>
      <dgm:spPr/>
      <dgm:t>
        <a:bodyPr/>
        <a:lstStyle/>
        <a:p>
          <a:endParaRPr lang="en-GB">
            <a:solidFill>
              <a:srgbClr val="002060"/>
            </a:solidFill>
          </a:endParaRPr>
        </a:p>
      </dgm:t>
    </dgm:pt>
    <dgm:pt modelId="{7A8D94B3-700D-4368-8C29-039C3D019EBF}">
      <dgm:prSet phldrT="[Text]" phldr="0"/>
      <dgm:spPr>
        <a:solidFill>
          <a:schemeClr val="accent4">
            <a:lumMod val="40000"/>
            <a:lumOff val="60000"/>
          </a:schemeClr>
        </a:solidFill>
      </dgm:spPr>
      <dgm:t>
        <a:bodyPr/>
        <a:lstStyle/>
        <a:p>
          <a:r>
            <a:rPr lang="en-GB">
              <a:solidFill>
                <a:srgbClr val="002060"/>
              </a:solidFill>
            </a:rPr>
            <a:t>Extra Help</a:t>
          </a:r>
        </a:p>
      </dgm:t>
    </dgm:pt>
    <dgm:pt modelId="{8404EB92-730D-43B9-A1DA-12C755B97092}" type="parTrans" cxnId="{02194B84-9A14-467B-A8F7-111731B71697}">
      <dgm:prSet/>
      <dgm:spPr/>
      <dgm:t>
        <a:bodyPr/>
        <a:lstStyle/>
        <a:p>
          <a:endParaRPr lang="en-GB">
            <a:solidFill>
              <a:srgbClr val="002060"/>
            </a:solidFill>
          </a:endParaRPr>
        </a:p>
      </dgm:t>
    </dgm:pt>
    <dgm:pt modelId="{5B426412-E381-45D7-8D25-DCAA1C16BF48}" type="sibTrans" cxnId="{02194B84-9A14-467B-A8F7-111731B71697}">
      <dgm:prSet/>
      <dgm:spPr/>
      <dgm:t>
        <a:bodyPr/>
        <a:lstStyle/>
        <a:p>
          <a:endParaRPr lang="en-GB">
            <a:solidFill>
              <a:srgbClr val="002060"/>
            </a:solidFill>
          </a:endParaRPr>
        </a:p>
      </dgm:t>
    </dgm:pt>
    <dgm:pt modelId="{92FAC093-FA40-4D39-B5D7-52BB299BE0CE}">
      <dgm:prSet phldrT="[Text]" phldr="0" custT="1"/>
      <dgm:spPr>
        <a:solidFill>
          <a:schemeClr val="accent3">
            <a:lumMod val="60000"/>
            <a:lumOff val="40000"/>
          </a:schemeClr>
        </a:solidFill>
      </dgm:spPr>
      <dgm:t>
        <a:bodyPr/>
        <a:lstStyle/>
        <a:p>
          <a:r>
            <a:rPr lang="en-GB" sz="1000" dirty="0">
              <a:solidFill>
                <a:srgbClr val="002060"/>
              </a:solidFill>
            </a:rPr>
            <a:t>A Child or young person’s health and developmental needs can be met within universal settings and by single agencies; including low level additional needs</a:t>
          </a:r>
        </a:p>
      </dgm:t>
    </dgm:pt>
    <dgm:pt modelId="{23F80A19-2001-4609-863F-515E0382F5A2}" type="parTrans" cxnId="{A251EC32-0110-4AE4-8DF9-7387D6706F27}">
      <dgm:prSet/>
      <dgm:spPr/>
      <dgm:t>
        <a:bodyPr/>
        <a:lstStyle/>
        <a:p>
          <a:endParaRPr lang="en-GB">
            <a:solidFill>
              <a:srgbClr val="002060"/>
            </a:solidFill>
          </a:endParaRPr>
        </a:p>
      </dgm:t>
    </dgm:pt>
    <dgm:pt modelId="{A7953595-5F7F-4CD8-904C-4D5848519F2A}" type="sibTrans" cxnId="{A251EC32-0110-4AE4-8DF9-7387D6706F27}">
      <dgm:prSet/>
      <dgm:spPr/>
      <dgm:t>
        <a:bodyPr/>
        <a:lstStyle/>
        <a:p>
          <a:endParaRPr lang="en-GB">
            <a:solidFill>
              <a:srgbClr val="002060"/>
            </a:solidFill>
          </a:endParaRPr>
        </a:p>
      </dgm:t>
    </dgm:pt>
    <dgm:pt modelId="{396CEC84-ED58-486E-A42D-F56725EB5390}">
      <dgm:prSet phldrT="[Text]" phldr="0" custT="1"/>
      <dgm:spPr>
        <a:solidFill>
          <a:srgbClr val="FFC000"/>
        </a:solidFill>
      </dgm:spPr>
      <dgm:t>
        <a:bodyPr/>
        <a:lstStyle/>
        <a:p>
          <a:r>
            <a:rPr lang="en-GB" sz="1000" dirty="0">
              <a:solidFill>
                <a:srgbClr val="002060"/>
              </a:solidFill>
            </a:rPr>
            <a:t>Multi-agency approach required using a Family Help assessment and plan led by a lead practitioner supported by, commissioned and family help services</a:t>
          </a:r>
        </a:p>
      </dgm:t>
    </dgm:pt>
    <dgm:pt modelId="{C7A0A164-4B27-4630-AF7B-AC43B43FC4CE}" type="parTrans" cxnId="{95349EFC-B05C-4CD4-B1A6-30D79358EDB3}">
      <dgm:prSet/>
      <dgm:spPr/>
      <dgm:t>
        <a:bodyPr/>
        <a:lstStyle/>
        <a:p>
          <a:endParaRPr lang="en-GB">
            <a:solidFill>
              <a:srgbClr val="002060"/>
            </a:solidFill>
          </a:endParaRPr>
        </a:p>
      </dgm:t>
    </dgm:pt>
    <dgm:pt modelId="{5052F823-90F3-4A91-B555-9FBCAC751C19}" type="sibTrans" cxnId="{95349EFC-B05C-4CD4-B1A6-30D79358EDB3}">
      <dgm:prSet/>
      <dgm:spPr/>
      <dgm:t>
        <a:bodyPr/>
        <a:lstStyle/>
        <a:p>
          <a:endParaRPr lang="en-GB">
            <a:solidFill>
              <a:srgbClr val="002060"/>
            </a:solidFill>
          </a:endParaRPr>
        </a:p>
      </dgm:t>
    </dgm:pt>
    <dgm:pt modelId="{872BED58-7284-4FAC-BCC2-058C160334D6}">
      <dgm:prSet phldrT="[Text]" phldr="0" custT="1"/>
      <dgm:spPr>
        <a:solidFill>
          <a:srgbClr val="FF0000"/>
        </a:solidFill>
      </dgm:spPr>
      <dgm:t>
        <a:bodyPr/>
        <a:lstStyle/>
        <a:p>
          <a:r>
            <a:rPr lang="en-GB" sz="1000">
              <a:solidFill>
                <a:srgbClr val="002060"/>
              </a:solidFill>
            </a:rPr>
            <a:t>Specialist and high-level interventions involving social workers, multi-agency partitioners and statutory processes to protect the child.</a:t>
          </a:r>
        </a:p>
      </dgm:t>
    </dgm:pt>
    <dgm:pt modelId="{9EEDE213-9843-48DB-BA9C-C320E2C33D24}" type="parTrans" cxnId="{F9F97434-4CC1-49E9-B1E4-E6E768AB12D3}">
      <dgm:prSet/>
      <dgm:spPr/>
      <dgm:t>
        <a:bodyPr/>
        <a:lstStyle/>
        <a:p>
          <a:endParaRPr lang="en-GB">
            <a:solidFill>
              <a:srgbClr val="002060"/>
            </a:solidFill>
          </a:endParaRPr>
        </a:p>
      </dgm:t>
    </dgm:pt>
    <dgm:pt modelId="{4B95961D-0599-4D2C-94F6-339B26DCBD94}" type="sibTrans" cxnId="{F9F97434-4CC1-49E9-B1E4-E6E768AB12D3}">
      <dgm:prSet/>
      <dgm:spPr/>
      <dgm:t>
        <a:bodyPr/>
        <a:lstStyle/>
        <a:p>
          <a:endParaRPr lang="en-GB">
            <a:solidFill>
              <a:srgbClr val="002060"/>
            </a:solidFill>
          </a:endParaRPr>
        </a:p>
      </dgm:t>
    </dgm:pt>
    <dgm:pt modelId="{23628D76-88B4-47CE-BBE9-32CD44BCC693}">
      <dgm:prSet phldrT="[Text]" phldr="0" custT="1"/>
      <dgm:spPr>
        <a:solidFill>
          <a:schemeClr val="accent4">
            <a:lumMod val="40000"/>
            <a:lumOff val="60000"/>
          </a:schemeClr>
        </a:solidFill>
      </dgm:spPr>
      <dgm:t>
        <a:bodyPr/>
        <a:lstStyle/>
        <a:p>
          <a:r>
            <a:rPr lang="en-GB" sz="1000" dirty="0">
              <a:solidFill>
                <a:srgbClr val="002060"/>
              </a:solidFill>
            </a:rPr>
            <a:t>Additional needs may be med by more than one universal service and a co-ordinated approach through partners working jointly with families and with their consent</a:t>
          </a:r>
        </a:p>
      </dgm:t>
    </dgm:pt>
    <dgm:pt modelId="{271A6046-3A9D-441D-B148-7689962C88A1}" type="parTrans" cxnId="{8838370C-E935-4083-9C70-DCDABB1FB16C}">
      <dgm:prSet/>
      <dgm:spPr/>
      <dgm:t>
        <a:bodyPr/>
        <a:lstStyle/>
        <a:p>
          <a:endParaRPr lang="en-GB">
            <a:solidFill>
              <a:srgbClr val="002060"/>
            </a:solidFill>
          </a:endParaRPr>
        </a:p>
      </dgm:t>
    </dgm:pt>
    <dgm:pt modelId="{9482CD55-A30D-4AB7-A3E2-6C8F5403A135}" type="sibTrans" cxnId="{8838370C-E935-4083-9C70-DCDABB1FB16C}">
      <dgm:prSet/>
      <dgm:spPr/>
      <dgm:t>
        <a:bodyPr/>
        <a:lstStyle/>
        <a:p>
          <a:endParaRPr lang="en-GB">
            <a:solidFill>
              <a:srgbClr val="002060"/>
            </a:solidFill>
          </a:endParaRPr>
        </a:p>
      </dgm:t>
    </dgm:pt>
    <dgm:pt modelId="{F496232F-45CA-44F3-9A50-76CB0CAD52BA}" type="pres">
      <dgm:prSet presAssocID="{9038FE04-36D7-4B88-884F-822CF977B3DF}" presName="theList" presStyleCnt="0">
        <dgm:presLayoutVars>
          <dgm:dir/>
          <dgm:animLvl val="lvl"/>
          <dgm:resizeHandles val="exact"/>
        </dgm:presLayoutVars>
      </dgm:prSet>
      <dgm:spPr/>
    </dgm:pt>
    <dgm:pt modelId="{1A4063A5-BE74-4CBF-8FBE-AB63A9E52645}" type="pres">
      <dgm:prSet presAssocID="{BEA63BA2-7E7A-4DE9-9C89-D269C966B86D}" presName="compNode" presStyleCnt="0"/>
      <dgm:spPr/>
    </dgm:pt>
    <dgm:pt modelId="{887E6163-B214-4142-B728-06791535A18A}" type="pres">
      <dgm:prSet presAssocID="{BEA63BA2-7E7A-4DE9-9C89-D269C966B86D}" presName="aNode" presStyleLbl="bgShp" presStyleIdx="0" presStyleCnt="4"/>
      <dgm:spPr/>
    </dgm:pt>
    <dgm:pt modelId="{94E87256-E628-40ED-891D-ECACD0DB6F52}" type="pres">
      <dgm:prSet presAssocID="{BEA63BA2-7E7A-4DE9-9C89-D269C966B86D}" presName="textNode" presStyleLbl="bgShp" presStyleIdx="0" presStyleCnt="4"/>
      <dgm:spPr/>
    </dgm:pt>
    <dgm:pt modelId="{8C1D2BF9-A871-4D02-BF41-0ECD694C2FFA}" type="pres">
      <dgm:prSet presAssocID="{BEA63BA2-7E7A-4DE9-9C89-D269C966B86D}" presName="compChildNode" presStyleCnt="0"/>
      <dgm:spPr/>
    </dgm:pt>
    <dgm:pt modelId="{7327C5A4-3F15-466D-A315-3AAD453B68B2}" type="pres">
      <dgm:prSet presAssocID="{BEA63BA2-7E7A-4DE9-9C89-D269C966B86D}" presName="theInnerList" presStyleCnt="0"/>
      <dgm:spPr/>
    </dgm:pt>
    <dgm:pt modelId="{25E9CEA3-C42B-4B0D-9360-2198A6E05585}" type="pres">
      <dgm:prSet presAssocID="{92FAC093-FA40-4D39-B5D7-52BB299BE0CE}" presName="childNode" presStyleLbl="node1" presStyleIdx="0" presStyleCnt="4">
        <dgm:presLayoutVars>
          <dgm:bulletEnabled val="1"/>
        </dgm:presLayoutVars>
      </dgm:prSet>
      <dgm:spPr/>
    </dgm:pt>
    <dgm:pt modelId="{9EFF05B1-F6C8-4E75-A86C-2BD5AF11101C}" type="pres">
      <dgm:prSet presAssocID="{BEA63BA2-7E7A-4DE9-9C89-D269C966B86D}" presName="aSpace" presStyleCnt="0"/>
      <dgm:spPr/>
    </dgm:pt>
    <dgm:pt modelId="{76C68403-ED01-4D1B-B1E4-C4DFC64303BA}" type="pres">
      <dgm:prSet presAssocID="{7A8D94B3-700D-4368-8C29-039C3D019EBF}" presName="compNode" presStyleCnt="0"/>
      <dgm:spPr/>
    </dgm:pt>
    <dgm:pt modelId="{E38C4557-0BCF-4092-8C43-A270DA675022}" type="pres">
      <dgm:prSet presAssocID="{7A8D94B3-700D-4368-8C29-039C3D019EBF}" presName="aNode" presStyleLbl="bgShp" presStyleIdx="1" presStyleCnt="4"/>
      <dgm:spPr/>
    </dgm:pt>
    <dgm:pt modelId="{818546CF-F813-4939-B261-0B71F1E00374}" type="pres">
      <dgm:prSet presAssocID="{7A8D94B3-700D-4368-8C29-039C3D019EBF}" presName="textNode" presStyleLbl="bgShp" presStyleIdx="1" presStyleCnt="4"/>
      <dgm:spPr/>
    </dgm:pt>
    <dgm:pt modelId="{0120D77C-93DF-479F-BB19-F484B2AE8799}" type="pres">
      <dgm:prSet presAssocID="{7A8D94B3-700D-4368-8C29-039C3D019EBF}" presName="compChildNode" presStyleCnt="0"/>
      <dgm:spPr/>
    </dgm:pt>
    <dgm:pt modelId="{7394F5AD-DA5C-4462-B38F-BAA122A8B863}" type="pres">
      <dgm:prSet presAssocID="{7A8D94B3-700D-4368-8C29-039C3D019EBF}" presName="theInnerList" presStyleCnt="0"/>
      <dgm:spPr/>
    </dgm:pt>
    <dgm:pt modelId="{9DD1F11B-1AFB-4699-97D6-158BA9C12CA2}" type="pres">
      <dgm:prSet presAssocID="{23628D76-88B4-47CE-BBE9-32CD44BCC693}" presName="childNode" presStyleLbl="node1" presStyleIdx="1" presStyleCnt="4">
        <dgm:presLayoutVars>
          <dgm:bulletEnabled val="1"/>
        </dgm:presLayoutVars>
      </dgm:prSet>
      <dgm:spPr/>
    </dgm:pt>
    <dgm:pt modelId="{6D2329FD-C8E1-4E01-9969-7C64BFEEBC85}" type="pres">
      <dgm:prSet presAssocID="{7A8D94B3-700D-4368-8C29-039C3D019EBF}" presName="aSpace" presStyleCnt="0"/>
      <dgm:spPr/>
    </dgm:pt>
    <dgm:pt modelId="{1D941C30-8AEB-4A93-8367-0ACA4C1185E8}" type="pres">
      <dgm:prSet presAssocID="{61037F50-2D04-4FAE-A368-41BE780E2253}" presName="compNode" presStyleCnt="0"/>
      <dgm:spPr/>
    </dgm:pt>
    <dgm:pt modelId="{92C4A0D9-E555-4E2E-AD3E-8A1CF330080A}" type="pres">
      <dgm:prSet presAssocID="{61037F50-2D04-4FAE-A368-41BE780E2253}" presName="aNode" presStyleLbl="bgShp" presStyleIdx="2" presStyleCnt="4"/>
      <dgm:spPr/>
    </dgm:pt>
    <dgm:pt modelId="{6A0DB8DF-087B-429E-A48B-96C3A542D0AE}" type="pres">
      <dgm:prSet presAssocID="{61037F50-2D04-4FAE-A368-41BE780E2253}" presName="textNode" presStyleLbl="bgShp" presStyleIdx="2" presStyleCnt="4"/>
      <dgm:spPr/>
    </dgm:pt>
    <dgm:pt modelId="{FB82B266-6E54-48C4-8DDF-3124209CD573}" type="pres">
      <dgm:prSet presAssocID="{61037F50-2D04-4FAE-A368-41BE780E2253}" presName="compChildNode" presStyleCnt="0"/>
      <dgm:spPr/>
    </dgm:pt>
    <dgm:pt modelId="{F46B558E-8A7E-4601-BB1D-599AFBD91555}" type="pres">
      <dgm:prSet presAssocID="{61037F50-2D04-4FAE-A368-41BE780E2253}" presName="theInnerList" presStyleCnt="0"/>
      <dgm:spPr/>
    </dgm:pt>
    <dgm:pt modelId="{54253A4A-52DE-4BA9-AC4A-477691FD17FA}" type="pres">
      <dgm:prSet presAssocID="{396CEC84-ED58-486E-A42D-F56725EB5390}" presName="childNode" presStyleLbl="node1" presStyleIdx="2" presStyleCnt="4">
        <dgm:presLayoutVars>
          <dgm:bulletEnabled val="1"/>
        </dgm:presLayoutVars>
      </dgm:prSet>
      <dgm:spPr/>
    </dgm:pt>
    <dgm:pt modelId="{1CAD077D-4D30-4CDF-957A-636CB02352C3}" type="pres">
      <dgm:prSet presAssocID="{61037F50-2D04-4FAE-A368-41BE780E2253}" presName="aSpace" presStyleCnt="0"/>
      <dgm:spPr/>
    </dgm:pt>
    <dgm:pt modelId="{2E2A697E-DB2D-4B89-A0BE-37B39D07E93A}" type="pres">
      <dgm:prSet presAssocID="{E6C37BC3-B610-4697-A592-14FFB3B564C4}" presName="compNode" presStyleCnt="0"/>
      <dgm:spPr/>
    </dgm:pt>
    <dgm:pt modelId="{16D06706-8BBC-419E-B610-F32295815F81}" type="pres">
      <dgm:prSet presAssocID="{E6C37BC3-B610-4697-A592-14FFB3B564C4}" presName="aNode" presStyleLbl="bgShp" presStyleIdx="3" presStyleCnt="4"/>
      <dgm:spPr/>
    </dgm:pt>
    <dgm:pt modelId="{FBBB94C2-A9A3-4314-8DD3-D7B56D330B72}" type="pres">
      <dgm:prSet presAssocID="{E6C37BC3-B610-4697-A592-14FFB3B564C4}" presName="textNode" presStyleLbl="bgShp" presStyleIdx="3" presStyleCnt="4"/>
      <dgm:spPr/>
    </dgm:pt>
    <dgm:pt modelId="{88037287-04F8-4077-B086-E774E12296CC}" type="pres">
      <dgm:prSet presAssocID="{E6C37BC3-B610-4697-A592-14FFB3B564C4}" presName="compChildNode" presStyleCnt="0"/>
      <dgm:spPr/>
    </dgm:pt>
    <dgm:pt modelId="{5ADB5F97-2498-4AAF-8192-81ECC44383ED}" type="pres">
      <dgm:prSet presAssocID="{E6C37BC3-B610-4697-A592-14FFB3B564C4}" presName="theInnerList" presStyleCnt="0"/>
      <dgm:spPr/>
    </dgm:pt>
    <dgm:pt modelId="{705964F0-65A7-433F-B2BD-07360D537F7E}" type="pres">
      <dgm:prSet presAssocID="{872BED58-7284-4FAC-BCC2-058C160334D6}" presName="childNode" presStyleLbl="node1" presStyleIdx="3" presStyleCnt="4">
        <dgm:presLayoutVars>
          <dgm:bulletEnabled val="1"/>
        </dgm:presLayoutVars>
      </dgm:prSet>
      <dgm:spPr/>
    </dgm:pt>
  </dgm:ptLst>
  <dgm:cxnLst>
    <dgm:cxn modelId="{8838370C-E935-4083-9C70-DCDABB1FB16C}" srcId="{7A8D94B3-700D-4368-8C29-039C3D019EBF}" destId="{23628D76-88B4-47CE-BBE9-32CD44BCC693}" srcOrd="0" destOrd="0" parTransId="{271A6046-3A9D-441D-B148-7689962C88A1}" sibTransId="{9482CD55-A30D-4AB7-A3E2-6C8F5403A135}"/>
    <dgm:cxn modelId="{36AAE812-FAA5-462D-A7DE-C98D6F6E8F32}" type="presOf" srcId="{61037F50-2D04-4FAE-A368-41BE780E2253}" destId="{6A0DB8DF-087B-429E-A48B-96C3A542D0AE}" srcOrd="1" destOrd="0" presId="urn:microsoft.com/office/officeart/2005/8/layout/lProcess2"/>
    <dgm:cxn modelId="{87D4041D-F1B2-4C35-B21F-80A128D952EA}" type="presOf" srcId="{BEA63BA2-7E7A-4DE9-9C89-D269C966B86D}" destId="{94E87256-E628-40ED-891D-ECACD0DB6F52}" srcOrd="1" destOrd="0" presId="urn:microsoft.com/office/officeart/2005/8/layout/lProcess2"/>
    <dgm:cxn modelId="{5960A620-92AE-4B5B-A09A-D10DD52F046D}" type="presOf" srcId="{E6C37BC3-B610-4697-A592-14FFB3B564C4}" destId="{16D06706-8BBC-419E-B610-F32295815F81}" srcOrd="0" destOrd="0" presId="urn:microsoft.com/office/officeart/2005/8/layout/lProcess2"/>
    <dgm:cxn modelId="{ED60472D-3495-480B-BF91-285F32C1336B}" srcId="{9038FE04-36D7-4B88-884F-822CF977B3DF}" destId="{61037F50-2D04-4FAE-A368-41BE780E2253}" srcOrd="2" destOrd="0" parTransId="{1E2B8D7D-6CBE-4F01-BE1B-301D46E78BD6}" sibTransId="{586DBD5D-FCD3-468A-AAD9-8F16223FFE48}"/>
    <dgm:cxn modelId="{A251EC32-0110-4AE4-8DF9-7387D6706F27}" srcId="{BEA63BA2-7E7A-4DE9-9C89-D269C966B86D}" destId="{92FAC093-FA40-4D39-B5D7-52BB299BE0CE}" srcOrd="0" destOrd="0" parTransId="{23F80A19-2001-4609-863F-515E0382F5A2}" sibTransId="{A7953595-5F7F-4CD8-904C-4D5848519F2A}"/>
    <dgm:cxn modelId="{F9F97434-4CC1-49E9-B1E4-E6E768AB12D3}" srcId="{E6C37BC3-B610-4697-A592-14FFB3B564C4}" destId="{872BED58-7284-4FAC-BCC2-058C160334D6}" srcOrd="0" destOrd="0" parTransId="{9EEDE213-9843-48DB-BA9C-C320E2C33D24}" sibTransId="{4B95961D-0599-4D2C-94F6-339B26DCBD94}"/>
    <dgm:cxn modelId="{B8224E3C-6B2A-47D6-AABC-3514E869203D}" type="presOf" srcId="{BEA63BA2-7E7A-4DE9-9C89-D269C966B86D}" destId="{887E6163-B214-4142-B728-06791535A18A}" srcOrd="0" destOrd="0" presId="urn:microsoft.com/office/officeart/2005/8/layout/lProcess2"/>
    <dgm:cxn modelId="{D8637946-3A9F-4D47-807A-82B90888E328}" type="presOf" srcId="{92FAC093-FA40-4D39-B5D7-52BB299BE0CE}" destId="{25E9CEA3-C42B-4B0D-9360-2198A6E05585}" srcOrd="0" destOrd="0" presId="urn:microsoft.com/office/officeart/2005/8/layout/lProcess2"/>
    <dgm:cxn modelId="{A528D771-3C5A-4CC3-97EF-E9188089C4EF}" type="presOf" srcId="{9038FE04-36D7-4B88-884F-822CF977B3DF}" destId="{F496232F-45CA-44F3-9A50-76CB0CAD52BA}" srcOrd="0" destOrd="0" presId="urn:microsoft.com/office/officeart/2005/8/layout/lProcess2"/>
    <dgm:cxn modelId="{0DE7CD74-4F11-4C3D-9118-B90A2B3C9794}" type="presOf" srcId="{7A8D94B3-700D-4368-8C29-039C3D019EBF}" destId="{818546CF-F813-4939-B261-0B71F1E00374}" srcOrd="1" destOrd="0" presId="urn:microsoft.com/office/officeart/2005/8/layout/lProcess2"/>
    <dgm:cxn modelId="{80106156-095E-4577-B2EA-F5EDC7A7DA38}" srcId="{9038FE04-36D7-4B88-884F-822CF977B3DF}" destId="{E6C37BC3-B610-4697-A592-14FFB3B564C4}" srcOrd="3" destOrd="0" parTransId="{0EE22EBB-3B43-4931-BC37-F5B2AD38D14C}" sibTransId="{2342DF03-6A76-42E7-A9C7-86FEB35E6960}"/>
    <dgm:cxn modelId="{02194B84-9A14-467B-A8F7-111731B71697}" srcId="{9038FE04-36D7-4B88-884F-822CF977B3DF}" destId="{7A8D94B3-700D-4368-8C29-039C3D019EBF}" srcOrd="1" destOrd="0" parTransId="{8404EB92-730D-43B9-A1DA-12C755B97092}" sibTransId="{5B426412-E381-45D7-8D25-DCAA1C16BF48}"/>
    <dgm:cxn modelId="{446ED584-B26C-46E8-B22C-3C08463318FE}" type="presOf" srcId="{61037F50-2D04-4FAE-A368-41BE780E2253}" destId="{92C4A0D9-E555-4E2E-AD3E-8A1CF330080A}" srcOrd="0" destOrd="0" presId="urn:microsoft.com/office/officeart/2005/8/layout/lProcess2"/>
    <dgm:cxn modelId="{0996E18E-A728-47C3-B518-258D0C0AF36D}" type="presOf" srcId="{E6C37BC3-B610-4697-A592-14FFB3B564C4}" destId="{FBBB94C2-A9A3-4314-8DD3-D7B56D330B72}" srcOrd="1" destOrd="0" presId="urn:microsoft.com/office/officeart/2005/8/layout/lProcess2"/>
    <dgm:cxn modelId="{FFF92994-5B53-467D-A9EE-6BC6F7E0904D}" srcId="{9038FE04-36D7-4B88-884F-822CF977B3DF}" destId="{BEA63BA2-7E7A-4DE9-9C89-D269C966B86D}" srcOrd="0" destOrd="0" parTransId="{2FD4821B-8058-476C-B7BA-9ADBD838AB0B}" sibTransId="{977E225A-142E-490A-911F-DC0279A32C30}"/>
    <dgm:cxn modelId="{D9DDF2A5-C714-4977-87F9-506E2AD87D9A}" type="presOf" srcId="{396CEC84-ED58-486E-A42D-F56725EB5390}" destId="{54253A4A-52DE-4BA9-AC4A-477691FD17FA}" srcOrd="0" destOrd="0" presId="urn:microsoft.com/office/officeart/2005/8/layout/lProcess2"/>
    <dgm:cxn modelId="{17ACF7BB-B475-43BC-B85A-451D81C40394}" type="presOf" srcId="{7A8D94B3-700D-4368-8C29-039C3D019EBF}" destId="{E38C4557-0BCF-4092-8C43-A270DA675022}" srcOrd="0" destOrd="0" presId="urn:microsoft.com/office/officeart/2005/8/layout/lProcess2"/>
    <dgm:cxn modelId="{A39127CB-2C13-4121-A7AC-13A556BF842C}" type="presOf" srcId="{23628D76-88B4-47CE-BBE9-32CD44BCC693}" destId="{9DD1F11B-1AFB-4699-97D6-158BA9C12CA2}" srcOrd="0" destOrd="0" presId="urn:microsoft.com/office/officeart/2005/8/layout/lProcess2"/>
    <dgm:cxn modelId="{F8DA31CF-DF1F-492D-8905-6668F2BA6247}" type="presOf" srcId="{872BED58-7284-4FAC-BCC2-058C160334D6}" destId="{705964F0-65A7-433F-B2BD-07360D537F7E}" srcOrd="0" destOrd="0" presId="urn:microsoft.com/office/officeart/2005/8/layout/lProcess2"/>
    <dgm:cxn modelId="{95349EFC-B05C-4CD4-B1A6-30D79358EDB3}" srcId="{61037F50-2D04-4FAE-A368-41BE780E2253}" destId="{396CEC84-ED58-486E-A42D-F56725EB5390}" srcOrd="0" destOrd="0" parTransId="{C7A0A164-4B27-4630-AF7B-AC43B43FC4CE}" sibTransId="{5052F823-90F3-4A91-B555-9FBCAC751C19}"/>
    <dgm:cxn modelId="{63552E4B-777A-4340-AD27-31F79477FF34}" type="presParOf" srcId="{F496232F-45CA-44F3-9A50-76CB0CAD52BA}" destId="{1A4063A5-BE74-4CBF-8FBE-AB63A9E52645}" srcOrd="0" destOrd="0" presId="urn:microsoft.com/office/officeart/2005/8/layout/lProcess2"/>
    <dgm:cxn modelId="{0DEFB7FC-5891-48B2-8D55-8A19F4CC0B4D}" type="presParOf" srcId="{1A4063A5-BE74-4CBF-8FBE-AB63A9E52645}" destId="{887E6163-B214-4142-B728-06791535A18A}" srcOrd="0" destOrd="0" presId="urn:microsoft.com/office/officeart/2005/8/layout/lProcess2"/>
    <dgm:cxn modelId="{3266E4F6-5D58-48B2-802D-58E4A784BB2F}" type="presParOf" srcId="{1A4063A5-BE74-4CBF-8FBE-AB63A9E52645}" destId="{94E87256-E628-40ED-891D-ECACD0DB6F52}" srcOrd="1" destOrd="0" presId="urn:microsoft.com/office/officeart/2005/8/layout/lProcess2"/>
    <dgm:cxn modelId="{A890186A-D834-43EE-9578-6AD161E60077}" type="presParOf" srcId="{1A4063A5-BE74-4CBF-8FBE-AB63A9E52645}" destId="{8C1D2BF9-A871-4D02-BF41-0ECD694C2FFA}" srcOrd="2" destOrd="0" presId="urn:microsoft.com/office/officeart/2005/8/layout/lProcess2"/>
    <dgm:cxn modelId="{53831541-69C6-469C-8D93-64A293346D3C}" type="presParOf" srcId="{8C1D2BF9-A871-4D02-BF41-0ECD694C2FFA}" destId="{7327C5A4-3F15-466D-A315-3AAD453B68B2}" srcOrd="0" destOrd="0" presId="urn:microsoft.com/office/officeart/2005/8/layout/lProcess2"/>
    <dgm:cxn modelId="{7F5E3EE9-BAFD-4544-B707-F8FECA4AAB74}" type="presParOf" srcId="{7327C5A4-3F15-466D-A315-3AAD453B68B2}" destId="{25E9CEA3-C42B-4B0D-9360-2198A6E05585}" srcOrd="0" destOrd="0" presId="urn:microsoft.com/office/officeart/2005/8/layout/lProcess2"/>
    <dgm:cxn modelId="{D0FAAC1D-BA4E-4DDE-98D0-1FA94AC408D0}" type="presParOf" srcId="{F496232F-45CA-44F3-9A50-76CB0CAD52BA}" destId="{9EFF05B1-F6C8-4E75-A86C-2BD5AF11101C}" srcOrd="1" destOrd="0" presId="urn:microsoft.com/office/officeart/2005/8/layout/lProcess2"/>
    <dgm:cxn modelId="{01695259-E349-45F1-A056-D0B40261AFD3}" type="presParOf" srcId="{F496232F-45CA-44F3-9A50-76CB0CAD52BA}" destId="{76C68403-ED01-4D1B-B1E4-C4DFC64303BA}" srcOrd="2" destOrd="0" presId="urn:microsoft.com/office/officeart/2005/8/layout/lProcess2"/>
    <dgm:cxn modelId="{4997957E-DC05-4073-9701-E6A5430AFF96}" type="presParOf" srcId="{76C68403-ED01-4D1B-B1E4-C4DFC64303BA}" destId="{E38C4557-0BCF-4092-8C43-A270DA675022}" srcOrd="0" destOrd="0" presId="urn:microsoft.com/office/officeart/2005/8/layout/lProcess2"/>
    <dgm:cxn modelId="{6DB6FD85-F005-4A0B-AF80-2B32DDEF840C}" type="presParOf" srcId="{76C68403-ED01-4D1B-B1E4-C4DFC64303BA}" destId="{818546CF-F813-4939-B261-0B71F1E00374}" srcOrd="1" destOrd="0" presId="urn:microsoft.com/office/officeart/2005/8/layout/lProcess2"/>
    <dgm:cxn modelId="{19B77096-FDD1-49CB-8360-ADA029893499}" type="presParOf" srcId="{76C68403-ED01-4D1B-B1E4-C4DFC64303BA}" destId="{0120D77C-93DF-479F-BB19-F484B2AE8799}" srcOrd="2" destOrd="0" presId="urn:microsoft.com/office/officeart/2005/8/layout/lProcess2"/>
    <dgm:cxn modelId="{C58B5787-292F-4872-B824-768A49141C38}" type="presParOf" srcId="{0120D77C-93DF-479F-BB19-F484B2AE8799}" destId="{7394F5AD-DA5C-4462-B38F-BAA122A8B863}" srcOrd="0" destOrd="0" presId="urn:microsoft.com/office/officeart/2005/8/layout/lProcess2"/>
    <dgm:cxn modelId="{EEA433E4-5153-4120-9D9A-9AB9197AFF64}" type="presParOf" srcId="{7394F5AD-DA5C-4462-B38F-BAA122A8B863}" destId="{9DD1F11B-1AFB-4699-97D6-158BA9C12CA2}" srcOrd="0" destOrd="0" presId="urn:microsoft.com/office/officeart/2005/8/layout/lProcess2"/>
    <dgm:cxn modelId="{A45E4EB4-CB68-4F9B-AA2B-344DDE42EF99}" type="presParOf" srcId="{F496232F-45CA-44F3-9A50-76CB0CAD52BA}" destId="{6D2329FD-C8E1-4E01-9969-7C64BFEEBC85}" srcOrd="3" destOrd="0" presId="urn:microsoft.com/office/officeart/2005/8/layout/lProcess2"/>
    <dgm:cxn modelId="{842937F3-B8DC-4825-AA20-C962F9DDB85B}" type="presParOf" srcId="{F496232F-45CA-44F3-9A50-76CB0CAD52BA}" destId="{1D941C30-8AEB-4A93-8367-0ACA4C1185E8}" srcOrd="4" destOrd="0" presId="urn:microsoft.com/office/officeart/2005/8/layout/lProcess2"/>
    <dgm:cxn modelId="{A6FD13B8-C7DF-43BB-BB67-517CA8A6F830}" type="presParOf" srcId="{1D941C30-8AEB-4A93-8367-0ACA4C1185E8}" destId="{92C4A0D9-E555-4E2E-AD3E-8A1CF330080A}" srcOrd="0" destOrd="0" presId="urn:microsoft.com/office/officeart/2005/8/layout/lProcess2"/>
    <dgm:cxn modelId="{BDBDDFC1-6717-4173-8738-4406F519295D}" type="presParOf" srcId="{1D941C30-8AEB-4A93-8367-0ACA4C1185E8}" destId="{6A0DB8DF-087B-429E-A48B-96C3A542D0AE}" srcOrd="1" destOrd="0" presId="urn:microsoft.com/office/officeart/2005/8/layout/lProcess2"/>
    <dgm:cxn modelId="{63E6F10B-8532-459B-991C-629CC8740941}" type="presParOf" srcId="{1D941C30-8AEB-4A93-8367-0ACA4C1185E8}" destId="{FB82B266-6E54-48C4-8DDF-3124209CD573}" srcOrd="2" destOrd="0" presId="urn:microsoft.com/office/officeart/2005/8/layout/lProcess2"/>
    <dgm:cxn modelId="{19611994-4D07-4E3D-AC1A-D66330BC649D}" type="presParOf" srcId="{FB82B266-6E54-48C4-8DDF-3124209CD573}" destId="{F46B558E-8A7E-4601-BB1D-599AFBD91555}" srcOrd="0" destOrd="0" presId="urn:microsoft.com/office/officeart/2005/8/layout/lProcess2"/>
    <dgm:cxn modelId="{F44FF682-CE23-40EE-AEE7-3F033F423181}" type="presParOf" srcId="{F46B558E-8A7E-4601-BB1D-599AFBD91555}" destId="{54253A4A-52DE-4BA9-AC4A-477691FD17FA}" srcOrd="0" destOrd="0" presId="urn:microsoft.com/office/officeart/2005/8/layout/lProcess2"/>
    <dgm:cxn modelId="{BBC918EE-0E10-463F-81A9-145F91B4CF5F}" type="presParOf" srcId="{F496232F-45CA-44F3-9A50-76CB0CAD52BA}" destId="{1CAD077D-4D30-4CDF-957A-636CB02352C3}" srcOrd="5" destOrd="0" presId="urn:microsoft.com/office/officeart/2005/8/layout/lProcess2"/>
    <dgm:cxn modelId="{7B9A5360-1A99-4540-87C0-E15290DB19EC}" type="presParOf" srcId="{F496232F-45CA-44F3-9A50-76CB0CAD52BA}" destId="{2E2A697E-DB2D-4B89-A0BE-37B39D07E93A}" srcOrd="6" destOrd="0" presId="urn:microsoft.com/office/officeart/2005/8/layout/lProcess2"/>
    <dgm:cxn modelId="{B5D32559-A307-4A5C-8965-48F556A5D4E8}" type="presParOf" srcId="{2E2A697E-DB2D-4B89-A0BE-37B39D07E93A}" destId="{16D06706-8BBC-419E-B610-F32295815F81}" srcOrd="0" destOrd="0" presId="urn:microsoft.com/office/officeart/2005/8/layout/lProcess2"/>
    <dgm:cxn modelId="{2269639C-4087-43EC-97A6-8C4B6C4391BD}" type="presParOf" srcId="{2E2A697E-DB2D-4B89-A0BE-37B39D07E93A}" destId="{FBBB94C2-A9A3-4314-8DD3-D7B56D330B72}" srcOrd="1" destOrd="0" presId="urn:microsoft.com/office/officeart/2005/8/layout/lProcess2"/>
    <dgm:cxn modelId="{2548BE90-6921-4E53-AAC5-BD955D0B2754}" type="presParOf" srcId="{2E2A697E-DB2D-4B89-A0BE-37B39D07E93A}" destId="{88037287-04F8-4077-B086-E774E12296CC}" srcOrd="2" destOrd="0" presId="urn:microsoft.com/office/officeart/2005/8/layout/lProcess2"/>
    <dgm:cxn modelId="{C5EA6C43-F651-44D5-919D-023F44C7BB3B}" type="presParOf" srcId="{88037287-04F8-4077-B086-E774E12296CC}" destId="{5ADB5F97-2498-4AAF-8192-81ECC44383ED}" srcOrd="0" destOrd="0" presId="urn:microsoft.com/office/officeart/2005/8/layout/lProcess2"/>
    <dgm:cxn modelId="{DF1B7D74-6F41-435B-AFB0-4C0EDAA270EF}" type="presParOf" srcId="{5ADB5F97-2498-4AAF-8192-81ECC44383ED}" destId="{705964F0-65A7-433F-B2BD-07360D537F7E}"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474613-C3B5-46A8-B59C-238218627ED4}"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5794D9D4-8639-47C3-887B-EA37B9D2839B}">
      <dgm:prSet/>
      <dgm:spPr>
        <a:solidFill>
          <a:schemeClr val="accent6">
            <a:lumMod val="20000"/>
            <a:lumOff val="80000"/>
          </a:schemeClr>
        </a:solidFill>
        <a:ln>
          <a:solidFill>
            <a:schemeClr val="bg1"/>
          </a:solidFill>
        </a:ln>
      </dgm:spPr>
      <dgm:t>
        <a:bodyPr/>
        <a:lstStyle/>
        <a:p>
          <a:r>
            <a:rPr lang="en-GB" dirty="0">
              <a:solidFill>
                <a:schemeClr val="tx1"/>
              </a:solidFill>
              <a:latin typeface="Aptos" panose="020B0004020202020204" pitchFamily="34" charset="0"/>
            </a:rPr>
            <a:t>The </a:t>
          </a:r>
          <a:r>
            <a:rPr lang="en-GB" b="1" dirty="0">
              <a:solidFill>
                <a:schemeClr val="tx1"/>
              </a:solidFill>
              <a:latin typeface="Aptos" panose="020B0004020202020204" pitchFamily="34" charset="0"/>
            </a:rPr>
            <a:t>DSP Executive Board</a:t>
          </a:r>
          <a:r>
            <a:rPr lang="en-GB" dirty="0">
              <a:solidFill>
                <a:schemeClr val="tx1"/>
              </a:solidFill>
              <a:latin typeface="Aptos" panose="020B0004020202020204" pitchFamily="34" charset="0"/>
            </a:rPr>
            <a:t> are accountable to the Lead Safeguarding Partners for delivery of the agreed multiagency safeguarding arrangements.  </a:t>
          </a:r>
        </a:p>
      </dgm:t>
    </dgm:pt>
    <dgm:pt modelId="{EC4BD720-D940-454C-B2A9-E6588633932C}" type="parTrans" cxnId="{83E9A126-87A0-4B3B-A07F-3442D85A7CC5}">
      <dgm:prSet/>
      <dgm:spPr/>
      <dgm:t>
        <a:bodyPr/>
        <a:lstStyle/>
        <a:p>
          <a:endParaRPr lang="en-GB"/>
        </a:p>
      </dgm:t>
    </dgm:pt>
    <dgm:pt modelId="{31C392BF-B5A0-49CC-8558-0F257DEE1647}" type="sibTrans" cxnId="{83E9A126-87A0-4B3B-A07F-3442D85A7CC5}">
      <dgm:prSet/>
      <dgm:spPr>
        <a:solidFill>
          <a:schemeClr val="accent6">
            <a:lumMod val="60000"/>
            <a:lumOff val="40000"/>
          </a:schemeClr>
        </a:solidFill>
      </dgm:spPr>
      <dgm:t>
        <a:bodyPr/>
        <a:lstStyle/>
        <a:p>
          <a:endParaRPr lang="en-GB">
            <a:solidFill>
              <a:schemeClr val="accent6">
                <a:lumMod val="60000"/>
                <a:lumOff val="40000"/>
              </a:schemeClr>
            </a:solidFill>
          </a:endParaRPr>
        </a:p>
      </dgm:t>
    </dgm:pt>
    <dgm:pt modelId="{6D3BBAFC-174F-48B1-B5AC-3D817F86CF94}">
      <dgm:prSet/>
      <dgm:spPr>
        <a:solidFill>
          <a:schemeClr val="accent6">
            <a:lumMod val="20000"/>
            <a:lumOff val="80000"/>
          </a:schemeClr>
        </a:solidFill>
      </dgm:spPr>
      <dgm:t>
        <a:bodyPr/>
        <a:lstStyle/>
        <a:p>
          <a:endParaRPr lang="en-GB" dirty="0">
            <a:solidFill>
              <a:schemeClr val="tx1"/>
            </a:solidFill>
            <a:latin typeface="Aptos" panose="020B0004020202020204" pitchFamily="34" charset="0"/>
          </a:endParaRPr>
        </a:p>
      </dgm:t>
    </dgm:pt>
    <dgm:pt modelId="{5B5E8FCE-A6B3-45CC-9385-AD5D37F804E0}" type="parTrans" cxnId="{99EA161A-87C2-454A-BAFB-F53349906864}">
      <dgm:prSet/>
      <dgm:spPr/>
      <dgm:t>
        <a:bodyPr/>
        <a:lstStyle/>
        <a:p>
          <a:endParaRPr lang="en-GB"/>
        </a:p>
      </dgm:t>
    </dgm:pt>
    <dgm:pt modelId="{68E639B9-5CBD-4A28-AF85-1D442D912CBC}" type="sibTrans" cxnId="{99EA161A-87C2-454A-BAFB-F53349906864}">
      <dgm:prSet/>
      <dgm:spPr/>
      <dgm:t>
        <a:bodyPr/>
        <a:lstStyle/>
        <a:p>
          <a:endParaRPr lang="en-GB"/>
        </a:p>
      </dgm:t>
    </dgm:pt>
    <dgm:pt modelId="{123F5EBF-99D0-4537-A8E1-20BDAAC16D4C}">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Hold each other and partner agencies to account for effective participation and delivery of safeguarding responsibilities</a:t>
          </a:r>
        </a:p>
      </dgm:t>
    </dgm:pt>
    <dgm:pt modelId="{CB8629C0-73AF-4BB6-B58F-E5EE31F1F268}" type="parTrans" cxnId="{D635C341-1176-4C18-A26B-B600F28E85DF}">
      <dgm:prSet/>
      <dgm:spPr/>
      <dgm:t>
        <a:bodyPr/>
        <a:lstStyle/>
        <a:p>
          <a:endParaRPr lang="en-GB"/>
        </a:p>
      </dgm:t>
    </dgm:pt>
    <dgm:pt modelId="{50CA2AF1-562D-4F5F-9B1D-31F455201595}" type="sibTrans" cxnId="{D635C341-1176-4C18-A26B-B600F28E85DF}">
      <dgm:prSet/>
      <dgm:spPr/>
      <dgm:t>
        <a:bodyPr/>
        <a:lstStyle/>
        <a:p>
          <a:endParaRPr lang="en-GB"/>
        </a:p>
      </dgm:t>
    </dgm:pt>
    <dgm:pt modelId="{7F0B0456-7E3B-48F5-973B-E07EB3D9EDF5}">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Provide assurance on the </a:t>
          </a:r>
          <a:r>
            <a:rPr lang="en-GB" b="1" dirty="0">
              <a:solidFill>
                <a:schemeClr val="tx1"/>
              </a:solidFill>
              <a:latin typeface="Aptos" panose="020B0004020202020204" pitchFamily="34" charset="0"/>
            </a:rPr>
            <a:t>effectiveness and impact</a:t>
          </a:r>
          <a:r>
            <a:rPr lang="en-GB" dirty="0">
              <a:solidFill>
                <a:schemeClr val="tx1"/>
              </a:solidFill>
              <a:latin typeface="Aptos" panose="020B0004020202020204" pitchFamily="34" charset="0"/>
            </a:rPr>
            <a:t> of safeguarding practice across the system</a:t>
          </a:r>
        </a:p>
      </dgm:t>
    </dgm:pt>
    <dgm:pt modelId="{65D1D4AE-4269-493D-96AC-B3B53D0B417D}" type="parTrans" cxnId="{FA69982E-6229-4988-8035-429D74324BDF}">
      <dgm:prSet/>
      <dgm:spPr/>
      <dgm:t>
        <a:bodyPr/>
        <a:lstStyle/>
        <a:p>
          <a:endParaRPr lang="en-GB"/>
        </a:p>
      </dgm:t>
    </dgm:pt>
    <dgm:pt modelId="{BC8881B4-854A-45F8-8AEB-52E443D3FEFB}" type="sibTrans" cxnId="{FA69982E-6229-4988-8035-429D74324BDF}">
      <dgm:prSet/>
      <dgm:spPr/>
      <dgm:t>
        <a:bodyPr/>
        <a:lstStyle/>
        <a:p>
          <a:endParaRPr lang="en-GB"/>
        </a:p>
      </dgm:t>
    </dgm:pt>
    <dgm:pt modelId="{76BF54EF-9C93-476B-950A-45F3BA7D9B79}">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Ensure learning from reviews, audits, performance activity and lived experience leads to </a:t>
          </a:r>
          <a:r>
            <a:rPr lang="en-GB" b="1" dirty="0">
              <a:solidFill>
                <a:schemeClr val="tx1"/>
              </a:solidFill>
              <a:latin typeface="Aptos" panose="020B0004020202020204" pitchFamily="34" charset="0"/>
            </a:rPr>
            <a:t>sustained improvement</a:t>
          </a:r>
          <a:endParaRPr lang="en-GB" dirty="0">
            <a:solidFill>
              <a:schemeClr val="tx1"/>
            </a:solidFill>
            <a:latin typeface="Aptos" panose="020B0004020202020204" pitchFamily="34" charset="0"/>
          </a:endParaRPr>
        </a:p>
      </dgm:t>
    </dgm:pt>
    <dgm:pt modelId="{03F78220-79EF-4A08-BF49-947A3AB3C1DA}" type="parTrans" cxnId="{2C829978-B54F-4DE0-A51E-BABC22B63A8D}">
      <dgm:prSet/>
      <dgm:spPr/>
      <dgm:t>
        <a:bodyPr/>
        <a:lstStyle/>
        <a:p>
          <a:endParaRPr lang="en-GB"/>
        </a:p>
      </dgm:t>
    </dgm:pt>
    <dgm:pt modelId="{0625D80A-949B-4810-BFAC-2D3B93C03B56}" type="sibTrans" cxnId="{2C829978-B54F-4DE0-A51E-BABC22B63A8D}">
      <dgm:prSet/>
      <dgm:spPr/>
      <dgm:t>
        <a:bodyPr/>
        <a:lstStyle/>
        <a:p>
          <a:endParaRPr lang="en-GB"/>
        </a:p>
      </dgm:t>
    </dgm:pt>
    <dgm:pt modelId="{E5AD2416-1485-4702-BE56-B53768421FBB}">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Agree strategic priorities, resourcing and funding decisions</a:t>
          </a:r>
        </a:p>
      </dgm:t>
    </dgm:pt>
    <dgm:pt modelId="{2709F7DD-F22E-4C76-8235-3E5287772C79}" type="parTrans" cxnId="{531008E2-078D-462D-A09D-7D9A2FF3C32C}">
      <dgm:prSet/>
      <dgm:spPr/>
      <dgm:t>
        <a:bodyPr/>
        <a:lstStyle/>
        <a:p>
          <a:endParaRPr lang="en-GB"/>
        </a:p>
      </dgm:t>
    </dgm:pt>
    <dgm:pt modelId="{31407A2C-06F5-44EF-9A34-75A428ED5B69}" type="sibTrans" cxnId="{531008E2-078D-462D-A09D-7D9A2FF3C32C}">
      <dgm:prSet/>
      <dgm:spPr/>
      <dgm:t>
        <a:bodyPr/>
        <a:lstStyle/>
        <a:p>
          <a:endParaRPr lang="en-GB"/>
        </a:p>
      </dgm:t>
    </dgm:pt>
    <dgm:pt modelId="{E9C31F06-A686-4BF2-A345-7B36486589B0}">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Aligns partnership activity to the </a:t>
          </a:r>
          <a:r>
            <a:rPr lang="en-GB" b="1" dirty="0">
              <a:solidFill>
                <a:schemeClr val="tx1"/>
              </a:solidFill>
              <a:latin typeface="Aptos" panose="020B0004020202020204" pitchFamily="34" charset="0"/>
            </a:rPr>
            <a:t>Children’s Social Care National Framework</a:t>
          </a:r>
          <a:endParaRPr lang="en-GB" dirty="0">
            <a:solidFill>
              <a:schemeClr val="tx1"/>
            </a:solidFill>
            <a:latin typeface="Aptos" panose="020B0004020202020204" pitchFamily="34" charset="0"/>
          </a:endParaRPr>
        </a:p>
      </dgm:t>
    </dgm:pt>
    <dgm:pt modelId="{56A79020-6382-4889-8C17-C3A6759D622D}" type="parTrans" cxnId="{63BBF524-5804-4018-A9D8-0EA3911A5EA4}">
      <dgm:prSet/>
      <dgm:spPr/>
      <dgm:t>
        <a:bodyPr/>
        <a:lstStyle/>
        <a:p>
          <a:endParaRPr lang="en-GB"/>
        </a:p>
      </dgm:t>
    </dgm:pt>
    <dgm:pt modelId="{9808A565-530D-4F48-A843-D2C4AEACE335}" type="sibTrans" cxnId="{63BBF524-5804-4018-A9D8-0EA3911A5EA4}">
      <dgm:prSet/>
      <dgm:spPr/>
      <dgm:t>
        <a:bodyPr/>
        <a:lstStyle/>
        <a:p>
          <a:endParaRPr lang="en-GB"/>
        </a:p>
      </dgm:t>
    </dgm:pt>
    <dgm:pt modelId="{AAF5F552-245A-4D14-8D4E-E97D164969A7}">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Maintain clear escalation routes to the Lead Safeguarding Partners where risks, weaknesses or lack of progress are identified</a:t>
          </a:r>
        </a:p>
      </dgm:t>
    </dgm:pt>
    <dgm:pt modelId="{7671A848-49EC-4C4A-8281-62339256C86C}" type="parTrans" cxnId="{201A6896-A682-4649-8D14-8CFC745C8602}">
      <dgm:prSet/>
      <dgm:spPr/>
      <dgm:t>
        <a:bodyPr/>
        <a:lstStyle/>
        <a:p>
          <a:endParaRPr lang="en-GB"/>
        </a:p>
      </dgm:t>
    </dgm:pt>
    <dgm:pt modelId="{05647C09-E5E0-446E-9133-7AFB9972332C}" type="sibTrans" cxnId="{201A6896-A682-4649-8D14-8CFC745C8602}">
      <dgm:prSet/>
      <dgm:spPr/>
      <dgm:t>
        <a:bodyPr/>
        <a:lstStyle/>
        <a:p>
          <a:endParaRPr lang="en-GB"/>
        </a:p>
      </dgm:t>
    </dgm:pt>
    <dgm:pt modelId="{0C3BAC81-826A-4DB5-9B5C-F6E6D8BF0236}">
      <dgm:prSet/>
      <dgm:spPr>
        <a:solidFill>
          <a:schemeClr val="accent6">
            <a:lumMod val="20000"/>
            <a:lumOff val="80000"/>
          </a:schemeClr>
        </a:solidFill>
      </dgm:spPr>
      <dgm:t>
        <a:bodyPr/>
        <a:lstStyle/>
        <a:p>
          <a:r>
            <a:rPr lang="en-GB" dirty="0">
              <a:solidFill>
                <a:schemeClr val="tx1"/>
              </a:solidFill>
              <a:latin typeface="Aptos" panose="020B0004020202020204" pitchFamily="34" charset="0"/>
            </a:rPr>
            <a:t>All activity is underpinned by a strong focus on improving </a:t>
          </a:r>
          <a:r>
            <a:rPr lang="en-GB" b="1" dirty="0">
              <a:solidFill>
                <a:schemeClr val="tx1"/>
              </a:solidFill>
              <a:latin typeface="Aptos" panose="020B0004020202020204" pitchFamily="34" charset="0"/>
            </a:rPr>
            <a:t>outcomes for children and families</a:t>
          </a:r>
          <a:r>
            <a:rPr lang="en-GB" dirty="0">
              <a:solidFill>
                <a:schemeClr val="tx1"/>
              </a:solidFill>
              <a:latin typeface="Aptos" panose="020B0004020202020204" pitchFamily="34" charset="0"/>
            </a:rPr>
            <a:t>.</a:t>
          </a:r>
        </a:p>
      </dgm:t>
    </dgm:pt>
    <dgm:pt modelId="{9D99CBCA-D8A3-465D-8DA2-531D1AAE43D7}" type="parTrans" cxnId="{4E5C9C83-46F4-41C7-A048-F6725FD606D6}">
      <dgm:prSet/>
      <dgm:spPr/>
      <dgm:t>
        <a:bodyPr/>
        <a:lstStyle/>
        <a:p>
          <a:endParaRPr lang="en-GB"/>
        </a:p>
      </dgm:t>
    </dgm:pt>
    <dgm:pt modelId="{9A4007F5-7E7E-4B94-AB16-594AEE670A39}" type="sibTrans" cxnId="{4E5C9C83-46F4-41C7-A048-F6725FD606D6}">
      <dgm:prSet/>
      <dgm:spPr/>
      <dgm:t>
        <a:bodyPr/>
        <a:lstStyle/>
        <a:p>
          <a:endParaRPr lang="en-GB"/>
        </a:p>
      </dgm:t>
    </dgm:pt>
    <dgm:pt modelId="{6D1EC21D-BABA-4AE2-8EC3-21BA6AC8CEA4}" type="pres">
      <dgm:prSet presAssocID="{F4474613-C3B5-46A8-B59C-238218627ED4}" presName="Name0" presStyleCnt="0">
        <dgm:presLayoutVars>
          <dgm:dir/>
          <dgm:resizeHandles val="exact"/>
        </dgm:presLayoutVars>
      </dgm:prSet>
      <dgm:spPr/>
    </dgm:pt>
    <dgm:pt modelId="{09C45F74-1825-405B-B2D5-0068AF16FAE3}" type="pres">
      <dgm:prSet presAssocID="{5794D9D4-8639-47C3-887B-EA37B9D2839B}" presName="node" presStyleLbl="node1" presStyleIdx="0" presStyleCnt="2" custLinFactNeighborX="-117" custLinFactNeighborY="-1207">
        <dgm:presLayoutVars>
          <dgm:bulletEnabled val="1"/>
        </dgm:presLayoutVars>
      </dgm:prSet>
      <dgm:spPr/>
    </dgm:pt>
    <dgm:pt modelId="{9D394F7E-9127-4AD0-BADF-389C85856026}" type="pres">
      <dgm:prSet presAssocID="{31C392BF-B5A0-49CC-8558-0F257DEE1647}" presName="sibTrans" presStyleLbl="sibTrans2D1" presStyleIdx="0" presStyleCnt="1"/>
      <dgm:spPr/>
    </dgm:pt>
    <dgm:pt modelId="{5F0A042D-C962-484C-AB44-0BB646FBC1D9}" type="pres">
      <dgm:prSet presAssocID="{31C392BF-B5A0-49CC-8558-0F257DEE1647}" presName="connectorText" presStyleLbl="sibTrans2D1" presStyleIdx="0" presStyleCnt="1"/>
      <dgm:spPr/>
    </dgm:pt>
    <dgm:pt modelId="{063DAC05-8559-4839-A6DB-074A6077E2A0}" type="pres">
      <dgm:prSet presAssocID="{6D3BBAFC-174F-48B1-B5AC-3D817F86CF94}" presName="node" presStyleLbl="node1" presStyleIdx="1" presStyleCnt="2">
        <dgm:presLayoutVars>
          <dgm:bulletEnabled val="1"/>
        </dgm:presLayoutVars>
      </dgm:prSet>
      <dgm:spPr/>
    </dgm:pt>
  </dgm:ptLst>
  <dgm:cxnLst>
    <dgm:cxn modelId="{C0FFA001-7162-4D0D-94E4-F29F76B0A297}" type="presOf" srcId="{0C3BAC81-826A-4DB5-9B5C-F6E6D8BF0236}" destId="{063DAC05-8559-4839-A6DB-074A6077E2A0}" srcOrd="0" destOrd="7" presId="urn:microsoft.com/office/officeart/2005/8/layout/process1"/>
    <dgm:cxn modelId="{F470DF03-550C-4558-92DB-37FDFCA5A065}" type="presOf" srcId="{AAF5F552-245A-4D14-8D4E-E97D164969A7}" destId="{063DAC05-8559-4839-A6DB-074A6077E2A0}" srcOrd="0" destOrd="6" presId="urn:microsoft.com/office/officeart/2005/8/layout/process1"/>
    <dgm:cxn modelId="{D0C3FB10-E2DD-4235-9BF7-5BE655BEF284}" type="presOf" srcId="{F4474613-C3B5-46A8-B59C-238218627ED4}" destId="{6D1EC21D-BABA-4AE2-8EC3-21BA6AC8CEA4}" srcOrd="0" destOrd="0" presId="urn:microsoft.com/office/officeart/2005/8/layout/process1"/>
    <dgm:cxn modelId="{99EA161A-87C2-454A-BAFB-F53349906864}" srcId="{F4474613-C3B5-46A8-B59C-238218627ED4}" destId="{6D3BBAFC-174F-48B1-B5AC-3D817F86CF94}" srcOrd="1" destOrd="0" parTransId="{5B5E8FCE-A6B3-45CC-9385-AD5D37F804E0}" sibTransId="{68E639B9-5CBD-4A28-AF85-1D442D912CBC}"/>
    <dgm:cxn modelId="{6CC22F20-F3F5-4BF9-945E-54768B5D93A6}" type="presOf" srcId="{31C392BF-B5A0-49CC-8558-0F257DEE1647}" destId="{9D394F7E-9127-4AD0-BADF-389C85856026}" srcOrd="0" destOrd="0" presId="urn:microsoft.com/office/officeart/2005/8/layout/process1"/>
    <dgm:cxn modelId="{63BBF524-5804-4018-A9D8-0EA3911A5EA4}" srcId="{6D3BBAFC-174F-48B1-B5AC-3D817F86CF94}" destId="{E9C31F06-A686-4BF2-A345-7B36486589B0}" srcOrd="4" destOrd="0" parTransId="{56A79020-6382-4889-8C17-C3A6759D622D}" sibTransId="{9808A565-530D-4F48-A843-D2C4AEACE335}"/>
    <dgm:cxn modelId="{83E9A126-87A0-4B3B-A07F-3442D85A7CC5}" srcId="{F4474613-C3B5-46A8-B59C-238218627ED4}" destId="{5794D9D4-8639-47C3-887B-EA37B9D2839B}" srcOrd="0" destOrd="0" parTransId="{EC4BD720-D940-454C-B2A9-E6588633932C}" sibTransId="{31C392BF-B5A0-49CC-8558-0F257DEE1647}"/>
    <dgm:cxn modelId="{FA69982E-6229-4988-8035-429D74324BDF}" srcId="{6D3BBAFC-174F-48B1-B5AC-3D817F86CF94}" destId="{7F0B0456-7E3B-48F5-973B-E07EB3D9EDF5}" srcOrd="1" destOrd="0" parTransId="{65D1D4AE-4269-493D-96AC-B3B53D0B417D}" sibTransId="{BC8881B4-854A-45F8-8AEB-52E443D3FEFB}"/>
    <dgm:cxn modelId="{80021B30-2890-49F3-AF9B-38E33B5D21B8}" type="presOf" srcId="{123F5EBF-99D0-4537-A8E1-20BDAAC16D4C}" destId="{063DAC05-8559-4839-A6DB-074A6077E2A0}" srcOrd="0" destOrd="1" presId="urn:microsoft.com/office/officeart/2005/8/layout/process1"/>
    <dgm:cxn modelId="{D635C341-1176-4C18-A26B-B600F28E85DF}" srcId="{6D3BBAFC-174F-48B1-B5AC-3D817F86CF94}" destId="{123F5EBF-99D0-4537-A8E1-20BDAAC16D4C}" srcOrd="0" destOrd="0" parTransId="{CB8629C0-73AF-4BB6-B58F-E5EE31F1F268}" sibTransId="{50CA2AF1-562D-4F5F-9B1D-31F455201595}"/>
    <dgm:cxn modelId="{20516868-106D-4EFE-B74A-9DB31F37D977}" type="presOf" srcId="{E9C31F06-A686-4BF2-A345-7B36486589B0}" destId="{063DAC05-8559-4839-A6DB-074A6077E2A0}" srcOrd="0" destOrd="5" presId="urn:microsoft.com/office/officeart/2005/8/layout/process1"/>
    <dgm:cxn modelId="{2C829978-B54F-4DE0-A51E-BABC22B63A8D}" srcId="{6D3BBAFC-174F-48B1-B5AC-3D817F86CF94}" destId="{76BF54EF-9C93-476B-950A-45F3BA7D9B79}" srcOrd="2" destOrd="0" parTransId="{03F78220-79EF-4A08-BF49-947A3AB3C1DA}" sibTransId="{0625D80A-949B-4810-BFAC-2D3B93C03B56}"/>
    <dgm:cxn modelId="{9420145A-A02F-48A5-8321-5522A7E0C1BF}" type="presOf" srcId="{6D3BBAFC-174F-48B1-B5AC-3D817F86CF94}" destId="{063DAC05-8559-4839-A6DB-074A6077E2A0}" srcOrd="0" destOrd="0" presId="urn:microsoft.com/office/officeart/2005/8/layout/process1"/>
    <dgm:cxn modelId="{C4D31C80-C91B-44FF-AE85-2126EB066247}" type="presOf" srcId="{E5AD2416-1485-4702-BE56-B53768421FBB}" destId="{063DAC05-8559-4839-A6DB-074A6077E2A0}" srcOrd="0" destOrd="4" presId="urn:microsoft.com/office/officeart/2005/8/layout/process1"/>
    <dgm:cxn modelId="{4E5C9C83-46F4-41C7-A048-F6725FD606D6}" srcId="{6D3BBAFC-174F-48B1-B5AC-3D817F86CF94}" destId="{0C3BAC81-826A-4DB5-9B5C-F6E6D8BF0236}" srcOrd="6" destOrd="0" parTransId="{9D99CBCA-D8A3-465D-8DA2-531D1AAE43D7}" sibTransId="{9A4007F5-7E7E-4B94-AB16-594AEE670A39}"/>
    <dgm:cxn modelId="{201A6896-A682-4649-8D14-8CFC745C8602}" srcId="{6D3BBAFC-174F-48B1-B5AC-3D817F86CF94}" destId="{AAF5F552-245A-4D14-8D4E-E97D164969A7}" srcOrd="5" destOrd="0" parTransId="{7671A848-49EC-4C4A-8281-62339256C86C}" sibTransId="{05647C09-E5E0-446E-9133-7AFB9972332C}"/>
    <dgm:cxn modelId="{47AC75C7-BB55-423A-9DCB-4FB1066CD649}" type="presOf" srcId="{5794D9D4-8639-47C3-887B-EA37B9D2839B}" destId="{09C45F74-1825-405B-B2D5-0068AF16FAE3}" srcOrd="0" destOrd="0" presId="urn:microsoft.com/office/officeart/2005/8/layout/process1"/>
    <dgm:cxn modelId="{531008E2-078D-462D-A09D-7D9A2FF3C32C}" srcId="{6D3BBAFC-174F-48B1-B5AC-3D817F86CF94}" destId="{E5AD2416-1485-4702-BE56-B53768421FBB}" srcOrd="3" destOrd="0" parTransId="{2709F7DD-F22E-4C76-8235-3E5287772C79}" sibTransId="{31407A2C-06F5-44EF-9A34-75A428ED5B69}"/>
    <dgm:cxn modelId="{570E3DE3-3E45-4FC1-A411-BC8DB9EE6C45}" type="presOf" srcId="{31C392BF-B5A0-49CC-8558-0F257DEE1647}" destId="{5F0A042D-C962-484C-AB44-0BB646FBC1D9}" srcOrd="1" destOrd="0" presId="urn:microsoft.com/office/officeart/2005/8/layout/process1"/>
    <dgm:cxn modelId="{190422E8-BD3D-4D8E-AA03-5869D99519A7}" type="presOf" srcId="{7F0B0456-7E3B-48F5-973B-E07EB3D9EDF5}" destId="{063DAC05-8559-4839-A6DB-074A6077E2A0}" srcOrd="0" destOrd="2" presId="urn:microsoft.com/office/officeart/2005/8/layout/process1"/>
    <dgm:cxn modelId="{8F7732EB-54E7-4AEC-8964-F806402454B8}" type="presOf" srcId="{76BF54EF-9C93-476B-950A-45F3BA7D9B79}" destId="{063DAC05-8559-4839-A6DB-074A6077E2A0}" srcOrd="0" destOrd="3" presId="urn:microsoft.com/office/officeart/2005/8/layout/process1"/>
    <dgm:cxn modelId="{C9331C20-8EA3-43F3-9064-D76D26284D11}" type="presParOf" srcId="{6D1EC21D-BABA-4AE2-8EC3-21BA6AC8CEA4}" destId="{09C45F74-1825-405B-B2D5-0068AF16FAE3}" srcOrd="0" destOrd="0" presId="urn:microsoft.com/office/officeart/2005/8/layout/process1"/>
    <dgm:cxn modelId="{CC3A888B-0696-48A1-A664-87F24890AE94}" type="presParOf" srcId="{6D1EC21D-BABA-4AE2-8EC3-21BA6AC8CEA4}" destId="{9D394F7E-9127-4AD0-BADF-389C85856026}" srcOrd="1" destOrd="0" presId="urn:microsoft.com/office/officeart/2005/8/layout/process1"/>
    <dgm:cxn modelId="{20232BF9-00EC-4F8A-BE81-CF01FFA3D3C1}" type="presParOf" srcId="{9D394F7E-9127-4AD0-BADF-389C85856026}" destId="{5F0A042D-C962-484C-AB44-0BB646FBC1D9}" srcOrd="0" destOrd="0" presId="urn:microsoft.com/office/officeart/2005/8/layout/process1"/>
    <dgm:cxn modelId="{BDC93314-31BB-4246-8594-7ECCFE08F24E}" type="presParOf" srcId="{6D1EC21D-BABA-4AE2-8EC3-21BA6AC8CEA4}" destId="{063DAC05-8559-4839-A6DB-074A6077E2A0}"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3317F4-5FE2-4C19-8FD1-884F858BDCB6}"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0175CD59-C625-48D7-B974-07DA16273857}">
      <dgm:prSet custT="1"/>
      <dgm:spPr/>
      <dgm:t>
        <a:bodyPr/>
        <a:lstStyle/>
        <a:p>
          <a:r>
            <a:rPr lang="en-GB" sz="1400" dirty="0">
              <a:latin typeface="Aptos" panose="020B0004020202020204" pitchFamily="34" charset="0"/>
            </a:rPr>
            <a:t>East Cheshire NHS Foundation Trust</a:t>
          </a:r>
          <a:endParaRPr lang="en-GB" sz="1400" dirty="0">
            <a:ea typeface="Calibri"/>
            <a:cs typeface="Calibri"/>
          </a:endParaRPr>
        </a:p>
      </dgm:t>
    </dgm:pt>
    <dgm:pt modelId="{771C4186-A7A0-41AA-B5BE-64995A713176}" type="parTrans" cxnId="{E2426D3F-782C-4D1E-8A6C-E4A8D29CD450}">
      <dgm:prSet/>
      <dgm:spPr/>
      <dgm:t>
        <a:bodyPr/>
        <a:lstStyle/>
        <a:p>
          <a:endParaRPr lang="en-GB"/>
        </a:p>
      </dgm:t>
    </dgm:pt>
    <dgm:pt modelId="{E81204F3-8AC7-454A-A7BD-A08192EA0EDE}" type="sibTrans" cxnId="{E2426D3F-782C-4D1E-8A6C-E4A8D29CD450}">
      <dgm:prSet/>
      <dgm:spPr/>
      <dgm:t>
        <a:bodyPr/>
        <a:lstStyle/>
        <a:p>
          <a:endParaRPr lang="en-GB"/>
        </a:p>
      </dgm:t>
    </dgm:pt>
    <dgm:pt modelId="{D3E2F464-D870-49C8-8CDC-532272A25BA9}">
      <dgm:prSet custT="1"/>
      <dgm:spPr/>
      <dgm:t>
        <a:bodyPr/>
        <a:lstStyle/>
        <a:p>
          <a:r>
            <a:rPr lang="en-GB" sz="1400" dirty="0">
              <a:latin typeface="Aptos" panose="020B0004020202020204" pitchFamily="34" charset="0"/>
            </a:rPr>
            <a:t>Mid Cheshire NHS Foundation Trust</a:t>
          </a:r>
        </a:p>
      </dgm:t>
    </dgm:pt>
    <dgm:pt modelId="{C018E228-1A7D-4E62-9844-A4D44A70AEA0}" type="parTrans" cxnId="{63CDB198-3659-4F64-B877-2BB92292F45E}">
      <dgm:prSet/>
      <dgm:spPr/>
      <dgm:t>
        <a:bodyPr/>
        <a:lstStyle/>
        <a:p>
          <a:endParaRPr lang="en-GB"/>
        </a:p>
      </dgm:t>
    </dgm:pt>
    <dgm:pt modelId="{A2976252-FCF5-448B-9354-CE6D11D60B5F}" type="sibTrans" cxnId="{63CDB198-3659-4F64-B877-2BB92292F45E}">
      <dgm:prSet/>
      <dgm:spPr/>
      <dgm:t>
        <a:bodyPr/>
        <a:lstStyle/>
        <a:p>
          <a:endParaRPr lang="en-GB"/>
        </a:p>
      </dgm:t>
    </dgm:pt>
    <dgm:pt modelId="{553CB740-E525-400E-9ECF-4E3B9A3B8CF7}">
      <dgm:prSet custT="1"/>
      <dgm:spPr/>
      <dgm:t>
        <a:bodyPr/>
        <a:lstStyle/>
        <a:p>
          <a:r>
            <a:rPr lang="en-GB" sz="1400" dirty="0">
              <a:latin typeface="Aptos" panose="020B0004020202020204" pitchFamily="34" charset="0"/>
            </a:rPr>
            <a:t>Wirral Community NHS Trust</a:t>
          </a:r>
        </a:p>
      </dgm:t>
    </dgm:pt>
    <dgm:pt modelId="{3B22D94C-8713-4CE2-9C78-240E4FB56B54}" type="parTrans" cxnId="{95EDA5B5-FAF2-4F14-887E-CD129BE9E2CF}">
      <dgm:prSet/>
      <dgm:spPr/>
      <dgm:t>
        <a:bodyPr/>
        <a:lstStyle/>
        <a:p>
          <a:endParaRPr lang="en-GB"/>
        </a:p>
      </dgm:t>
    </dgm:pt>
    <dgm:pt modelId="{8CEDC5A7-5953-45B4-9D56-14D76D42A574}" type="sibTrans" cxnId="{95EDA5B5-FAF2-4F14-887E-CD129BE9E2CF}">
      <dgm:prSet/>
      <dgm:spPr/>
      <dgm:t>
        <a:bodyPr/>
        <a:lstStyle/>
        <a:p>
          <a:endParaRPr lang="en-GB"/>
        </a:p>
      </dgm:t>
    </dgm:pt>
    <dgm:pt modelId="{7C8E325E-6132-4CEC-A4D8-3EA92343D129}">
      <dgm:prSet custT="1"/>
      <dgm:spPr/>
      <dgm:t>
        <a:bodyPr/>
        <a:lstStyle/>
        <a:p>
          <a:r>
            <a:rPr lang="en-GB" sz="1400" dirty="0">
              <a:latin typeface="Aptos" panose="020B0004020202020204" pitchFamily="34" charset="0"/>
            </a:rPr>
            <a:t>Cheshire Fire and Rescue Service</a:t>
          </a:r>
        </a:p>
      </dgm:t>
    </dgm:pt>
    <dgm:pt modelId="{F8C0C5AA-E6F3-4AA9-B6BB-7B5B7130099C}" type="parTrans" cxnId="{9360055E-4682-44D8-90E5-4DEA9BB399C5}">
      <dgm:prSet/>
      <dgm:spPr/>
      <dgm:t>
        <a:bodyPr/>
        <a:lstStyle/>
        <a:p>
          <a:endParaRPr lang="en-GB"/>
        </a:p>
      </dgm:t>
    </dgm:pt>
    <dgm:pt modelId="{E658A584-0937-4177-9F4C-0483122723CD}" type="sibTrans" cxnId="{9360055E-4682-44D8-90E5-4DEA9BB399C5}">
      <dgm:prSet/>
      <dgm:spPr/>
      <dgm:t>
        <a:bodyPr/>
        <a:lstStyle/>
        <a:p>
          <a:endParaRPr lang="en-GB"/>
        </a:p>
      </dgm:t>
    </dgm:pt>
    <dgm:pt modelId="{7CC09A70-4D2C-416A-967E-126AACD54B5B}">
      <dgm:prSet custT="1"/>
      <dgm:spPr/>
      <dgm:t>
        <a:bodyPr/>
        <a:lstStyle/>
        <a:p>
          <a:r>
            <a:rPr lang="en-GB" sz="1400" dirty="0">
              <a:latin typeface="Aptos" panose="020B0004020202020204" pitchFamily="34" charset="0"/>
            </a:rPr>
            <a:t>Styal Prison</a:t>
          </a:r>
        </a:p>
      </dgm:t>
    </dgm:pt>
    <dgm:pt modelId="{18EC0FE4-1F3E-4BC9-A51B-CC3D34EDEB60}" type="parTrans" cxnId="{A370A34F-3235-4A13-8BC9-DB25A6BF87E2}">
      <dgm:prSet/>
      <dgm:spPr/>
      <dgm:t>
        <a:bodyPr/>
        <a:lstStyle/>
        <a:p>
          <a:endParaRPr lang="en-GB"/>
        </a:p>
      </dgm:t>
    </dgm:pt>
    <dgm:pt modelId="{609CA2AF-5FF3-4C8B-92B6-7F1481B2BC2B}" type="sibTrans" cxnId="{A370A34F-3235-4A13-8BC9-DB25A6BF87E2}">
      <dgm:prSet/>
      <dgm:spPr/>
      <dgm:t>
        <a:bodyPr/>
        <a:lstStyle/>
        <a:p>
          <a:endParaRPr lang="en-GB"/>
        </a:p>
      </dgm:t>
    </dgm:pt>
    <dgm:pt modelId="{BE9ECC0C-1958-42AE-9A7C-299822964A84}">
      <dgm:prSet custT="1"/>
      <dgm:spPr/>
      <dgm:t>
        <a:bodyPr/>
        <a:lstStyle/>
        <a:p>
          <a:r>
            <a:rPr lang="en-GB" sz="1400" dirty="0">
              <a:latin typeface="Aptos" panose="020B0004020202020204" pitchFamily="34" charset="0"/>
            </a:rPr>
            <a:t>CAFCASS</a:t>
          </a:r>
        </a:p>
      </dgm:t>
    </dgm:pt>
    <dgm:pt modelId="{F9C595D2-F64E-4038-9740-C4113CF2EDCF}" type="parTrans" cxnId="{F6943988-5035-424B-A233-0A9D2445F58B}">
      <dgm:prSet/>
      <dgm:spPr/>
      <dgm:t>
        <a:bodyPr/>
        <a:lstStyle/>
        <a:p>
          <a:endParaRPr lang="en-GB"/>
        </a:p>
      </dgm:t>
    </dgm:pt>
    <dgm:pt modelId="{EEBA6523-33B5-4515-95DF-EA81A18D2742}" type="sibTrans" cxnId="{F6943988-5035-424B-A233-0A9D2445F58B}">
      <dgm:prSet/>
      <dgm:spPr/>
      <dgm:t>
        <a:bodyPr/>
        <a:lstStyle/>
        <a:p>
          <a:endParaRPr lang="en-GB"/>
        </a:p>
      </dgm:t>
    </dgm:pt>
    <dgm:pt modelId="{A062881F-744C-41A9-A4CD-CB729B14C76F}">
      <dgm:prSet custT="1"/>
      <dgm:spPr/>
      <dgm:t>
        <a:bodyPr/>
        <a:lstStyle/>
        <a:p>
          <a:r>
            <a:rPr lang="en-GB" sz="1400" dirty="0">
              <a:latin typeface="Aptos" panose="020B0004020202020204" pitchFamily="34" charset="0"/>
            </a:rPr>
            <a:t>Education providers (schools, colleges and early years settings)</a:t>
          </a:r>
        </a:p>
      </dgm:t>
    </dgm:pt>
    <dgm:pt modelId="{DF33977C-1E1A-4F37-9603-BCDB2FCCDEA3}" type="parTrans" cxnId="{A0865839-51BB-402A-BD73-63C5C2D39029}">
      <dgm:prSet/>
      <dgm:spPr/>
      <dgm:t>
        <a:bodyPr/>
        <a:lstStyle/>
        <a:p>
          <a:endParaRPr lang="en-GB"/>
        </a:p>
      </dgm:t>
    </dgm:pt>
    <dgm:pt modelId="{473C3A4C-1B33-4081-96E5-0A5959763E4A}" type="sibTrans" cxnId="{A0865839-51BB-402A-BD73-63C5C2D39029}">
      <dgm:prSet/>
      <dgm:spPr/>
      <dgm:t>
        <a:bodyPr/>
        <a:lstStyle/>
        <a:p>
          <a:endParaRPr lang="en-GB"/>
        </a:p>
      </dgm:t>
    </dgm:pt>
    <dgm:pt modelId="{9864AE4C-D3AC-455F-AC10-D7843F7DF847}">
      <dgm:prSet custT="1"/>
      <dgm:spPr/>
      <dgm:t>
        <a:bodyPr/>
        <a:lstStyle/>
        <a:p>
          <a:r>
            <a:rPr lang="en-GB" sz="1400" dirty="0">
              <a:latin typeface="Aptos" panose="020B0004020202020204" pitchFamily="34" charset="0"/>
            </a:rPr>
            <a:t>Voluntary, community and faith sector organisations </a:t>
          </a:r>
        </a:p>
      </dgm:t>
    </dgm:pt>
    <dgm:pt modelId="{58BF42CA-A499-4622-A5ED-ED447581259C}" type="parTrans" cxnId="{61C5E9DF-62C4-4E59-875E-223366C7E2F5}">
      <dgm:prSet/>
      <dgm:spPr/>
      <dgm:t>
        <a:bodyPr/>
        <a:lstStyle/>
        <a:p>
          <a:endParaRPr lang="en-GB"/>
        </a:p>
      </dgm:t>
    </dgm:pt>
    <dgm:pt modelId="{10F0685E-E600-45AA-8978-C1C5E1BD1130}" type="sibTrans" cxnId="{61C5E9DF-62C4-4E59-875E-223366C7E2F5}">
      <dgm:prSet/>
      <dgm:spPr/>
      <dgm:t>
        <a:bodyPr/>
        <a:lstStyle/>
        <a:p>
          <a:endParaRPr lang="en-GB"/>
        </a:p>
      </dgm:t>
    </dgm:pt>
    <dgm:pt modelId="{5EEFAD69-75F2-47C5-BC7A-7363D7171427}">
      <dgm:prSet custT="1"/>
      <dgm:spPr/>
      <dgm:t>
        <a:bodyPr/>
        <a:lstStyle/>
        <a:p>
          <a:r>
            <a:rPr lang="en-GB" sz="1400" dirty="0">
              <a:latin typeface="Aptos" panose="020B0004020202020204" pitchFamily="34" charset="0"/>
            </a:rPr>
            <a:t>British Transport Police</a:t>
          </a:r>
        </a:p>
      </dgm:t>
    </dgm:pt>
    <dgm:pt modelId="{C54B8F14-89F0-4038-BF5E-9F8FC15013F9}" type="parTrans" cxnId="{CF083DCB-53B2-42CC-9D24-6F2165629E06}">
      <dgm:prSet/>
      <dgm:spPr/>
      <dgm:t>
        <a:bodyPr/>
        <a:lstStyle/>
        <a:p>
          <a:endParaRPr lang="en-GB"/>
        </a:p>
      </dgm:t>
    </dgm:pt>
    <dgm:pt modelId="{6CA35B23-B97A-4F10-8468-DB9F6DA9A532}" type="sibTrans" cxnId="{CF083DCB-53B2-42CC-9D24-6F2165629E06}">
      <dgm:prSet/>
      <dgm:spPr/>
      <dgm:t>
        <a:bodyPr/>
        <a:lstStyle/>
        <a:p>
          <a:endParaRPr lang="en-GB"/>
        </a:p>
      </dgm:t>
    </dgm:pt>
    <dgm:pt modelId="{54357063-E636-4E78-A249-87BE177BBFC5}">
      <dgm:prSet custT="1"/>
      <dgm:spPr/>
      <dgm:t>
        <a:bodyPr/>
        <a:lstStyle/>
        <a:p>
          <a:r>
            <a:rPr lang="en-GB" sz="1400" dirty="0">
              <a:latin typeface="Aptos" panose="020B0004020202020204" pitchFamily="34" charset="0"/>
            </a:rPr>
            <a:t>Adoption Counts</a:t>
          </a:r>
        </a:p>
      </dgm:t>
    </dgm:pt>
    <dgm:pt modelId="{34F8B20E-1CFF-4A49-9EC4-1072EB219C5A}" type="parTrans" cxnId="{8BCD6F74-B6CB-419A-A524-530F1EFC74F9}">
      <dgm:prSet/>
      <dgm:spPr/>
      <dgm:t>
        <a:bodyPr/>
        <a:lstStyle/>
        <a:p>
          <a:endParaRPr lang="en-GB"/>
        </a:p>
      </dgm:t>
    </dgm:pt>
    <dgm:pt modelId="{CFDAB608-5A45-41D5-8C40-2046D8BE4FE2}" type="sibTrans" cxnId="{8BCD6F74-B6CB-419A-A524-530F1EFC74F9}">
      <dgm:prSet/>
      <dgm:spPr/>
      <dgm:t>
        <a:bodyPr/>
        <a:lstStyle/>
        <a:p>
          <a:endParaRPr lang="en-GB"/>
        </a:p>
      </dgm:t>
    </dgm:pt>
    <dgm:pt modelId="{D38BEF7D-09B8-4E75-B705-790203F91FBE}">
      <dgm:prSet custT="1"/>
      <dgm:spPr/>
      <dgm:t>
        <a:bodyPr/>
        <a:lstStyle/>
        <a:p>
          <a:r>
            <a:rPr lang="en-GB" sz="1400" dirty="0">
              <a:latin typeface="Aptos" panose="020B0004020202020204" pitchFamily="34" charset="0"/>
            </a:rPr>
            <a:t>Children’s Centres</a:t>
          </a:r>
        </a:p>
      </dgm:t>
    </dgm:pt>
    <dgm:pt modelId="{FBF67ACD-6BF2-477C-AFD8-42C90A676BA0}" type="parTrans" cxnId="{2F79E35D-4705-41AD-B9DC-29024C81E798}">
      <dgm:prSet/>
      <dgm:spPr/>
      <dgm:t>
        <a:bodyPr/>
        <a:lstStyle/>
        <a:p>
          <a:endParaRPr lang="en-GB"/>
        </a:p>
      </dgm:t>
    </dgm:pt>
    <dgm:pt modelId="{DB08433A-8B13-4D77-A1CE-6D6F92FEB22B}" type="sibTrans" cxnId="{2F79E35D-4705-41AD-B9DC-29024C81E798}">
      <dgm:prSet/>
      <dgm:spPr/>
      <dgm:t>
        <a:bodyPr/>
        <a:lstStyle/>
        <a:p>
          <a:endParaRPr lang="en-GB"/>
        </a:p>
      </dgm:t>
    </dgm:pt>
    <dgm:pt modelId="{EB63D701-FBA5-4BCD-834B-70975A58EC9E}">
      <dgm:prSet phldrT="[Text]"/>
      <dgm:spPr/>
      <dgm:t>
        <a:bodyPr/>
        <a:lstStyle/>
        <a:p>
          <a:pPr>
            <a:buNone/>
          </a:pPr>
          <a:r>
            <a:rPr lang="en-GB" dirty="0"/>
            <a:t>Cheshire and Wirral Partnership NHS Foundation Trust     </a:t>
          </a:r>
        </a:p>
      </dgm:t>
    </dgm:pt>
    <dgm:pt modelId="{09912B29-985B-4FDE-AFBF-8EDE5E90612C}" type="parTrans" cxnId="{FC3D4463-14BD-40FB-B2A4-F76E160B686C}">
      <dgm:prSet/>
      <dgm:spPr/>
      <dgm:t>
        <a:bodyPr/>
        <a:lstStyle/>
        <a:p>
          <a:endParaRPr lang="en-GB"/>
        </a:p>
      </dgm:t>
    </dgm:pt>
    <dgm:pt modelId="{68410B56-3482-4F3E-8090-85ADD5DBACCC}" type="sibTrans" cxnId="{FC3D4463-14BD-40FB-B2A4-F76E160B686C}">
      <dgm:prSet/>
      <dgm:spPr/>
      <dgm:t>
        <a:bodyPr/>
        <a:lstStyle/>
        <a:p>
          <a:endParaRPr lang="en-GB"/>
        </a:p>
      </dgm:t>
    </dgm:pt>
    <dgm:pt modelId="{F563AAE4-DBA9-461F-8418-CBE9F8900B56}" type="pres">
      <dgm:prSet presAssocID="{7E3317F4-5FE2-4C19-8FD1-884F858BDCB6}" presName="Name0" presStyleCnt="0">
        <dgm:presLayoutVars>
          <dgm:dir/>
        </dgm:presLayoutVars>
      </dgm:prSet>
      <dgm:spPr/>
    </dgm:pt>
    <dgm:pt modelId="{05CEEEC8-1588-4006-8467-B9A49FDAB69C}" type="pres">
      <dgm:prSet presAssocID="{0175CD59-C625-48D7-B974-07DA16273857}" presName="noChildren" presStyleCnt="0"/>
      <dgm:spPr/>
    </dgm:pt>
    <dgm:pt modelId="{74FAFB32-F4C5-4E5F-8725-4C901DA1364C}" type="pres">
      <dgm:prSet presAssocID="{0175CD59-C625-48D7-B974-07DA16273857}" presName="gap" presStyleCnt="0"/>
      <dgm:spPr/>
    </dgm:pt>
    <dgm:pt modelId="{74A1EE08-AAE1-4FA5-86F4-6F0ABC7CB2AC}" type="pres">
      <dgm:prSet presAssocID="{0175CD59-C625-48D7-B974-07DA16273857}" presName="medCircle2" presStyleLbl="vennNode1" presStyleIdx="0" presStyleCnt="12"/>
      <dgm:spPr/>
    </dgm:pt>
    <dgm:pt modelId="{4FA1D24C-4817-40F5-B248-12C3D32DE6E0}" type="pres">
      <dgm:prSet presAssocID="{0175CD59-C625-48D7-B974-07DA16273857}" presName="txLvlOnly1" presStyleLbl="revTx" presStyleIdx="0" presStyleCnt="12"/>
      <dgm:spPr/>
    </dgm:pt>
    <dgm:pt modelId="{788F1BC8-8FDB-421F-A3F4-8C2AB445B9ED}" type="pres">
      <dgm:prSet presAssocID="{D3E2F464-D870-49C8-8CDC-532272A25BA9}" presName="noChildren" presStyleCnt="0"/>
      <dgm:spPr/>
    </dgm:pt>
    <dgm:pt modelId="{40715F81-25C6-4032-AEB2-FE6E0913B8F6}" type="pres">
      <dgm:prSet presAssocID="{D3E2F464-D870-49C8-8CDC-532272A25BA9}" presName="gap" presStyleCnt="0"/>
      <dgm:spPr/>
    </dgm:pt>
    <dgm:pt modelId="{75A444AC-19C0-46F3-B2EF-9E03E34CCAE6}" type="pres">
      <dgm:prSet presAssocID="{D3E2F464-D870-49C8-8CDC-532272A25BA9}" presName="medCircle2" presStyleLbl="vennNode1" presStyleIdx="1" presStyleCnt="12"/>
      <dgm:spPr/>
    </dgm:pt>
    <dgm:pt modelId="{BAADA326-811B-4893-BDD1-7B23F494D622}" type="pres">
      <dgm:prSet presAssocID="{D3E2F464-D870-49C8-8CDC-532272A25BA9}" presName="txLvlOnly1" presStyleLbl="revTx" presStyleIdx="1" presStyleCnt="12"/>
      <dgm:spPr/>
    </dgm:pt>
    <dgm:pt modelId="{623AFBDF-8327-44E3-856D-822B943B1515}" type="pres">
      <dgm:prSet presAssocID="{553CB740-E525-400E-9ECF-4E3B9A3B8CF7}" presName="noChildren" presStyleCnt="0"/>
      <dgm:spPr/>
    </dgm:pt>
    <dgm:pt modelId="{1CFC34B1-7203-4A1D-91FF-7BED7385FD7B}" type="pres">
      <dgm:prSet presAssocID="{553CB740-E525-400E-9ECF-4E3B9A3B8CF7}" presName="gap" presStyleCnt="0"/>
      <dgm:spPr/>
    </dgm:pt>
    <dgm:pt modelId="{5D6C8519-D969-437A-9F24-CB59C3E035ED}" type="pres">
      <dgm:prSet presAssocID="{553CB740-E525-400E-9ECF-4E3B9A3B8CF7}" presName="medCircle2" presStyleLbl="vennNode1" presStyleIdx="2" presStyleCnt="12"/>
      <dgm:spPr/>
    </dgm:pt>
    <dgm:pt modelId="{A41A274E-24D0-49E2-8494-1B236650A6F8}" type="pres">
      <dgm:prSet presAssocID="{553CB740-E525-400E-9ECF-4E3B9A3B8CF7}" presName="txLvlOnly1" presStyleLbl="revTx" presStyleIdx="2" presStyleCnt="12"/>
      <dgm:spPr/>
    </dgm:pt>
    <dgm:pt modelId="{44F0F406-F73C-4EC7-A31F-D8BD30681E6C}" type="pres">
      <dgm:prSet presAssocID="{EB63D701-FBA5-4BCD-834B-70975A58EC9E}" presName="noChildren" presStyleCnt="0"/>
      <dgm:spPr/>
    </dgm:pt>
    <dgm:pt modelId="{5EFB6824-08AF-4CBD-AA95-6DFF5CFA6B11}" type="pres">
      <dgm:prSet presAssocID="{EB63D701-FBA5-4BCD-834B-70975A58EC9E}" presName="gap" presStyleCnt="0"/>
      <dgm:spPr/>
    </dgm:pt>
    <dgm:pt modelId="{1DA75299-B2B3-406A-91D7-CD67F841BAB4}" type="pres">
      <dgm:prSet presAssocID="{EB63D701-FBA5-4BCD-834B-70975A58EC9E}" presName="medCircle2" presStyleLbl="vennNode1" presStyleIdx="3" presStyleCnt="12"/>
      <dgm:spPr/>
    </dgm:pt>
    <dgm:pt modelId="{92B17DEE-A088-4EA2-A777-942A4CA679BA}" type="pres">
      <dgm:prSet presAssocID="{EB63D701-FBA5-4BCD-834B-70975A58EC9E}" presName="txLvlOnly1" presStyleLbl="revTx" presStyleIdx="3" presStyleCnt="12"/>
      <dgm:spPr/>
    </dgm:pt>
    <dgm:pt modelId="{8248F03B-5EC2-4532-9F3B-00DB03874C00}" type="pres">
      <dgm:prSet presAssocID="{7C8E325E-6132-4CEC-A4D8-3EA92343D129}" presName="noChildren" presStyleCnt="0"/>
      <dgm:spPr/>
    </dgm:pt>
    <dgm:pt modelId="{20843086-0A72-4E53-A1A7-2F0BBE0BF0FD}" type="pres">
      <dgm:prSet presAssocID="{7C8E325E-6132-4CEC-A4D8-3EA92343D129}" presName="gap" presStyleCnt="0"/>
      <dgm:spPr/>
    </dgm:pt>
    <dgm:pt modelId="{9F374262-506E-49AD-A0E0-E91EEF363942}" type="pres">
      <dgm:prSet presAssocID="{7C8E325E-6132-4CEC-A4D8-3EA92343D129}" presName="medCircle2" presStyleLbl="vennNode1" presStyleIdx="4" presStyleCnt="12"/>
      <dgm:spPr/>
    </dgm:pt>
    <dgm:pt modelId="{79ECAD36-7CB7-43B4-87AD-6ECDEB8E996E}" type="pres">
      <dgm:prSet presAssocID="{7C8E325E-6132-4CEC-A4D8-3EA92343D129}" presName="txLvlOnly1" presStyleLbl="revTx" presStyleIdx="4" presStyleCnt="12"/>
      <dgm:spPr/>
    </dgm:pt>
    <dgm:pt modelId="{E7CCF975-00B1-467D-A703-14481E2135EE}" type="pres">
      <dgm:prSet presAssocID="{7CC09A70-4D2C-416A-967E-126AACD54B5B}" presName="noChildren" presStyleCnt="0"/>
      <dgm:spPr/>
    </dgm:pt>
    <dgm:pt modelId="{12700732-1864-4B4E-B53F-477733269DF8}" type="pres">
      <dgm:prSet presAssocID="{7CC09A70-4D2C-416A-967E-126AACD54B5B}" presName="gap" presStyleCnt="0"/>
      <dgm:spPr/>
    </dgm:pt>
    <dgm:pt modelId="{061623DC-5797-4C02-A57C-BE03CED1FB9A}" type="pres">
      <dgm:prSet presAssocID="{7CC09A70-4D2C-416A-967E-126AACD54B5B}" presName="medCircle2" presStyleLbl="vennNode1" presStyleIdx="5" presStyleCnt="12"/>
      <dgm:spPr/>
    </dgm:pt>
    <dgm:pt modelId="{9CAC4C52-7B9F-4FC6-9DC3-952FD75D1593}" type="pres">
      <dgm:prSet presAssocID="{7CC09A70-4D2C-416A-967E-126AACD54B5B}" presName="txLvlOnly1" presStyleLbl="revTx" presStyleIdx="5" presStyleCnt="12"/>
      <dgm:spPr/>
    </dgm:pt>
    <dgm:pt modelId="{7A278405-0AFF-4763-8324-BC49378CA38D}" type="pres">
      <dgm:prSet presAssocID="{BE9ECC0C-1958-42AE-9A7C-299822964A84}" presName="noChildren" presStyleCnt="0"/>
      <dgm:spPr/>
    </dgm:pt>
    <dgm:pt modelId="{A3BDB6E7-7FDE-4300-8E3D-F0195AC18C3B}" type="pres">
      <dgm:prSet presAssocID="{BE9ECC0C-1958-42AE-9A7C-299822964A84}" presName="gap" presStyleCnt="0"/>
      <dgm:spPr/>
    </dgm:pt>
    <dgm:pt modelId="{C0497352-D3CA-42C1-9F41-4E13D566DA8E}" type="pres">
      <dgm:prSet presAssocID="{BE9ECC0C-1958-42AE-9A7C-299822964A84}" presName="medCircle2" presStyleLbl="vennNode1" presStyleIdx="6" presStyleCnt="12"/>
      <dgm:spPr/>
    </dgm:pt>
    <dgm:pt modelId="{683B8F5A-376F-47E4-B38A-8713E216A014}" type="pres">
      <dgm:prSet presAssocID="{BE9ECC0C-1958-42AE-9A7C-299822964A84}" presName="txLvlOnly1" presStyleLbl="revTx" presStyleIdx="6" presStyleCnt="12"/>
      <dgm:spPr/>
    </dgm:pt>
    <dgm:pt modelId="{4D2A4A3D-EA6F-4009-8EB3-DCCEA0DF7B48}" type="pres">
      <dgm:prSet presAssocID="{A062881F-744C-41A9-A4CD-CB729B14C76F}" presName="noChildren" presStyleCnt="0"/>
      <dgm:spPr/>
    </dgm:pt>
    <dgm:pt modelId="{61CF12D4-B5F1-4D1E-BFEB-6F9649ACD7E5}" type="pres">
      <dgm:prSet presAssocID="{A062881F-744C-41A9-A4CD-CB729B14C76F}" presName="gap" presStyleCnt="0"/>
      <dgm:spPr/>
    </dgm:pt>
    <dgm:pt modelId="{3D37484F-1B5C-4FCF-8B4B-535141B98C04}" type="pres">
      <dgm:prSet presAssocID="{A062881F-744C-41A9-A4CD-CB729B14C76F}" presName="medCircle2" presStyleLbl="vennNode1" presStyleIdx="7" presStyleCnt="12"/>
      <dgm:spPr/>
    </dgm:pt>
    <dgm:pt modelId="{527ABE4A-2491-4792-9E82-825E1F1936DD}" type="pres">
      <dgm:prSet presAssocID="{A062881F-744C-41A9-A4CD-CB729B14C76F}" presName="txLvlOnly1" presStyleLbl="revTx" presStyleIdx="7" presStyleCnt="12"/>
      <dgm:spPr/>
    </dgm:pt>
    <dgm:pt modelId="{3E47CB7F-AD99-4714-B93F-83CF7698E6DC}" type="pres">
      <dgm:prSet presAssocID="{9864AE4C-D3AC-455F-AC10-D7843F7DF847}" presName="noChildren" presStyleCnt="0"/>
      <dgm:spPr/>
    </dgm:pt>
    <dgm:pt modelId="{E3098867-0745-4829-8D1E-F0963FA0E037}" type="pres">
      <dgm:prSet presAssocID="{9864AE4C-D3AC-455F-AC10-D7843F7DF847}" presName="gap" presStyleCnt="0"/>
      <dgm:spPr/>
    </dgm:pt>
    <dgm:pt modelId="{07E43409-FC65-40E1-8465-2F57EA674ECF}" type="pres">
      <dgm:prSet presAssocID="{9864AE4C-D3AC-455F-AC10-D7843F7DF847}" presName="medCircle2" presStyleLbl="vennNode1" presStyleIdx="8" presStyleCnt="12"/>
      <dgm:spPr/>
    </dgm:pt>
    <dgm:pt modelId="{F69C1F7A-2CF0-4CBD-95EE-AA0F69A4AD9E}" type="pres">
      <dgm:prSet presAssocID="{9864AE4C-D3AC-455F-AC10-D7843F7DF847}" presName="txLvlOnly1" presStyleLbl="revTx" presStyleIdx="8" presStyleCnt="12"/>
      <dgm:spPr/>
    </dgm:pt>
    <dgm:pt modelId="{6F94D829-777B-4D5D-9DA4-A30C0F7CF0E4}" type="pres">
      <dgm:prSet presAssocID="{5EEFAD69-75F2-47C5-BC7A-7363D7171427}" presName="noChildren" presStyleCnt="0"/>
      <dgm:spPr/>
    </dgm:pt>
    <dgm:pt modelId="{5F7D2B2A-EB11-4304-A633-C4C6F208C479}" type="pres">
      <dgm:prSet presAssocID="{5EEFAD69-75F2-47C5-BC7A-7363D7171427}" presName="gap" presStyleCnt="0"/>
      <dgm:spPr/>
    </dgm:pt>
    <dgm:pt modelId="{99538BE8-ECFD-414D-80E4-8344F6D74157}" type="pres">
      <dgm:prSet presAssocID="{5EEFAD69-75F2-47C5-BC7A-7363D7171427}" presName="medCircle2" presStyleLbl="vennNode1" presStyleIdx="9" presStyleCnt="12"/>
      <dgm:spPr/>
    </dgm:pt>
    <dgm:pt modelId="{F848DE8F-5A4D-4A2A-BBCC-6D57DAEDDB1F}" type="pres">
      <dgm:prSet presAssocID="{5EEFAD69-75F2-47C5-BC7A-7363D7171427}" presName="txLvlOnly1" presStyleLbl="revTx" presStyleIdx="9" presStyleCnt="12"/>
      <dgm:spPr/>
    </dgm:pt>
    <dgm:pt modelId="{864E0F3F-FCB3-40C2-8700-68CDD3600180}" type="pres">
      <dgm:prSet presAssocID="{54357063-E636-4E78-A249-87BE177BBFC5}" presName="noChildren" presStyleCnt="0"/>
      <dgm:spPr/>
    </dgm:pt>
    <dgm:pt modelId="{92397AA0-BCF3-496D-ABC5-C62B6504DDB2}" type="pres">
      <dgm:prSet presAssocID="{54357063-E636-4E78-A249-87BE177BBFC5}" presName="gap" presStyleCnt="0"/>
      <dgm:spPr/>
    </dgm:pt>
    <dgm:pt modelId="{44E71EE2-3C29-4F34-BD1D-1DAE354729BC}" type="pres">
      <dgm:prSet presAssocID="{54357063-E636-4E78-A249-87BE177BBFC5}" presName="medCircle2" presStyleLbl="vennNode1" presStyleIdx="10" presStyleCnt="12"/>
      <dgm:spPr/>
    </dgm:pt>
    <dgm:pt modelId="{81AA1083-8CB6-428F-ACC3-9B7B327AFE5A}" type="pres">
      <dgm:prSet presAssocID="{54357063-E636-4E78-A249-87BE177BBFC5}" presName="txLvlOnly1" presStyleLbl="revTx" presStyleIdx="10" presStyleCnt="12"/>
      <dgm:spPr/>
    </dgm:pt>
    <dgm:pt modelId="{FE24CFEB-7D3F-4AF4-BFF3-F8E1F4AECC75}" type="pres">
      <dgm:prSet presAssocID="{D38BEF7D-09B8-4E75-B705-790203F91FBE}" presName="noChildren" presStyleCnt="0"/>
      <dgm:spPr/>
    </dgm:pt>
    <dgm:pt modelId="{C540D11E-CA3E-490F-83E3-3F4B8FB9C6AE}" type="pres">
      <dgm:prSet presAssocID="{D38BEF7D-09B8-4E75-B705-790203F91FBE}" presName="gap" presStyleCnt="0"/>
      <dgm:spPr/>
    </dgm:pt>
    <dgm:pt modelId="{BAC910FC-613C-4C54-BC4B-88D66522FDC1}" type="pres">
      <dgm:prSet presAssocID="{D38BEF7D-09B8-4E75-B705-790203F91FBE}" presName="medCircle2" presStyleLbl="vennNode1" presStyleIdx="11" presStyleCnt="12"/>
      <dgm:spPr/>
    </dgm:pt>
    <dgm:pt modelId="{D78CC180-0218-435B-8485-E0082ACDBCD0}" type="pres">
      <dgm:prSet presAssocID="{D38BEF7D-09B8-4E75-B705-790203F91FBE}" presName="txLvlOnly1" presStyleLbl="revTx" presStyleIdx="11" presStyleCnt="12"/>
      <dgm:spPr/>
    </dgm:pt>
  </dgm:ptLst>
  <dgm:cxnLst>
    <dgm:cxn modelId="{CD972730-A855-4F95-B89C-C6198F147C9D}" type="presOf" srcId="{5EEFAD69-75F2-47C5-BC7A-7363D7171427}" destId="{F848DE8F-5A4D-4A2A-BBCC-6D57DAEDDB1F}" srcOrd="0" destOrd="0" presId="urn:microsoft.com/office/officeart/2008/layout/VerticalCircleList"/>
    <dgm:cxn modelId="{13CA5036-9EC9-47DF-93EB-DFA572C22481}" type="presOf" srcId="{7C8E325E-6132-4CEC-A4D8-3EA92343D129}" destId="{79ECAD36-7CB7-43B4-87AD-6ECDEB8E996E}" srcOrd="0" destOrd="0" presId="urn:microsoft.com/office/officeart/2008/layout/VerticalCircleList"/>
    <dgm:cxn modelId="{A0865839-51BB-402A-BD73-63C5C2D39029}" srcId="{7E3317F4-5FE2-4C19-8FD1-884F858BDCB6}" destId="{A062881F-744C-41A9-A4CD-CB729B14C76F}" srcOrd="7" destOrd="0" parTransId="{DF33977C-1E1A-4F37-9603-BCDB2FCCDEA3}" sibTransId="{473C3A4C-1B33-4081-96E5-0A5959763E4A}"/>
    <dgm:cxn modelId="{E2426D3F-782C-4D1E-8A6C-E4A8D29CD450}" srcId="{7E3317F4-5FE2-4C19-8FD1-884F858BDCB6}" destId="{0175CD59-C625-48D7-B974-07DA16273857}" srcOrd="0" destOrd="0" parTransId="{771C4186-A7A0-41AA-B5BE-64995A713176}" sibTransId="{E81204F3-8AC7-454A-A7BD-A08192EA0EDE}"/>
    <dgm:cxn modelId="{2F79E35D-4705-41AD-B9DC-29024C81E798}" srcId="{7E3317F4-5FE2-4C19-8FD1-884F858BDCB6}" destId="{D38BEF7D-09B8-4E75-B705-790203F91FBE}" srcOrd="11" destOrd="0" parTransId="{FBF67ACD-6BF2-477C-AFD8-42C90A676BA0}" sibTransId="{DB08433A-8B13-4D77-A1CE-6D6F92FEB22B}"/>
    <dgm:cxn modelId="{9360055E-4682-44D8-90E5-4DEA9BB399C5}" srcId="{7E3317F4-5FE2-4C19-8FD1-884F858BDCB6}" destId="{7C8E325E-6132-4CEC-A4D8-3EA92343D129}" srcOrd="4" destOrd="0" parTransId="{F8C0C5AA-E6F3-4AA9-B6BB-7B5B7130099C}" sibTransId="{E658A584-0937-4177-9F4C-0483122723CD}"/>
    <dgm:cxn modelId="{FFFA7D5E-AC02-4F7C-85BB-5B360E4DBF53}" type="presOf" srcId="{D3E2F464-D870-49C8-8CDC-532272A25BA9}" destId="{BAADA326-811B-4893-BDD1-7B23F494D622}" srcOrd="0" destOrd="0" presId="urn:microsoft.com/office/officeart/2008/layout/VerticalCircleList"/>
    <dgm:cxn modelId="{FC3D4463-14BD-40FB-B2A4-F76E160B686C}" srcId="{7E3317F4-5FE2-4C19-8FD1-884F858BDCB6}" destId="{EB63D701-FBA5-4BCD-834B-70975A58EC9E}" srcOrd="3" destOrd="0" parTransId="{09912B29-985B-4FDE-AFBF-8EDE5E90612C}" sibTransId="{68410B56-3482-4F3E-8090-85ADD5DBACCC}"/>
    <dgm:cxn modelId="{CA2BA549-E76F-4877-8529-E51D8CEF5E8C}" type="presOf" srcId="{7E3317F4-5FE2-4C19-8FD1-884F858BDCB6}" destId="{F563AAE4-DBA9-461F-8418-CBE9F8900B56}" srcOrd="0" destOrd="0" presId="urn:microsoft.com/office/officeart/2008/layout/VerticalCircleList"/>
    <dgm:cxn modelId="{A370A34F-3235-4A13-8BC9-DB25A6BF87E2}" srcId="{7E3317F4-5FE2-4C19-8FD1-884F858BDCB6}" destId="{7CC09A70-4D2C-416A-967E-126AACD54B5B}" srcOrd="5" destOrd="0" parTransId="{18EC0FE4-1F3E-4BC9-A51B-CC3D34EDEB60}" sibTransId="{609CA2AF-5FF3-4C8B-92B6-7F1481B2BC2B}"/>
    <dgm:cxn modelId="{8BCD6F74-B6CB-419A-A524-530F1EFC74F9}" srcId="{7E3317F4-5FE2-4C19-8FD1-884F858BDCB6}" destId="{54357063-E636-4E78-A249-87BE177BBFC5}" srcOrd="10" destOrd="0" parTransId="{34F8B20E-1CFF-4A49-9EC4-1072EB219C5A}" sibTransId="{CFDAB608-5A45-41D5-8C40-2046D8BE4FE2}"/>
    <dgm:cxn modelId="{7EA7077A-30EC-4D05-9F91-D3CAB354455B}" type="presOf" srcId="{EB63D701-FBA5-4BCD-834B-70975A58EC9E}" destId="{92B17DEE-A088-4EA2-A777-942A4CA679BA}" srcOrd="0" destOrd="0" presId="urn:microsoft.com/office/officeart/2008/layout/VerticalCircleList"/>
    <dgm:cxn modelId="{F6943988-5035-424B-A233-0A9D2445F58B}" srcId="{7E3317F4-5FE2-4C19-8FD1-884F858BDCB6}" destId="{BE9ECC0C-1958-42AE-9A7C-299822964A84}" srcOrd="6" destOrd="0" parTransId="{F9C595D2-F64E-4038-9740-C4113CF2EDCF}" sibTransId="{EEBA6523-33B5-4515-95DF-EA81A18D2742}"/>
    <dgm:cxn modelId="{63CDB198-3659-4F64-B877-2BB92292F45E}" srcId="{7E3317F4-5FE2-4C19-8FD1-884F858BDCB6}" destId="{D3E2F464-D870-49C8-8CDC-532272A25BA9}" srcOrd="1" destOrd="0" parTransId="{C018E228-1A7D-4E62-9844-A4D44A70AEA0}" sibTransId="{A2976252-FCF5-448B-9354-CE6D11D60B5F}"/>
    <dgm:cxn modelId="{05F5C6AF-8DAB-4D4F-BC60-5D342420FBDD}" type="presOf" srcId="{D38BEF7D-09B8-4E75-B705-790203F91FBE}" destId="{D78CC180-0218-435B-8485-E0082ACDBCD0}" srcOrd="0" destOrd="0" presId="urn:microsoft.com/office/officeart/2008/layout/VerticalCircleList"/>
    <dgm:cxn modelId="{0224D5AF-7E95-4877-825A-820A012E8B87}" type="presOf" srcId="{9864AE4C-D3AC-455F-AC10-D7843F7DF847}" destId="{F69C1F7A-2CF0-4CBD-95EE-AA0F69A4AD9E}" srcOrd="0" destOrd="0" presId="urn:microsoft.com/office/officeart/2008/layout/VerticalCircleList"/>
    <dgm:cxn modelId="{FE8C47B0-ACBA-4390-82DE-B0C51978B5B9}" type="presOf" srcId="{A062881F-744C-41A9-A4CD-CB729B14C76F}" destId="{527ABE4A-2491-4792-9E82-825E1F1936DD}" srcOrd="0" destOrd="0" presId="urn:microsoft.com/office/officeart/2008/layout/VerticalCircleList"/>
    <dgm:cxn modelId="{95EDA5B5-FAF2-4F14-887E-CD129BE9E2CF}" srcId="{7E3317F4-5FE2-4C19-8FD1-884F858BDCB6}" destId="{553CB740-E525-400E-9ECF-4E3B9A3B8CF7}" srcOrd="2" destOrd="0" parTransId="{3B22D94C-8713-4CE2-9C78-240E4FB56B54}" sibTransId="{8CEDC5A7-5953-45B4-9D56-14D76D42A574}"/>
    <dgm:cxn modelId="{CF083DCB-53B2-42CC-9D24-6F2165629E06}" srcId="{7E3317F4-5FE2-4C19-8FD1-884F858BDCB6}" destId="{5EEFAD69-75F2-47C5-BC7A-7363D7171427}" srcOrd="9" destOrd="0" parTransId="{C54B8F14-89F0-4038-BF5E-9F8FC15013F9}" sibTransId="{6CA35B23-B97A-4F10-8468-DB9F6DA9A532}"/>
    <dgm:cxn modelId="{03ECA0CD-9B63-47EF-8D8C-2650C59DAA57}" type="presOf" srcId="{553CB740-E525-400E-9ECF-4E3B9A3B8CF7}" destId="{A41A274E-24D0-49E2-8494-1B236650A6F8}" srcOrd="0" destOrd="0" presId="urn:microsoft.com/office/officeart/2008/layout/VerticalCircleList"/>
    <dgm:cxn modelId="{9073C4D0-1063-4AFE-9A68-DF77350FB13B}" type="presOf" srcId="{BE9ECC0C-1958-42AE-9A7C-299822964A84}" destId="{683B8F5A-376F-47E4-B38A-8713E216A014}" srcOrd="0" destOrd="0" presId="urn:microsoft.com/office/officeart/2008/layout/VerticalCircleList"/>
    <dgm:cxn modelId="{9C4E1DD4-3A5F-4C6E-808E-4A22C068E67D}" type="presOf" srcId="{7CC09A70-4D2C-416A-967E-126AACD54B5B}" destId="{9CAC4C52-7B9F-4FC6-9DC3-952FD75D1593}" srcOrd="0" destOrd="0" presId="urn:microsoft.com/office/officeart/2008/layout/VerticalCircleList"/>
    <dgm:cxn modelId="{61C5E9DF-62C4-4E59-875E-223366C7E2F5}" srcId="{7E3317F4-5FE2-4C19-8FD1-884F858BDCB6}" destId="{9864AE4C-D3AC-455F-AC10-D7843F7DF847}" srcOrd="8" destOrd="0" parTransId="{58BF42CA-A499-4622-A5ED-ED447581259C}" sibTransId="{10F0685E-E600-45AA-8978-C1C5E1BD1130}"/>
    <dgm:cxn modelId="{EFAEFAE7-4FA3-4E5D-B534-FFCAF4C85F7A}" type="presOf" srcId="{0175CD59-C625-48D7-B974-07DA16273857}" destId="{4FA1D24C-4817-40F5-B248-12C3D32DE6E0}" srcOrd="0" destOrd="0" presId="urn:microsoft.com/office/officeart/2008/layout/VerticalCircleList"/>
    <dgm:cxn modelId="{9AEFBAED-C0EB-4FE2-8EB3-7CF9B9281534}" type="presOf" srcId="{54357063-E636-4E78-A249-87BE177BBFC5}" destId="{81AA1083-8CB6-428F-ACC3-9B7B327AFE5A}" srcOrd="0" destOrd="0" presId="urn:microsoft.com/office/officeart/2008/layout/VerticalCircleList"/>
    <dgm:cxn modelId="{4E020B98-9CBC-44A8-8B91-84B12F89D48C}" type="presParOf" srcId="{F563AAE4-DBA9-461F-8418-CBE9F8900B56}" destId="{05CEEEC8-1588-4006-8467-B9A49FDAB69C}" srcOrd="0" destOrd="0" presId="urn:microsoft.com/office/officeart/2008/layout/VerticalCircleList"/>
    <dgm:cxn modelId="{662D0D16-250A-4CB9-AA47-2FB797D7A78C}" type="presParOf" srcId="{05CEEEC8-1588-4006-8467-B9A49FDAB69C}" destId="{74FAFB32-F4C5-4E5F-8725-4C901DA1364C}" srcOrd="0" destOrd="0" presId="urn:microsoft.com/office/officeart/2008/layout/VerticalCircleList"/>
    <dgm:cxn modelId="{F5F786CE-09DC-4657-B81C-3B08DC43291F}" type="presParOf" srcId="{05CEEEC8-1588-4006-8467-B9A49FDAB69C}" destId="{74A1EE08-AAE1-4FA5-86F4-6F0ABC7CB2AC}" srcOrd="1" destOrd="0" presId="urn:microsoft.com/office/officeart/2008/layout/VerticalCircleList"/>
    <dgm:cxn modelId="{F7F501F3-72D6-4CFB-99A4-C6E4FFA521B8}" type="presParOf" srcId="{05CEEEC8-1588-4006-8467-B9A49FDAB69C}" destId="{4FA1D24C-4817-40F5-B248-12C3D32DE6E0}" srcOrd="2" destOrd="0" presId="urn:microsoft.com/office/officeart/2008/layout/VerticalCircleList"/>
    <dgm:cxn modelId="{EE4D9F94-1543-48A0-BB72-DCA72D1D3D43}" type="presParOf" srcId="{F563AAE4-DBA9-461F-8418-CBE9F8900B56}" destId="{788F1BC8-8FDB-421F-A3F4-8C2AB445B9ED}" srcOrd="1" destOrd="0" presId="urn:microsoft.com/office/officeart/2008/layout/VerticalCircleList"/>
    <dgm:cxn modelId="{CC76A06D-E39B-4AA8-B032-4864FA925230}" type="presParOf" srcId="{788F1BC8-8FDB-421F-A3F4-8C2AB445B9ED}" destId="{40715F81-25C6-4032-AEB2-FE6E0913B8F6}" srcOrd="0" destOrd="0" presId="urn:microsoft.com/office/officeart/2008/layout/VerticalCircleList"/>
    <dgm:cxn modelId="{4C050FB1-3BF6-4231-8ACE-FD07D49E5250}" type="presParOf" srcId="{788F1BC8-8FDB-421F-A3F4-8C2AB445B9ED}" destId="{75A444AC-19C0-46F3-B2EF-9E03E34CCAE6}" srcOrd="1" destOrd="0" presId="urn:microsoft.com/office/officeart/2008/layout/VerticalCircleList"/>
    <dgm:cxn modelId="{151B6CFF-A4C9-44DC-A2F2-4B36F67574A6}" type="presParOf" srcId="{788F1BC8-8FDB-421F-A3F4-8C2AB445B9ED}" destId="{BAADA326-811B-4893-BDD1-7B23F494D622}" srcOrd="2" destOrd="0" presId="urn:microsoft.com/office/officeart/2008/layout/VerticalCircleList"/>
    <dgm:cxn modelId="{90D8658B-8639-49F0-963A-42BAAC015F80}" type="presParOf" srcId="{F563AAE4-DBA9-461F-8418-CBE9F8900B56}" destId="{623AFBDF-8327-44E3-856D-822B943B1515}" srcOrd="2" destOrd="0" presId="urn:microsoft.com/office/officeart/2008/layout/VerticalCircleList"/>
    <dgm:cxn modelId="{E8116191-6262-4EF4-9F41-4E93E49869D4}" type="presParOf" srcId="{623AFBDF-8327-44E3-856D-822B943B1515}" destId="{1CFC34B1-7203-4A1D-91FF-7BED7385FD7B}" srcOrd="0" destOrd="0" presId="urn:microsoft.com/office/officeart/2008/layout/VerticalCircleList"/>
    <dgm:cxn modelId="{48F7805C-DCC1-49A0-8401-9E76440312CE}" type="presParOf" srcId="{623AFBDF-8327-44E3-856D-822B943B1515}" destId="{5D6C8519-D969-437A-9F24-CB59C3E035ED}" srcOrd="1" destOrd="0" presId="urn:microsoft.com/office/officeart/2008/layout/VerticalCircleList"/>
    <dgm:cxn modelId="{D254AE02-6A54-4522-8821-362464BDB2A9}" type="presParOf" srcId="{623AFBDF-8327-44E3-856D-822B943B1515}" destId="{A41A274E-24D0-49E2-8494-1B236650A6F8}" srcOrd="2" destOrd="0" presId="urn:microsoft.com/office/officeart/2008/layout/VerticalCircleList"/>
    <dgm:cxn modelId="{D3DB2FEA-969D-431E-9A8B-295507A41F68}" type="presParOf" srcId="{F563AAE4-DBA9-461F-8418-CBE9F8900B56}" destId="{44F0F406-F73C-4EC7-A31F-D8BD30681E6C}" srcOrd="3" destOrd="0" presId="urn:microsoft.com/office/officeart/2008/layout/VerticalCircleList"/>
    <dgm:cxn modelId="{DC74DF35-E9B3-4FFC-B33A-D22DCCCB1709}" type="presParOf" srcId="{44F0F406-F73C-4EC7-A31F-D8BD30681E6C}" destId="{5EFB6824-08AF-4CBD-AA95-6DFF5CFA6B11}" srcOrd="0" destOrd="0" presId="urn:microsoft.com/office/officeart/2008/layout/VerticalCircleList"/>
    <dgm:cxn modelId="{760C3431-A373-47D1-8370-EDC803F35118}" type="presParOf" srcId="{44F0F406-F73C-4EC7-A31F-D8BD30681E6C}" destId="{1DA75299-B2B3-406A-91D7-CD67F841BAB4}" srcOrd="1" destOrd="0" presId="urn:microsoft.com/office/officeart/2008/layout/VerticalCircleList"/>
    <dgm:cxn modelId="{93239CE4-E223-4BBE-8B73-6DBEDC2DDB56}" type="presParOf" srcId="{44F0F406-F73C-4EC7-A31F-D8BD30681E6C}" destId="{92B17DEE-A088-4EA2-A777-942A4CA679BA}" srcOrd="2" destOrd="0" presId="urn:microsoft.com/office/officeart/2008/layout/VerticalCircleList"/>
    <dgm:cxn modelId="{C1ED4357-BF1B-465E-A937-4CAB8C9B0FCF}" type="presParOf" srcId="{F563AAE4-DBA9-461F-8418-CBE9F8900B56}" destId="{8248F03B-5EC2-4532-9F3B-00DB03874C00}" srcOrd="4" destOrd="0" presId="urn:microsoft.com/office/officeart/2008/layout/VerticalCircleList"/>
    <dgm:cxn modelId="{8CA9ADF2-3434-4368-8DE9-860A03D2664C}" type="presParOf" srcId="{8248F03B-5EC2-4532-9F3B-00DB03874C00}" destId="{20843086-0A72-4E53-A1A7-2F0BBE0BF0FD}" srcOrd="0" destOrd="0" presId="urn:microsoft.com/office/officeart/2008/layout/VerticalCircleList"/>
    <dgm:cxn modelId="{7E975B30-E31B-4782-956C-7D1F850CEDE9}" type="presParOf" srcId="{8248F03B-5EC2-4532-9F3B-00DB03874C00}" destId="{9F374262-506E-49AD-A0E0-E91EEF363942}" srcOrd="1" destOrd="0" presId="urn:microsoft.com/office/officeart/2008/layout/VerticalCircleList"/>
    <dgm:cxn modelId="{F35FEF5D-609A-4438-A10E-8A983C22F992}" type="presParOf" srcId="{8248F03B-5EC2-4532-9F3B-00DB03874C00}" destId="{79ECAD36-7CB7-43B4-87AD-6ECDEB8E996E}" srcOrd="2" destOrd="0" presId="urn:microsoft.com/office/officeart/2008/layout/VerticalCircleList"/>
    <dgm:cxn modelId="{DC0ED5C1-8E1F-4CB7-8BC8-27B3D0D46FB5}" type="presParOf" srcId="{F563AAE4-DBA9-461F-8418-CBE9F8900B56}" destId="{E7CCF975-00B1-467D-A703-14481E2135EE}" srcOrd="5" destOrd="0" presId="urn:microsoft.com/office/officeart/2008/layout/VerticalCircleList"/>
    <dgm:cxn modelId="{C16E62F5-9AC5-4D2B-8A92-9EBF43190AA5}" type="presParOf" srcId="{E7CCF975-00B1-467D-A703-14481E2135EE}" destId="{12700732-1864-4B4E-B53F-477733269DF8}" srcOrd="0" destOrd="0" presId="urn:microsoft.com/office/officeart/2008/layout/VerticalCircleList"/>
    <dgm:cxn modelId="{669225ED-A78D-4F32-9872-9D0DF15050EA}" type="presParOf" srcId="{E7CCF975-00B1-467D-A703-14481E2135EE}" destId="{061623DC-5797-4C02-A57C-BE03CED1FB9A}" srcOrd="1" destOrd="0" presId="urn:microsoft.com/office/officeart/2008/layout/VerticalCircleList"/>
    <dgm:cxn modelId="{0381A335-FFA9-4A33-8327-1BA2447D4529}" type="presParOf" srcId="{E7CCF975-00B1-467D-A703-14481E2135EE}" destId="{9CAC4C52-7B9F-4FC6-9DC3-952FD75D1593}" srcOrd="2" destOrd="0" presId="urn:microsoft.com/office/officeart/2008/layout/VerticalCircleList"/>
    <dgm:cxn modelId="{0044EBF7-0C8E-49D7-8253-CCCE6E64CB92}" type="presParOf" srcId="{F563AAE4-DBA9-461F-8418-CBE9F8900B56}" destId="{7A278405-0AFF-4763-8324-BC49378CA38D}" srcOrd="6" destOrd="0" presId="urn:microsoft.com/office/officeart/2008/layout/VerticalCircleList"/>
    <dgm:cxn modelId="{7DFB42E5-AF33-4F57-9541-1006B5765BBE}" type="presParOf" srcId="{7A278405-0AFF-4763-8324-BC49378CA38D}" destId="{A3BDB6E7-7FDE-4300-8E3D-F0195AC18C3B}" srcOrd="0" destOrd="0" presId="urn:microsoft.com/office/officeart/2008/layout/VerticalCircleList"/>
    <dgm:cxn modelId="{C239D966-C2A5-49D3-ADDE-6DC173DAB174}" type="presParOf" srcId="{7A278405-0AFF-4763-8324-BC49378CA38D}" destId="{C0497352-D3CA-42C1-9F41-4E13D566DA8E}" srcOrd="1" destOrd="0" presId="urn:microsoft.com/office/officeart/2008/layout/VerticalCircleList"/>
    <dgm:cxn modelId="{5045F6EC-17EA-4D38-9BC7-063DE23BE590}" type="presParOf" srcId="{7A278405-0AFF-4763-8324-BC49378CA38D}" destId="{683B8F5A-376F-47E4-B38A-8713E216A014}" srcOrd="2" destOrd="0" presId="urn:microsoft.com/office/officeart/2008/layout/VerticalCircleList"/>
    <dgm:cxn modelId="{E8303C54-9B43-40BA-B806-EE094C5D5AF9}" type="presParOf" srcId="{F563AAE4-DBA9-461F-8418-CBE9F8900B56}" destId="{4D2A4A3D-EA6F-4009-8EB3-DCCEA0DF7B48}" srcOrd="7" destOrd="0" presId="urn:microsoft.com/office/officeart/2008/layout/VerticalCircleList"/>
    <dgm:cxn modelId="{C7681210-C209-4080-A668-B7B8908E720F}" type="presParOf" srcId="{4D2A4A3D-EA6F-4009-8EB3-DCCEA0DF7B48}" destId="{61CF12D4-B5F1-4D1E-BFEB-6F9649ACD7E5}" srcOrd="0" destOrd="0" presId="urn:microsoft.com/office/officeart/2008/layout/VerticalCircleList"/>
    <dgm:cxn modelId="{4C626263-727D-4CC1-ACF7-26DEBEF1FEB6}" type="presParOf" srcId="{4D2A4A3D-EA6F-4009-8EB3-DCCEA0DF7B48}" destId="{3D37484F-1B5C-4FCF-8B4B-535141B98C04}" srcOrd="1" destOrd="0" presId="urn:microsoft.com/office/officeart/2008/layout/VerticalCircleList"/>
    <dgm:cxn modelId="{C53E14E7-D7F8-42D9-A67B-3BEE624F4FB6}" type="presParOf" srcId="{4D2A4A3D-EA6F-4009-8EB3-DCCEA0DF7B48}" destId="{527ABE4A-2491-4792-9E82-825E1F1936DD}" srcOrd="2" destOrd="0" presId="urn:microsoft.com/office/officeart/2008/layout/VerticalCircleList"/>
    <dgm:cxn modelId="{F90D787C-798A-400B-99B3-9FBD1D55128A}" type="presParOf" srcId="{F563AAE4-DBA9-461F-8418-CBE9F8900B56}" destId="{3E47CB7F-AD99-4714-B93F-83CF7698E6DC}" srcOrd="8" destOrd="0" presId="urn:microsoft.com/office/officeart/2008/layout/VerticalCircleList"/>
    <dgm:cxn modelId="{77E84AAD-A64C-4C30-A75D-B5DE615DCCA1}" type="presParOf" srcId="{3E47CB7F-AD99-4714-B93F-83CF7698E6DC}" destId="{E3098867-0745-4829-8D1E-F0963FA0E037}" srcOrd="0" destOrd="0" presId="urn:microsoft.com/office/officeart/2008/layout/VerticalCircleList"/>
    <dgm:cxn modelId="{B9E7354A-75C5-43EF-8153-C55292DCA23B}" type="presParOf" srcId="{3E47CB7F-AD99-4714-B93F-83CF7698E6DC}" destId="{07E43409-FC65-40E1-8465-2F57EA674ECF}" srcOrd="1" destOrd="0" presId="urn:microsoft.com/office/officeart/2008/layout/VerticalCircleList"/>
    <dgm:cxn modelId="{26CE1EE1-EBCF-4F3E-A174-09576EEAFED7}" type="presParOf" srcId="{3E47CB7F-AD99-4714-B93F-83CF7698E6DC}" destId="{F69C1F7A-2CF0-4CBD-95EE-AA0F69A4AD9E}" srcOrd="2" destOrd="0" presId="urn:microsoft.com/office/officeart/2008/layout/VerticalCircleList"/>
    <dgm:cxn modelId="{ED15B6A1-1414-42CA-B40C-81A8075A3135}" type="presParOf" srcId="{F563AAE4-DBA9-461F-8418-CBE9F8900B56}" destId="{6F94D829-777B-4D5D-9DA4-A30C0F7CF0E4}" srcOrd="9" destOrd="0" presId="urn:microsoft.com/office/officeart/2008/layout/VerticalCircleList"/>
    <dgm:cxn modelId="{92CB2059-385E-43A7-8535-D1858683D425}" type="presParOf" srcId="{6F94D829-777B-4D5D-9DA4-A30C0F7CF0E4}" destId="{5F7D2B2A-EB11-4304-A633-C4C6F208C479}" srcOrd="0" destOrd="0" presId="urn:microsoft.com/office/officeart/2008/layout/VerticalCircleList"/>
    <dgm:cxn modelId="{2C998B7A-2347-4126-A57D-DCDFF07B8111}" type="presParOf" srcId="{6F94D829-777B-4D5D-9DA4-A30C0F7CF0E4}" destId="{99538BE8-ECFD-414D-80E4-8344F6D74157}" srcOrd="1" destOrd="0" presId="urn:microsoft.com/office/officeart/2008/layout/VerticalCircleList"/>
    <dgm:cxn modelId="{CCCF440D-92A7-4992-99B2-5FC7DAA89CDE}" type="presParOf" srcId="{6F94D829-777B-4D5D-9DA4-A30C0F7CF0E4}" destId="{F848DE8F-5A4D-4A2A-BBCC-6D57DAEDDB1F}" srcOrd="2" destOrd="0" presId="urn:microsoft.com/office/officeart/2008/layout/VerticalCircleList"/>
    <dgm:cxn modelId="{960D609F-C1DF-4483-B4F4-DE74A7D12D60}" type="presParOf" srcId="{F563AAE4-DBA9-461F-8418-CBE9F8900B56}" destId="{864E0F3F-FCB3-40C2-8700-68CDD3600180}" srcOrd="10" destOrd="0" presId="urn:microsoft.com/office/officeart/2008/layout/VerticalCircleList"/>
    <dgm:cxn modelId="{9BD51830-AB58-496B-8318-44C2AA56869B}" type="presParOf" srcId="{864E0F3F-FCB3-40C2-8700-68CDD3600180}" destId="{92397AA0-BCF3-496D-ABC5-C62B6504DDB2}" srcOrd="0" destOrd="0" presId="urn:microsoft.com/office/officeart/2008/layout/VerticalCircleList"/>
    <dgm:cxn modelId="{48E8A11A-BB55-45D7-BE7F-15EF67120C5B}" type="presParOf" srcId="{864E0F3F-FCB3-40C2-8700-68CDD3600180}" destId="{44E71EE2-3C29-4F34-BD1D-1DAE354729BC}" srcOrd="1" destOrd="0" presId="urn:microsoft.com/office/officeart/2008/layout/VerticalCircleList"/>
    <dgm:cxn modelId="{D29E639E-1917-4D29-8969-15B46FB38337}" type="presParOf" srcId="{864E0F3F-FCB3-40C2-8700-68CDD3600180}" destId="{81AA1083-8CB6-428F-ACC3-9B7B327AFE5A}" srcOrd="2" destOrd="0" presId="urn:microsoft.com/office/officeart/2008/layout/VerticalCircleList"/>
    <dgm:cxn modelId="{267F11D7-CCBF-4CFC-A9C0-D30D935E1D83}" type="presParOf" srcId="{F563AAE4-DBA9-461F-8418-CBE9F8900B56}" destId="{FE24CFEB-7D3F-4AF4-BFF3-F8E1F4AECC75}" srcOrd="11" destOrd="0" presId="urn:microsoft.com/office/officeart/2008/layout/VerticalCircleList"/>
    <dgm:cxn modelId="{EFBEFA01-41AC-4E47-8B9B-EB2D20399F70}" type="presParOf" srcId="{FE24CFEB-7D3F-4AF4-BFF3-F8E1F4AECC75}" destId="{C540D11E-CA3E-490F-83E3-3F4B8FB9C6AE}" srcOrd="0" destOrd="0" presId="urn:microsoft.com/office/officeart/2008/layout/VerticalCircleList"/>
    <dgm:cxn modelId="{E42C0C8F-29CB-4A25-9DF9-B6A0263687F8}" type="presParOf" srcId="{FE24CFEB-7D3F-4AF4-BFF3-F8E1F4AECC75}" destId="{BAC910FC-613C-4C54-BC4B-88D66522FDC1}" srcOrd="1" destOrd="0" presId="urn:microsoft.com/office/officeart/2008/layout/VerticalCircleList"/>
    <dgm:cxn modelId="{E8DD2A68-704F-447E-8737-6AA9D37F70CF}" type="presParOf" srcId="{FE24CFEB-7D3F-4AF4-BFF3-F8E1F4AECC75}" destId="{D78CC180-0218-435B-8485-E0082ACDBCD0}"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3317F4-5FE2-4C19-8FD1-884F858BDCB6}"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4D5F7277-9858-4922-82F6-2BBE2E07B168}">
      <dgm:prSet/>
      <dgm:spPr/>
      <dgm:t>
        <a:bodyPr/>
        <a:lstStyle/>
        <a:p>
          <a:r>
            <a:rPr lang="en-GB" dirty="0">
              <a:effectLst/>
              <a:latin typeface="Aptos" panose="020B0004020202020204" pitchFamily="34" charset="0"/>
              <a:ea typeface="Calibri" panose="020F0502020204030204" pitchFamily="34" charset="0"/>
              <a:cs typeface="Calibri" panose="020F0502020204030204" pitchFamily="34" charset="0"/>
            </a:rPr>
            <a:t>Cheshire East Youth Council </a:t>
          </a:r>
          <a:endParaRPr lang="en-GB" b="0" i="0" dirty="0">
            <a:effectLst/>
            <a:latin typeface="Aptos" panose="020B0004020202020204" pitchFamily="34" charset="0"/>
          </a:endParaRPr>
        </a:p>
      </dgm:t>
    </dgm:pt>
    <dgm:pt modelId="{1D26F2F7-7714-4314-A577-2706ADCB72E7}" type="parTrans" cxnId="{7DD52039-A7BF-4CFB-87F2-80A09D6A20F4}">
      <dgm:prSet/>
      <dgm:spPr/>
      <dgm:t>
        <a:bodyPr/>
        <a:lstStyle/>
        <a:p>
          <a:endParaRPr lang="en-GB"/>
        </a:p>
      </dgm:t>
    </dgm:pt>
    <dgm:pt modelId="{8304811A-5359-401F-9BFD-E9E8A09E1728}" type="sibTrans" cxnId="{7DD52039-A7BF-4CFB-87F2-80A09D6A20F4}">
      <dgm:prSet/>
      <dgm:spPr/>
      <dgm:t>
        <a:bodyPr/>
        <a:lstStyle/>
        <a:p>
          <a:endParaRPr lang="en-GB"/>
        </a:p>
      </dgm:t>
    </dgm:pt>
    <dgm:pt modelId="{1AEF37A9-0034-44B9-8F7C-23F26512BA40}">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Cared for Children and Care Leavers Committee</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E9AE1EF0-377C-4899-B80D-06EBE1506B78}" type="parTrans" cxnId="{4AB1B137-E877-4530-8140-E99387A8C448}">
      <dgm:prSet/>
      <dgm:spPr/>
      <dgm:t>
        <a:bodyPr/>
        <a:lstStyle/>
        <a:p>
          <a:endParaRPr lang="en-GB"/>
        </a:p>
      </dgm:t>
    </dgm:pt>
    <dgm:pt modelId="{4F98B064-8BAB-4289-8174-44AC3FE50E7F}" type="sibTrans" cxnId="{4AB1B137-E877-4530-8140-E99387A8C448}">
      <dgm:prSet/>
      <dgm:spPr/>
      <dgm:t>
        <a:bodyPr/>
        <a:lstStyle/>
        <a:p>
          <a:endParaRPr lang="en-GB"/>
        </a:p>
      </dgm:t>
    </dgm:pt>
    <dgm:pt modelId="{9ED11D14-E2FA-4041-BD2D-D610355BF48A}">
      <dgm:prSet/>
      <dgm:spPr/>
      <dgm:t>
        <a:bodyPr/>
        <a:lstStyle/>
        <a:p>
          <a:r>
            <a:rPr lang="en-GB" dirty="0">
              <a:effectLst/>
              <a:latin typeface="Aptos" panose="020B0004020202020204" pitchFamily="34" charset="0"/>
              <a:ea typeface="Calibri" panose="020F0502020204030204" pitchFamily="34" charset="0"/>
              <a:cs typeface="Calibri" panose="020F0502020204030204" pitchFamily="34" charset="0"/>
            </a:rPr>
            <a:t>Children and Families Committee</a:t>
          </a:r>
        </a:p>
      </dgm:t>
    </dgm:pt>
    <dgm:pt modelId="{4DC760CE-5528-4B5C-B2A4-A71FC0A406EE}" type="parTrans" cxnId="{5D321F0A-1C19-4103-A811-0AB59C38BB98}">
      <dgm:prSet/>
      <dgm:spPr/>
      <dgm:t>
        <a:bodyPr/>
        <a:lstStyle/>
        <a:p>
          <a:endParaRPr lang="en-GB"/>
        </a:p>
      </dgm:t>
    </dgm:pt>
    <dgm:pt modelId="{9A55988E-18EE-414C-9CA0-97EBB1BB985B}" type="sibTrans" cxnId="{5D321F0A-1C19-4103-A811-0AB59C38BB98}">
      <dgm:prSet/>
      <dgm:spPr/>
      <dgm:t>
        <a:bodyPr/>
        <a:lstStyle/>
        <a:p>
          <a:endParaRPr lang="en-GB"/>
        </a:p>
      </dgm:t>
    </dgm:pt>
    <dgm:pt modelId="{B3BB10F7-D718-4D9B-8F8D-76933B573907}">
      <dgm:prSet/>
      <dgm:spPr/>
      <dgm:t>
        <a:bodyPr/>
        <a:lstStyle/>
        <a:p>
          <a:r>
            <a:rPr lang="en-GB" dirty="0">
              <a:effectLst/>
              <a:latin typeface="Aptos" panose="020B0004020202020204" pitchFamily="34" charset="0"/>
              <a:ea typeface="Calibri" panose="020F0502020204030204" pitchFamily="34" charset="0"/>
              <a:cs typeface="Calibri" panose="020F0502020204030204" pitchFamily="34" charset="0"/>
            </a:rPr>
            <a:t>Corporate Parenting Executive Board</a:t>
          </a:r>
        </a:p>
      </dgm:t>
    </dgm:pt>
    <dgm:pt modelId="{8F156466-75A1-4B64-9A55-B0EC9D4AF059}" type="parTrans" cxnId="{53A64F1A-71C9-47FE-B831-2F369A19BC11}">
      <dgm:prSet/>
      <dgm:spPr/>
      <dgm:t>
        <a:bodyPr/>
        <a:lstStyle/>
        <a:p>
          <a:endParaRPr lang="en-GB"/>
        </a:p>
      </dgm:t>
    </dgm:pt>
    <dgm:pt modelId="{583B9C77-AD68-4FB9-8167-07775A1911FA}" type="sibTrans" cxnId="{53A64F1A-71C9-47FE-B831-2F369A19BC11}">
      <dgm:prSet/>
      <dgm:spPr/>
      <dgm:t>
        <a:bodyPr/>
        <a:lstStyle/>
        <a:p>
          <a:endParaRPr lang="en-GB"/>
        </a:p>
      </dgm:t>
    </dgm:pt>
    <dgm:pt modelId="{D97C5E9E-C233-419B-AB72-D4DB59D5DEA7}">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SEND Partnership Board </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370FFB26-4C9F-4F10-9E85-09357508CEC3}" type="parTrans" cxnId="{6E13406A-6040-4E5F-8734-BEDA389B9427}">
      <dgm:prSet/>
      <dgm:spPr/>
      <dgm:t>
        <a:bodyPr/>
        <a:lstStyle/>
        <a:p>
          <a:endParaRPr lang="en-GB"/>
        </a:p>
      </dgm:t>
    </dgm:pt>
    <dgm:pt modelId="{B244D30C-2CB1-434A-836A-7760CCEB4BBE}" type="sibTrans" cxnId="{6E13406A-6040-4E5F-8734-BEDA389B9427}">
      <dgm:prSet/>
      <dgm:spPr/>
      <dgm:t>
        <a:bodyPr/>
        <a:lstStyle/>
        <a:p>
          <a:endParaRPr lang="en-GB"/>
        </a:p>
      </dgm:t>
    </dgm:pt>
    <dgm:pt modelId="{55536D7B-ADDC-44F8-B59D-8653CDA1766A}">
      <dgm:prSet/>
      <dgm:spPr/>
      <dgm:t>
        <a:bodyPr/>
        <a:lstStyle/>
        <a:p>
          <a:r>
            <a:rPr lang="en-GB" dirty="0">
              <a:effectLst/>
              <a:latin typeface="Aptos" panose="020B0004020202020204" pitchFamily="34" charset="0"/>
              <a:ea typeface="Calibri" panose="020F0502020204030204" pitchFamily="34" charset="0"/>
              <a:cs typeface="Calibri" panose="020F0502020204030204" pitchFamily="34" charset="0"/>
            </a:rPr>
            <a:t>Education and Safeguarding Board</a:t>
          </a:r>
        </a:p>
      </dgm:t>
    </dgm:pt>
    <dgm:pt modelId="{34F3E909-E1E3-4DB5-A22E-1F6B8B3DEC39}" type="parTrans" cxnId="{F75429C2-7BB8-4F84-BC5B-1DB91DB4628A}">
      <dgm:prSet/>
      <dgm:spPr/>
      <dgm:t>
        <a:bodyPr/>
        <a:lstStyle/>
        <a:p>
          <a:endParaRPr lang="en-GB"/>
        </a:p>
      </dgm:t>
    </dgm:pt>
    <dgm:pt modelId="{BEDD758D-295D-4F63-A76E-4C0E1BF43BB9}" type="sibTrans" cxnId="{F75429C2-7BB8-4F84-BC5B-1DB91DB4628A}">
      <dgm:prSet/>
      <dgm:spPr/>
      <dgm:t>
        <a:bodyPr/>
        <a:lstStyle/>
        <a:p>
          <a:endParaRPr lang="en-GB"/>
        </a:p>
      </dgm:t>
    </dgm:pt>
    <dgm:pt modelId="{BC40AA38-7CDE-4635-AE24-89BA7864D67D}">
      <dgm:prSet/>
      <dgm:spPr/>
      <dgm:t>
        <a:bodyPr/>
        <a:lstStyle/>
        <a:p>
          <a:r>
            <a:rPr lang="en-GB" dirty="0">
              <a:effectLst/>
              <a:latin typeface="Aptos" panose="020B0004020202020204" pitchFamily="34" charset="0"/>
              <a:ea typeface="Calibri" panose="020F0502020204030204" pitchFamily="34" charset="0"/>
              <a:cs typeface="Calibri" panose="020F0502020204030204" pitchFamily="34" charset="0"/>
            </a:rPr>
            <a:t>Families First Partnership</a:t>
          </a:r>
        </a:p>
      </dgm:t>
    </dgm:pt>
    <dgm:pt modelId="{3826E783-B2FB-4198-93E9-48D1F85245B4}" type="parTrans" cxnId="{DF57D803-200F-49C9-8870-BFE24D7FFA03}">
      <dgm:prSet/>
      <dgm:spPr/>
      <dgm:t>
        <a:bodyPr/>
        <a:lstStyle/>
        <a:p>
          <a:endParaRPr lang="en-GB"/>
        </a:p>
      </dgm:t>
    </dgm:pt>
    <dgm:pt modelId="{A5F2932C-DA21-4324-92D4-70E07AC5004A}" type="sibTrans" cxnId="{DF57D803-200F-49C9-8870-BFE24D7FFA03}">
      <dgm:prSet/>
      <dgm:spPr/>
      <dgm:t>
        <a:bodyPr/>
        <a:lstStyle/>
        <a:p>
          <a:endParaRPr lang="en-GB"/>
        </a:p>
      </dgm:t>
    </dgm:pt>
    <dgm:pt modelId="{3F185DE7-AF87-44DF-ABD5-79C92F53E59F}">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Safeguarding groups in schools (SCiES) and ACT Now Conference</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DDAA7CFA-01AB-4F58-967A-64F6EAFC0A96}" type="parTrans" cxnId="{7F4BF7DD-DAC0-4CBD-9CD7-3C9AE1D5B621}">
      <dgm:prSet/>
      <dgm:spPr/>
      <dgm:t>
        <a:bodyPr/>
        <a:lstStyle/>
        <a:p>
          <a:endParaRPr lang="en-GB"/>
        </a:p>
      </dgm:t>
    </dgm:pt>
    <dgm:pt modelId="{5E24E196-93DD-4C98-888C-F55A394FAE81}" type="sibTrans" cxnId="{7F4BF7DD-DAC0-4CBD-9CD7-3C9AE1D5B621}">
      <dgm:prSet/>
      <dgm:spPr/>
      <dgm:t>
        <a:bodyPr/>
        <a:lstStyle/>
        <a:p>
          <a:endParaRPr lang="en-GB"/>
        </a:p>
      </dgm:t>
    </dgm:pt>
    <dgm:pt modelId="{E7A7505F-A466-42FD-8ABE-A461017EBAD4}">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My VOICE and Junior My VOICE – Children in Care Council </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9B196291-D70D-491B-AB2D-56A1F4C105A1}" type="parTrans" cxnId="{9311CE74-0859-49F0-815F-5610C2A3E15F}">
      <dgm:prSet/>
      <dgm:spPr/>
      <dgm:t>
        <a:bodyPr/>
        <a:lstStyle/>
        <a:p>
          <a:endParaRPr lang="en-GB"/>
        </a:p>
      </dgm:t>
    </dgm:pt>
    <dgm:pt modelId="{7F1A50B6-B0FB-4310-A0C5-E8E1F916F1A7}" type="sibTrans" cxnId="{9311CE74-0859-49F0-815F-5610C2A3E15F}">
      <dgm:prSet/>
      <dgm:spPr/>
      <dgm:t>
        <a:bodyPr/>
        <a:lstStyle/>
        <a:p>
          <a:endParaRPr lang="en-GB"/>
        </a:p>
      </dgm:t>
    </dgm:pt>
    <dgm:pt modelId="{8918EB9F-6478-4555-A030-043E78AA250A}">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Care Leaver Monthly Cooking Sessions and Care Leaver Hubs</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FE2A8968-6963-4473-B7D1-2D28B8EEFC04}" type="parTrans" cxnId="{BCBF08B8-F8CD-4B83-A1EC-AF6E20066959}">
      <dgm:prSet/>
      <dgm:spPr/>
      <dgm:t>
        <a:bodyPr/>
        <a:lstStyle/>
        <a:p>
          <a:endParaRPr lang="en-GB"/>
        </a:p>
      </dgm:t>
    </dgm:pt>
    <dgm:pt modelId="{56963ED2-874B-4119-AF74-B47749A00531}" type="sibTrans" cxnId="{BCBF08B8-F8CD-4B83-A1EC-AF6E20066959}">
      <dgm:prSet/>
      <dgm:spPr/>
      <dgm:t>
        <a:bodyPr/>
        <a:lstStyle/>
        <a:p>
          <a:endParaRPr lang="en-GB"/>
        </a:p>
      </dgm:t>
    </dgm:pt>
    <dgm:pt modelId="{E9BF1FF9-B821-4CFD-8ED2-83E4FFE4770B}">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Care Leaver Ambassadors </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5C3523F5-F258-400B-80D4-41FE30886551}" type="parTrans" cxnId="{F91DC7C7-DCE8-46EC-B23F-BF364E583AA0}">
      <dgm:prSet/>
      <dgm:spPr/>
      <dgm:t>
        <a:bodyPr/>
        <a:lstStyle/>
        <a:p>
          <a:endParaRPr lang="en-GB"/>
        </a:p>
      </dgm:t>
    </dgm:pt>
    <dgm:pt modelId="{6EEB3583-AD85-4CFA-B719-556483DFCDEB}" type="sibTrans" cxnId="{F91DC7C7-DCE8-46EC-B23F-BF364E583AA0}">
      <dgm:prSet/>
      <dgm:spPr/>
      <dgm:t>
        <a:bodyPr/>
        <a:lstStyle/>
        <a:p>
          <a:endParaRPr lang="en-GB"/>
        </a:p>
      </dgm:t>
    </dgm:pt>
    <dgm:pt modelId="{0175148C-DD11-4616-8AE3-85E63CDC6171}">
      <dgm:prSet/>
      <dgm:spPr/>
      <dgm:t>
        <a:bodyPr/>
        <a:lstStyle/>
        <a:p>
          <a:r>
            <a:rPr lang="en-GB">
              <a:effectLst/>
              <a:latin typeface="Aptos" panose="020B0004020202020204" pitchFamily="34" charset="0"/>
              <a:ea typeface="Calibri" panose="020F0502020204030204" pitchFamily="34" charset="0"/>
              <a:cs typeface="Calibri" panose="020F0502020204030204" pitchFamily="34" charset="0"/>
            </a:rPr>
            <a:t>Jigsaw – SEND Youth Forum </a:t>
          </a:r>
          <a:endParaRPr lang="en-GB" dirty="0">
            <a:effectLst/>
            <a:latin typeface="Aptos" panose="020B0004020202020204" pitchFamily="34" charset="0"/>
            <a:ea typeface="Calibri" panose="020F0502020204030204" pitchFamily="34" charset="0"/>
            <a:cs typeface="Calibri" panose="020F0502020204030204" pitchFamily="34" charset="0"/>
          </a:endParaRPr>
        </a:p>
      </dgm:t>
    </dgm:pt>
    <dgm:pt modelId="{AA92E061-63FB-4932-9657-742CA56D25A1}" type="parTrans" cxnId="{5FA99F2E-6FFC-490B-84F6-7708C44D9242}">
      <dgm:prSet/>
      <dgm:spPr/>
      <dgm:t>
        <a:bodyPr/>
        <a:lstStyle/>
        <a:p>
          <a:endParaRPr lang="en-GB"/>
        </a:p>
      </dgm:t>
    </dgm:pt>
    <dgm:pt modelId="{3306A904-79D0-4B2D-9C79-1ABCF0C363F1}" type="sibTrans" cxnId="{5FA99F2E-6FFC-490B-84F6-7708C44D9242}">
      <dgm:prSet/>
      <dgm:spPr/>
      <dgm:t>
        <a:bodyPr/>
        <a:lstStyle/>
        <a:p>
          <a:endParaRPr lang="en-GB"/>
        </a:p>
      </dgm:t>
    </dgm:pt>
    <dgm:pt modelId="{F563AAE4-DBA9-461F-8418-CBE9F8900B56}" type="pres">
      <dgm:prSet presAssocID="{7E3317F4-5FE2-4C19-8FD1-884F858BDCB6}" presName="Name0" presStyleCnt="0">
        <dgm:presLayoutVars>
          <dgm:dir/>
        </dgm:presLayoutVars>
      </dgm:prSet>
      <dgm:spPr/>
    </dgm:pt>
    <dgm:pt modelId="{B8DB76FD-2F8A-483B-9454-E6254E2EF0F8}" type="pres">
      <dgm:prSet presAssocID="{4D5F7277-9858-4922-82F6-2BBE2E07B168}" presName="noChildren" presStyleCnt="0"/>
      <dgm:spPr/>
    </dgm:pt>
    <dgm:pt modelId="{4A3BAE38-DF3C-46F6-AD5C-CD3162435F47}" type="pres">
      <dgm:prSet presAssocID="{4D5F7277-9858-4922-82F6-2BBE2E07B168}" presName="gap" presStyleCnt="0"/>
      <dgm:spPr/>
    </dgm:pt>
    <dgm:pt modelId="{A9A7817C-04D5-4AFC-93E6-138376CFBFD3}" type="pres">
      <dgm:prSet presAssocID="{4D5F7277-9858-4922-82F6-2BBE2E07B168}" presName="medCircle2" presStyleLbl="vennNode1" presStyleIdx="0" presStyleCnt="12"/>
      <dgm:spPr/>
    </dgm:pt>
    <dgm:pt modelId="{59205B98-61D6-451E-8F2B-0CFFEC2C1491}" type="pres">
      <dgm:prSet presAssocID="{4D5F7277-9858-4922-82F6-2BBE2E07B168}" presName="txLvlOnly1" presStyleLbl="revTx" presStyleIdx="0" presStyleCnt="12"/>
      <dgm:spPr/>
    </dgm:pt>
    <dgm:pt modelId="{085066FE-037B-4437-A2BA-7EE06C45C18B}" type="pres">
      <dgm:prSet presAssocID="{1AEF37A9-0034-44B9-8F7C-23F26512BA40}" presName="noChildren" presStyleCnt="0"/>
      <dgm:spPr/>
    </dgm:pt>
    <dgm:pt modelId="{6D911204-88E3-4E5C-9454-F829A448BA41}" type="pres">
      <dgm:prSet presAssocID="{1AEF37A9-0034-44B9-8F7C-23F26512BA40}" presName="gap" presStyleCnt="0"/>
      <dgm:spPr/>
    </dgm:pt>
    <dgm:pt modelId="{D3B73EFE-443E-4D69-82AE-F0C9A1D8233A}" type="pres">
      <dgm:prSet presAssocID="{1AEF37A9-0034-44B9-8F7C-23F26512BA40}" presName="medCircle2" presStyleLbl="vennNode1" presStyleIdx="1" presStyleCnt="12"/>
      <dgm:spPr/>
    </dgm:pt>
    <dgm:pt modelId="{744340C8-E826-424B-BAE4-7F9C95897E0A}" type="pres">
      <dgm:prSet presAssocID="{1AEF37A9-0034-44B9-8F7C-23F26512BA40}" presName="txLvlOnly1" presStyleLbl="revTx" presStyleIdx="1" presStyleCnt="12"/>
      <dgm:spPr/>
    </dgm:pt>
    <dgm:pt modelId="{68B5ED9A-51EA-44EB-B1A3-85BE47EE0D57}" type="pres">
      <dgm:prSet presAssocID="{9ED11D14-E2FA-4041-BD2D-D610355BF48A}" presName="noChildren" presStyleCnt="0"/>
      <dgm:spPr/>
    </dgm:pt>
    <dgm:pt modelId="{1C3ECAAB-E133-46A9-82B1-3B196C803C59}" type="pres">
      <dgm:prSet presAssocID="{9ED11D14-E2FA-4041-BD2D-D610355BF48A}" presName="gap" presStyleCnt="0"/>
      <dgm:spPr/>
    </dgm:pt>
    <dgm:pt modelId="{E85AE429-1AF6-4557-8EAE-B15DE8B66557}" type="pres">
      <dgm:prSet presAssocID="{9ED11D14-E2FA-4041-BD2D-D610355BF48A}" presName="medCircle2" presStyleLbl="vennNode1" presStyleIdx="2" presStyleCnt="12"/>
      <dgm:spPr/>
    </dgm:pt>
    <dgm:pt modelId="{C2597956-931E-457B-9AAA-8C4E54E3FA09}" type="pres">
      <dgm:prSet presAssocID="{9ED11D14-E2FA-4041-BD2D-D610355BF48A}" presName="txLvlOnly1" presStyleLbl="revTx" presStyleIdx="2" presStyleCnt="12"/>
      <dgm:spPr/>
    </dgm:pt>
    <dgm:pt modelId="{32022CEE-04CD-49D6-9447-14BA6B9ADB7E}" type="pres">
      <dgm:prSet presAssocID="{B3BB10F7-D718-4D9B-8F8D-76933B573907}" presName="noChildren" presStyleCnt="0"/>
      <dgm:spPr/>
    </dgm:pt>
    <dgm:pt modelId="{608FD41F-8403-4C80-921E-56F4576A4338}" type="pres">
      <dgm:prSet presAssocID="{B3BB10F7-D718-4D9B-8F8D-76933B573907}" presName="gap" presStyleCnt="0"/>
      <dgm:spPr/>
    </dgm:pt>
    <dgm:pt modelId="{C646CF44-DE45-4D67-814C-2F791BDBA149}" type="pres">
      <dgm:prSet presAssocID="{B3BB10F7-D718-4D9B-8F8D-76933B573907}" presName="medCircle2" presStyleLbl="vennNode1" presStyleIdx="3" presStyleCnt="12" custLinFactNeighborX="-18829" custLinFactNeighborY="12263"/>
      <dgm:spPr/>
    </dgm:pt>
    <dgm:pt modelId="{E215341E-81A3-4C33-8602-DE12D53AB1F3}" type="pres">
      <dgm:prSet presAssocID="{B3BB10F7-D718-4D9B-8F8D-76933B573907}" presName="txLvlOnly1" presStyleLbl="revTx" presStyleIdx="3" presStyleCnt="12"/>
      <dgm:spPr/>
    </dgm:pt>
    <dgm:pt modelId="{2CBFB4DB-62E6-4009-9896-D17F2E7BF55E}" type="pres">
      <dgm:prSet presAssocID="{D97C5E9E-C233-419B-AB72-D4DB59D5DEA7}" presName="noChildren" presStyleCnt="0"/>
      <dgm:spPr/>
    </dgm:pt>
    <dgm:pt modelId="{CD54B1EC-06C5-409A-B7BB-FCF7A8FAF7FF}" type="pres">
      <dgm:prSet presAssocID="{D97C5E9E-C233-419B-AB72-D4DB59D5DEA7}" presName="gap" presStyleCnt="0"/>
      <dgm:spPr/>
    </dgm:pt>
    <dgm:pt modelId="{E0108817-F649-44DE-9F11-6D5D3AEA48D1}" type="pres">
      <dgm:prSet presAssocID="{D97C5E9E-C233-419B-AB72-D4DB59D5DEA7}" presName="medCircle2" presStyleLbl="vennNode1" presStyleIdx="4" presStyleCnt="12"/>
      <dgm:spPr/>
    </dgm:pt>
    <dgm:pt modelId="{BE8329E3-0DE0-4DAD-BE8D-FF59A9FDD08D}" type="pres">
      <dgm:prSet presAssocID="{D97C5E9E-C233-419B-AB72-D4DB59D5DEA7}" presName="txLvlOnly1" presStyleLbl="revTx" presStyleIdx="4" presStyleCnt="12"/>
      <dgm:spPr/>
    </dgm:pt>
    <dgm:pt modelId="{4B2084E1-8B8D-4935-8349-4AF36E8F953B}" type="pres">
      <dgm:prSet presAssocID="{55536D7B-ADDC-44F8-B59D-8653CDA1766A}" presName="noChildren" presStyleCnt="0"/>
      <dgm:spPr/>
    </dgm:pt>
    <dgm:pt modelId="{78101184-5542-4420-AEF7-56AE052F807D}" type="pres">
      <dgm:prSet presAssocID="{55536D7B-ADDC-44F8-B59D-8653CDA1766A}" presName="gap" presStyleCnt="0"/>
      <dgm:spPr/>
    </dgm:pt>
    <dgm:pt modelId="{30A39970-FA5C-470A-A456-88FF8ADE38B6}" type="pres">
      <dgm:prSet presAssocID="{55536D7B-ADDC-44F8-B59D-8653CDA1766A}" presName="medCircle2" presStyleLbl="vennNode1" presStyleIdx="5" presStyleCnt="12"/>
      <dgm:spPr/>
    </dgm:pt>
    <dgm:pt modelId="{E1FB5A19-745A-4F52-930D-80B83BDF52BE}" type="pres">
      <dgm:prSet presAssocID="{55536D7B-ADDC-44F8-B59D-8653CDA1766A}" presName="txLvlOnly1" presStyleLbl="revTx" presStyleIdx="5" presStyleCnt="12"/>
      <dgm:spPr/>
    </dgm:pt>
    <dgm:pt modelId="{0B790F05-66C4-4909-8918-F8F26126CF0F}" type="pres">
      <dgm:prSet presAssocID="{BC40AA38-7CDE-4635-AE24-89BA7864D67D}" presName="noChildren" presStyleCnt="0"/>
      <dgm:spPr/>
    </dgm:pt>
    <dgm:pt modelId="{1D303BE2-7C64-4B3F-9437-BAD20977347D}" type="pres">
      <dgm:prSet presAssocID="{BC40AA38-7CDE-4635-AE24-89BA7864D67D}" presName="gap" presStyleCnt="0"/>
      <dgm:spPr/>
    </dgm:pt>
    <dgm:pt modelId="{D0F5A151-7CDE-4021-8F3F-5D81DCE609C4}" type="pres">
      <dgm:prSet presAssocID="{BC40AA38-7CDE-4635-AE24-89BA7864D67D}" presName="medCircle2" presStyleLbl="vennNode1" presStyleIdx="6" presStyleCnt="12"/>
      <dgm:spPr/>
    </dgm:pt>
    <dgm:pt modelId="{CC3B4E17-9D09-42A9-9B6B-C571EC485AB0}" type="pres">
      <dgm:prSet presAssocID="{BC40AA38-7CDE-4635-AE24-89BA7864D67D}" presName="txLvlOnly1" presStyleLbl="revTx" presStyleIdx="6" presStyleCnt="12"/>
      <dgm:spPr/>
    </dgm:pt>
    <dgm:pt modelId="{7C2B09F6-D811-4892-BBFD-B931FC0EE4F5}" type="pres">
      <dgm:prSet presAssocID="{3F185DE7-AF87-44DF-ABD5-79C92F53E59F}" presName="noChildren" presStyleCnt="0"/>
      <dgm:spPr/>
    </dgm:pt>
    <dgm:pt modelId="{8DD5891B-C549-47CF-9E3E-5022EE7E34BC}" type="pres">
      <dgm:prSet presAssocID="{3F185DE7-AF87-44DF-ABD5-79C92F53E59F}" presName="gap" presStyleCnt="0"/>
      <dgm:spPr/>
    </dgm:pt>
    <dgm:pt modelId="{5E781523-A3AE-41E9-BD1A-D31D5F2772CB}" type="pres">
      <dgm:prSet presAssocID="{3F185DE7-AF87-44DF-ABD5-79C92F53E59F}" presName="medCircle2" presStyleLbl="vennNode1" presStyleIdx="7" presStyleCnt="12"/>
      <dgm:spPr/>
    </dgm:pt>
    <dgm:pt modelId="{50A127FC-04FD-4A5B-98C1-A22C0C8D0D75}" type="pres">
      <dgm:prSet presAssocID="{3F185DE7-AF87-44DF-ABD5-79C92F53E59F}" presName="txLvlOnly1" presStyleLbl="revTx" presStyleIdx="7" presStyleCnt="12"/>
      <dgm:spPr/>
    </dgm:pt>
    <dgm:pt modelId="{29B44026-76F6-43CA-AC4D-F574BC217B13}" type="pres">
      <dgm:prSet presAssocID="{E7A7505F-A466-42FD-8ABE-A461017EBAD4}" presName="noChildren" presStyleCnt="0"/>
      <dgm:spPr/>
    </dgm:pt>
    <dgm:pt modelId="{CD86986F-084A-4B91-8499-B9287932FE58}" type="pres">
      <dgm:prSet presAssocID="{E7A7505F-A466-42FD-8ABE-A461017EBAD4}" presName="gap" presStyleCnt="0"/>
      <dgm:spPr/>
    </dgm:pt>
    <dgm:pt modelId="{315FAF13-6018-4403-9EC6-676DA8980989}" type="pres">
      <dgm:prSet presAssocID="{E7A7505F-A466-42FD-8ABE-A461017EBAD4}" presName="medCircle2" presStyleLbl="vennNode1" presStyleIdx="8" presStyleCnt="12"/>
      <dgm:spPr/>
    </dgm:pt>
    <dgm:pt modelId="{14F15A49-A5E7-4359-9706-EC3955CE5262}" type="pres">
      <dgm:prSet presAssocID="{E7A7505F-A466-42FD-8ABE-A461017EBAD4}" presName="txLvlOnly1" presStyleLbl="revTx" presStyleIdx="8" presStyleCnt="12"/>
      <dgm:spPr/>
    </dgm:pt>
    <dgm:pt modelId="{2E930574-D110-41DA-A673-D2361D963359}" type="pres">
      <dgm:prSet presAssocID="{8918EB9F-6478-4555-A030-043E78AA250A}" presName="noChildren" presStyleCnt="0"/>
      <dgm:spPr/>
    </dgm:pt>
    <dgm:pt modelId="{9E27769C-ED23-4C83-9189-66E3B8ACA5CF}" type="pres">
      <dgm:prSet presAssocID="{8918EB9F-6478-4555-A030-043E78AA250A}" presName="gap" presStyleCnt="0"/>
      <dgm:spPr/>
    </dgm:pt>
    <dgm:pt modelId="{50A3338F-E523-46EC-B4B2-715D54019482}" type="pres">
      <dgm:prSet presAssocID="{8918EB9F-6478-4555-A030-043E78AA250A}" presName="medCircle2" presStyleLbl="vennNode1" presStyleIdx="9" presStyleCnt="12"/>
      <dgm:spPr/>
    </dgm:pt>
    <dgm:pt modelId="{6FEA66CE-FDF3-4146-858E-D215A067D442}" type="pres">
      <dgm:prSet presAssocID="{8918EB9F-6478-4555-A030-043E78AA250A}" presName="txLvlOnly1" presStyleLbl="revTx" presStyleIdx="9" presStyleCnt="12"/>
      <dgm:spPr/>
    </dgm:pt>
    <dgm:pt modelId="{84794933-AF19-40A7-A270-4B83B21CF2A1}" type="pres">
      <dgm:prSet presAssocID="{E9BF1FF9-B821-4CFD-8ED2-83E4FFE4770B}" presName="noChildren" presStyleCnt="0"/>
      <dgm:spPr/>
    </dgm:pt>
    <dgm:pt modelId="{4BBCC28B-6EA8-4C49-BD86-6699EF6FAB21}" type="pres">
      <dgm:prSet presAssocID="{E9BF1FF9-B821-4CFD-8ED2-83E4FFE4770B}" presName="gap" presStyleCnt="0"/>
      <dgm:spPr/>
    </dgm:pt>
    <dgm:pt modelId="{E483D831-5C1B-4FE3-A6DF-B7B9DD3CA9AB}" type="pres">
      <dgm:prSet presAssocID="{E9BF1FF9-B821-4CFD-8ED2-83E4FFE4770B}" presName="medCircle2" presStyleLbl="vennNode1" presStyleIdx="10" presStyleCnt="12"/>
      <dgm:spPr/>
    </dgm:pt>
    <dgm:pt modelId="{56D08F3A-56CE-478D-97FB-D34775965E62}" type="pres">
      <dgm:prSet presAssocID="{E9BF1FF9-B821-4CFD-8ED2-83E4FFE4770B}" presName="txLvlOnly1" presStyleLbl="revTx" presStyleIdx="10" presStyleCnt="12"/>
      <dgm:spPr/>
    </dgm:pt>
    <dgm:pt modelId="{324B8A9E-801A-48B7-8741-65CB00267C3E}" type="pres">
      <dgm:prSet presAssocID="{0175148C-DD11-4616-8AE3-85E63CDC6171}" presName="noChildren" presStyleCnt="0"/>
      <dgm:spPr/>
    </dgm:pt>
    <dgm:pt modelId="{88457EF1-1DD8-4744-AA7D-E098471B9F84}" type="pres">
      <dgm:prSet presAssocID="{0175148C-DD11-4616-8AE3-85E63CDC6171}" presName="gap" presStyleCnt="0"/>
      <dgm:spPr/>
    </dgm:pt>
    <dgm:pt modelId="{ABA0833D-2E40-46EA-99DC-29D77C90DA62}" type="pres">
      <dgm:prSet presAssocID="{0175148C-DD11-4616-8AE3-85E63CDC6171}" presName="medCircle2" presStyleLbl="vennNode1" presStyleIdx="11" presStyleCnt="12"/>
      <dgm:spPr/>
    </dgm:pt>
    <dgm:pt modelId="{C721CBC2-9E5E-469B-83D0-16B398CE29C7}" type="pres">
      <dgm:prSet presAssocID="{0175148C-DD11-4616-8AE3-85E63CDC6171}" presName="txLvlOnly1" presStyleLbl="revTx" presStyleIdx="11" presStyleCnt="12"/>
      <dgm:spPr/>
    </dgm:pt>
  </dgm:ptLst>
  <dgm:cxnLst>
    <dgm:cxn modelId="{DF57D803-200F-49C9-8870-BFE24D7FFA03}" srcId="{7E3317F4-5FE2-4C19-8FD1-884F858BDCB6}" destId="{BC40AA38-7CDE-4635-AE24-89BA7864D67D}" srcOrd="6" destOrd="0" parTransId="{3826E783-B2FB-4198-93E9-48D1F85245B4}" sibTransId="{A5F2932C-DA21-4324-92D4-70E07AC5004A}"/>
    <dgm:cxn modelId="{5D321F0A-1C19-4103-A811-0AB59C38BB98}" srcId="{7E3317F4-5FE2-4C19-8FD1-884F858BDCB6}" destId="{9ED11D14-E2FA-4041-BD2D-D610355BF48A}" srcOrd="2" destOrd="0" parTransId="{4DC760CE-5528-4B5C-B2A4-A71FC0A406EE}" sibTransId="{9A55988E-18EE-414C-9CA0-97EBB1BB985B}"/>
    <dgm:cxn modelId="{53A64F1A-71C9-47FE-B831-2F369A19BC11}" srcId="{7E3317F4-5FE2-4C19-8FD1-884F858BDCB6}" destId="{B3BB10F7-D718-4D9B-8F8D-76933B573907}" srcOrd="3" destOrd="0" parTransId="{8F156466-75A1-4B64-9A55-B0EC9D4AF059}" sibTransId="{583B9C77-AD68-4FB9-8167-07775A1911FA}"/>
    <dgm:cxn modelId="{5FA99F2E-6FFC-490B-84F6-7708C44D9242}" srcId="{7E3317F4-5FE2-4C19-8FD1-884F858BDCB6}" destId="{0175148C-DD11-4616-8AE3-85E63CDC6171}" srcOrd="11" destOrd="0" parTransId="{AA92E061-63FB-4932-9657-742CA56D25A1}" sibTransId="{3306A904-79D0-4B2D-9C79-1ABCF0C363F1}"/>
    <dgm:cxn modelId="{4AB1B137-E877-4530-8140-E99387A8C448}" srcId="{7E3317F4-5FE2-4C19-8FD1-884F858BDCB6}" destId="{1AEF37A9-0034-44B9-8F7C-23F26512BA40}" srcOrd="1" destOrd="0" parTransId="{E9AE1EF0-377C-4899-B80D-06EBE1506B78}" sibTransId="{4F98B064-8BAB-4289-8174-44AC3FE50E7F}"/>
    <dgm:cxn modelId="{7DD52039-A7BF-4CFB-87F2-80A09D6A20F4}" srcId="{7E3317F4-5FE2-4C19-8FD1-884F858BDCB6}" destId="{4D5F7277-9858-4922-82F6-2BBE2E07B168}" srcOrd="0" destOrd="0" parTransId="{1D26F2F7-7714-4314-A577-2706ADCB72E7}" sibTransId="{8304811A-5359-401F-9BFD-E9E8A09E1728}"/>
    <dgm:cxn modelId="{E6FA915C-2619-4567-8228-CB848677F1A6}" type="presOf" srcId="{55536D7B-ADDC-44F8-B59D-8653CDA1766A}" destId="{E1FB5A19-745A-4F52-930D-80B83BDF52BE}" srcOrd="0" destOrd="0" presId="urn:microsoft.com/office/officeart/2008/layout/VerticalCircleList"/>
    <dgm:cxn modelId="{425C875E-6B47-4059-8B7A-1E9D1BCAF88F}" type="presOf" srcId="{E7A7505F-A466-42FD-8ABE-A461017EBAD4}" destId="{14F15A49-A5E7-4359-9706-EC3955CE5262}" srcOrd="0" destOrd="0" presId="urn:microsoft.com/office/officeart/2008/layout/VerticalCircleList"/>
    <dgm:cxn modelId="{AC5FD443-B548-47BE-B239-CD71F103AC66}" type="presOf" srcId="{9ED11D14-E2FA-4041-BD2D-D610355BF48A}" destId="{C2597956-931E-457B-9AAA-8C4E54E3FA09}" srcOrd="0" destOrd="0" presId="urn:microsoft.com/office/officeart/2008/layout/VerticalCircleList"/>
    <dgm:cxn modelId="{37A34644-BCA0-408C-857F-C4181D1FE5EB}" type="presOf" srcId="{BC40AA38-7CDE-4635-AE24-89BA7864D67D}" destId="{CC3B4E17-9D09-42A9-9B6B-C571EC485AB0}" srcOrd="0" destOrd="0" presId="urn:microsoft.com/office/officeart/2008/layout/VerticalCircleList"/>
    <dgm:cxn modelId="{67CB3668-71D1-42FA-A882-5D34BF770BF7}" type="presOf" srcId="{3F185DE7-AF87-44DF-ABD5-79C92F53E59F}" destId="{50A127FC-04FD-4A5B-98C1-A22C0C8D0D75}" srcOrd="0" destOrd="0" presId="urn:microsoft.com/office/officeart/2008/layout/VerticalCircleList"/>
    <dgm:cxn modelId="{CA2BA549-E76F-4877-8529-E51D8CEF5E8C}" type="presOf" srcId="{7E3317F4-5FE2-4C19-8FD1-884F858BDCB6}" destId="{F563AAE4-DBA9-461F-8418-CBE9F8900B56}" srcOrd="0" destOrd="0" presId="urn:microsoft.com/office/officeart/2008/layout/VerticalCircleList"/>
    <dgm:cxn modelId="{6E13406A-6040-4E5F-8734-BEDA389B9427}" srcId="{7E3317F4-5FE2-4C19-8FD1-884F858BDCB6}" destId="{D97C5E9E-C233-419B-AB72-D4DB59D5DEA7}" srcOrd="4" destOrd="0" parTransId="{370FFB26-4C9F-4F10-9E85-09357508CEC3}" sibTransId="{B244D30C-2CB1-434A-836A-7760CCEB4BBE}"/>
    <dgm:cxn modelId="{ACAA966F-4A88-4B3C-9DBB-F1B8120EFB43}" type="presOf" srcId="{E9BF1FF9-B821-4CFD-8ED2-83E4FFE4770B}" destId="{56D08F3A-56CE-478D-97FB-D34775965E62}" srcOrd="0" destOrd="0" presId="urn:microsoft.com/office/officeart/2008/layout/VerticalCircleList"/>
    <dgm:cxn modelId="{9311CE74-0859-49F0-815F-5610C2A3E15F}" srcId="{7E3317F4-5FE2-4C19-8FD1-884F858BDCB6}" destId="{E7A7505F-A466-42FD-8ABE-A461017EBAD4}" srcOrd="8" destOrd="0" parTransId="{9B196291-D70D-491B-AB2D-56A1F4C105A1}" sibTransId="{7F1A50B6-B0FB-4310-A0C5-E8E1F916F1A7}"/>
    <dgm:cxn modelId="{11E1AA58-2A1F-4F0E-AF00-72868B88D063}" type="presOf" srcId="{4D5F7277-9858-4922-82F6-2BBE2E07B168}" destId="{59205B98-61D6-451E-8F2B-0CFFEC2C1491}" srcOrd="0" destOrd="0" presId="urn:microsoft.com/office/officeart/2008/layout/VerticalCircleList"/>
    <dgm:cxn modelId="{9CA31182-8940-4664-B130-8028392C6071}" type="presOf" srcId="{1AEF37A9-0034-44B9-8F7C-23F26512BA40}" destId="{744340C8-E826-424B-BAE4-7F9C95897E0A}" srcOrd="0" destOrd="0" presId="urn:microsoft.com/office/officeart/2008/layout/VerticalCircleList"/>
    <dgm:cxn modelId="{BCBF08B8-F8CD-4B83-A1EC-AF6E20066959}" srcId="{7E3317F4-5FE2-4C19-8FD1-884F858BDCB6}" destId="{8918EB9F-6478-4555-A030-043E78AA250A}" srcOrd="9" destOrd="0" parTransId="{FE2A8968-6963-4473-B7D1-2D28B8EEFC04}" sibTransId="{56963ED2-874B-4119-AF74-B47749A00531}"/>
    <dgm:cxn modelId="{F75429C2-7BB8-4F84-BC5B-1DB91DB4628A}" srcId="{7E3317F4-5FE2-4C19-8FD1-884F858BDCB6}" destId="{55536D7B-ADDC-44F8-B59D-8653CDA1766A}" srcOrd="5" destOrd="0" parTransId="{34F3E909-E1E3-4DB5-A22E-1F6B8B3DEC39}" sibTransId="{BEDD758D-295D-4F63-A76E-4C0E1BF43BB9}"/>
    <dgm:cxn modelId="{F91DC7C7-DCE8-46EC-B23F-BF364E583AA0}" srcId="{7E3317F4-5FE2-4C19-8FD1-884F858BDCB6}" destId="{E9BF1FF9-B821-4CFD-8ED2-83E4FFE4770B}" srcOrd="10" destOrd="0" parTransId="{5C3523F5-F258-400B-80D4-41FE30886551}" sibTransId="{6EEB3583-AD85-4CFA-B719-556483DFCDEB}"/>
    <dgm:cxn modelId="{500CCAD4-9D23-459C-9225-717AFD6C9BB2}" type="presOf" srcId="{D97C5E9E-C233-419B-AB72-D4DB59D5DEA7}" destId="{BE8329E3-0DE0-4DAD-BE8D-FF59A9FDD08D}" srcOrd="0" destOrd="0" presId="urn:microsoft.com/office/officeart/2008/layout/VerticalCircleList"/>
    <dgm:cxn modelId="{7F4BF7DD-DAC0-4CBD-9CD7-3C9AE1D5B621}" srcId="{7E3317F4-5FE2-4C19-8FD1-884F858BDCB6}" destId="{3F185DE7-AF87-44DF-ABD5-79C92F53E59F}" srcOrd="7" destOrd="0" parTransId="{DDAA7CFA-01AB-4F58-967A-64F6EAFC0A96}" sibTransId="{5E24E196-93DD-4C98-888C-F55A394FAE81}"/>
    <dgm:cxn modelId="{86B082E0-F155-470A-9D7D-D76ED799BA9A}" type="presOf" srcId="{0175148C-DD11-4616-8AE3-85E63CDC6171}" destId="{C721CBC2-9E5E-469B-83D0-16B398CE29C7}" srcOrd="0" destOrd="0" presId="urn:microsoft.com/office/officeart/2008/layout/VerticalCircleList"/>
    <dgm:cxn modelId="{57BFDBE3-7BEE-4A9B-A3F6-A0BE3B1DFD0B}" type="presOf" srcId="{8918EB9F-6478-4555-A030-043E78AA250A}" destId="{6FEA66CE-FDF3-4146-858E-D215A067D442}" srcOrd="0" destOrd="0" presId="urn:microsoft.com/office/officeart/2008/layout/VerticalCircleList"/>
    <dgm:cxn modelId="{3CEE85ED-D968-442D-AA84-327D3A4EC02E}" type="presOf" srcId="{B3BB10F7-D718-4D9B-8F8D-76933B573907}" destId="{E215341E-81A3-4C33-8602-DE12D53AB1F3}" srcOrd="0" destOrd="0" presId="urn:microsoft.com/office/officeart/2008/layout/VerticalCircleList"/>
    <dgm:cxn modelId="{EFA139BE-7241-49C5-9A18-0AE4EA1380D5}" type="presParOf" srcId="{F563AAE4-DBA9-461F-8418-CBE9F8900B56}" destId="{B8DB76FD-2F8A-483B-9454-E6254E2EF0F8}" srcOrd="0" destOrd="0" presId="urn:microsoft.com/office/officeart/2008/layout/VerticalCircleList"/>
    <dgm:cxn modelId="{0C4BD79D-D5EC-479A-8F1A-A49453607DC8}" type="presParOf" srcId="{B8DB76FD-2F8A-483B-9454-E6254E2EF0F8}" destId="{4A3BAE38-DF3C-46F6-AD5C-CD3162435F47}" srcOrd="0" destOrd="0" presId="urn:microsoft.com/office/officeart/2008/layout/VerticalCircleList"/>
    <dgm:cxn modelId="{FEBCA70D-3BA3-4F1F-AA7D-C02D242792D2}" type="presParOf" srcId="{B8DB76FD-2F8A-483B-9454-E6254E2EF0F8}" destId="{A9A7817C-04D5-4AFC-93E6-138376CFBFD3}" srcOrd="1" destOrd="0" presId="urn:microsoft.com/office/officeart/2008/layout/VerticalCircleList"/>
    <dgm:cxn modelId="{A84AB06A-E47E-4960-9F5E-BA87507D4147}" type="presParOf" srcId="{B8DB76FD-2F8A-483B-9454-E6254E2EF0F8}" destId="{59205B98-61D6-451E-8F2B-0CFFEC2C1491}" srcOrd="2" destOrd="0" presId="urn:microsoft.com/office/officeart/2008/layout/VerticalCircleList"/>
    <dgm:cxn modelId="{19B6FDCF-3DC4-48B5-AD28-75DFF81B76D4}" type="presParOf" srcId="{F563AAE4-DBA9-461F-8418-CBE9F8900B56}" destId="{085066FE-037B-4437-A2BA-7EE06C45C18B}" srcOrd="1" destOrd="0" presId="urn:microsoft.com/office/officeart/2008/layout/VerticalCircleList"/>
    <dgm:cxn modelId="{0553701F-8FA4-4D5A-9EBA-1908E2CF759D}" type="presParOf" srcId="{085066FE-037B-4437-A2BA-7EE06C45C18B}" destId="{6D911204-88E3-4E5C-9454-F829A448BA41}" srcOrd="0" destOrd="0" presId="urn:microsoft.com/office/officeart/2008/layout/VerticalCircleList"/>
    <dgm:cxn modelId="{2F7AB5D8-44A5-4B65-BE8D-D57DD9607DA1}" type="presParOf" srcId="{085066FE-037B-4437-A2BA-7EE06C45C18B}" destId="{D3B73EFE-443E-4D69-82AE-F0C9A1D8233A}" srcOrd="1" destOrd="0" presId="urn:microsoft.com/office/officeart/2008/layout/VerticalCircleList"/>
    <dgm:cxn modelId="{272ED83D-2EEF-4EA8-8334-C2EDBCCC41C3}" type="presParOf" srcId="{085066FE-037B-4437-A2BA-7EE06C45C18B}" destId="{744340C8-E826-424B-BAE4-7F9C95897E0A}" srcOrd="2" destOrd="0" presId="urn:microsoft.com/office/officeart/2008/layout/VerticalCircleList"/>
    <dgm:cxn modelId="{9FB9B7F6-2C0F-4C4B-B2BE-0584FFA8B2C4}" type="presParOf" srcId="{F563AAE4-DBA9-461F-8418-CBE9F8900B56}" destId="{68B5ED9A-51EA-44EB-B1A3-85BE47EE0D57}" srcOrd="2" destOrd="0" presId="urn:microsoft.com/office/officeart/2008/layout/VerticalCircleList"/>
    <dgm:cxn modelId="{E21AAB1E-A3F4-479F-8312-52778E96D443}" type="presParOf" srcId="{68B5ED9A-51EA-44EB-B1A3-85BE47EE0D57}" destId="{1C3ECAAB-E133-46A9-82B1-3B196C803C59}" srcOrd="0" destOrd="0" presId="urn:microsoft.com/office/officeart/2008/layout/VerticalCircleList"/>
    <dgm:cxn modelId="{8A7710D7-B592-4CED-AF80-20F354247200}" type="presParOf" srcId="{68B5ED9A-51EA-44EB-B1A3-85BE47EE0D57}" destId="{E85AE429-1AF6-4557-8EAE-B15DE8B66557}" srcOrd="1" destOrd="0" presId="urn:microsoft.com/office/officeart/2008/layout/VerticalCircleList"/>
    <dgm:cxn modelId="{6CB04BF7-2764-43C7-8F49-6439BBC9A1C8}" type="presParOf" srcId="{68B5ED9A-51EA-44EB-B1A3-85BE47EE0D57}" destId="{C2597956-931E-457B-9AAA-8C4E54E3FA09}" srcOrd="2" destOrd="0" presId="urn:microsoft.com/office/officeart/2008/layout/VerticalCircleList"/>
    <dgm:cxn modelId="{9547C401-94F9-4BAD-BB2D-A30843ED2AB0}" type="presParOf" srcId="{F563AAE4-DBA9-461F-8418-CBE9F8900B56}" destId="{32022CEE-04CD-49D6-9447-14BA6B9ADB7E}" srcOrd="3" destOrd="0" presId="urn:microsoft.com/office/officeart/2008/layout/VerticalCircleList"/>
    <dgm:cxn modelId="{B43ED483-B659-4AA8-8E09-74443474AB73}" type="presParOf" srcId="{32022CEE-04CD-49D6-9447-14BA6B9ADB7E}" destId="{608FD41F-8403-4C80-921E-56F4576A4338}" srcOrd="0" destOrd="0" presId="urn:microsoft.com/office/officeart/2008/layout/VerticalCircleList"/>
    <dgm:cxn modelId="{5C900479-990B-457B-AEBA-538BA33D25F1}" type="presParOf" srcId="{32022CEE-04CD-49D6-9447-14BA6B9ADB7E}" destId="{C646CF44-DE45-4D67-814C-2F791BDBA149}" srcOrd="1" destOrd="0" presId="urn:microsoft.com/office/officeart/2008/layout/VerticalCircleList"/>
    <dgm:cxn modelId="{FC4FABD4-B274-4C50-8D15-9EFA405AC494}" type="presParOf" srcId="{32022CEE-04CD-49D6-9447-14BA6B9ADB7E}" destId="{E215341E-81A3-4C33-8602-DE12D53AB1F3}" srcOrd="2" destOrd="0" presId="urn:microsoft.com/office/officeart/2008/layout/VerticalCircleList"/>
    <dgm:cxn modelId="{3584ED3D-1266-457B-A00D-B40FAA166804}" type="presParOf" srcId="{F563AAE4-DBA9-461F-8418-CBE9F8900B56}" destId="{2CBFB4DB-62E6-4009-9896-D17F2E7BF55E}" srcOrd="4" destOrd="0" presId="urn:microsoft.com/office/officeart/2008/layout/VerticalCircleList"/>
    <dgm:cxn modelId="{5F4F8326-0425-45BA-9CCD-444C8C869B6F}" type="presParOf" srcId="{2CBFB4DB-62E6-4009-9896-D17F2E7BF55E}" destId="{CD54B1EC-06C5-409A-B7BB-FCF7A8FAF7FF}" srcOrd="0" destOrd="0" presId="urn:microsoft.com/office/officeart/2008/layout/VerticalCircleList"/>
    <dgm:cxn modelId="{AAC433F4-4003-4F59-A580-D2C1E79DA97A}" type="presParOf" srcId="{2CBFB4DB-62E6-4009-9896-D17F2E7BF55E}" destId="{E0108817-F649-44DE-9F11-6D5D3AEA48D1}" srcOrd="1" destOrd="0" presId="urn:microsoft.com/office/officeart/2008/layout/VerticalCircleList"/>
    <dgm:cxn modelId="{3A8EBC61-1744-47BC-81BF-7718411AEFD7}" type="presParOf" srcId="{2CBFB4DB-62E6-4009-9896-D17F2E7BF55E}" destId="{BE8329E3-0DE0-4DAD-BE8D-FF59A9FDD08D}" srcOrd="2" destOrd="0" presId="urn:microsoft.com/office/officeart/2008/layout/VerticalCircleList"/>
    <dgm:cxn modelId="{561AAB82-0562-4A04-96E5-318AEC06D7B8}" type="presParOf" srcId="{F563AAE4-DBA9-461F-8418-CBE9F8900B56}" destId="{4B2084E1-8B8D-4935-8349-4AF36E8F953B}" srcOrd="5" destOrd="0" presId="urn:microsoft.com/office/officeart/2008/layout/VerticalCircleList"/>
    <dgm:cxn modelId="{B55BD471-5613-41E8-893D-85A3CFCD3C47}" type="presParOf" srcId="{4B2084E1-8B8D-4935-8349-4AF36E8F953B}" destId="{78101184-5542-4420-AEF7-56AE052F807D}" srcOrd="0" destOrd="0" presId="urn:microsoft.com/office/officeart/2008/layout/VerticalCircleList"/>
    <dgm:cxn modelId="{82DC262B-DA24-41BD-A929-E3E790E883E8}" type="presParOf" srcId="{4B2084E1-8B8D-4935-8349-4AF36E8F953B}" destId="{30A39970-FA5C-470A-A456-88FF8ADE38B6}" srcOrd="1" destOrd="0" presId="urn:microsoft.com/office/officeart/2008/layout/VerticalCircleList"/>
    <dgm:cxn modelId="{79AB4FFE-83D4-4BD9-9B05-871A2FADCD69}" type="presParOf" srcId="{4B2084E1-8B8D-4935-8349-4AF36E8F953B}" destId="{E1FB5A19-745A-4F52-930D-80B83BDF52BE}" srcOrd="2" destOrd="0" presId="urn:microsoft.com/office/officeart/2008/layout/VerticalCircleList"/>
    <dgm:cxn modelId="{71C70EC2-0493-47AE-9039-DF3210966016}" type="presParOf" srcId="{F563AAE4-DBA9-461F-8418-CBE9F8900B56}" destId="{0B790F05-66C4-4909-8918-F8F26126CF0F}" srcOrd="6" destOrd="0" presId="urn:microsoft.com/office/officeart/2008/layout/VerticalCircleList"/>
    <dgm:cxn modelId="{AA0D6FB5-AFF9-462A-B7D7-3753718ABE95}" type="presParOf" srcId="{0B790F05-66C4-4909-8918-F8F26126CF0F}" destId="{1D303BE2-7C64-4B3F-9437-BAD20977347D}" srcOrd="0" destOrd="0" presId="urn:microsoft.com/office/officeart/2008/layout/VerticalCircleList"/>
    <dgm:cxn modelId="{06B7E600-C976-4292-9B7D-A30D10A99843}" type="presParOf" srcId="{0B790F05-66C4-4909-8918-F8F26126CF0F}" destId="{D0F5A151-7CDE-4021-8F3F-5D81DCE609C4}" srcOrd="1" destOrd="0" presId="urn:microsoft.com/office/officeart/2008/layout/VerticalCircleList"/>
    <dgm:cxn modelId="{0E68E837-7D89-4A20-AA0E-C93997424CF6}" type="presParOf" srcId="{0B790F05-66C4-4909-8918-F8F26126CF0F}" destId="{CC3B4E17-9D09-42A9-9B6B-C571EC485AB0}" srcOrd="2" destOrd="0" presId="urn:microsoft.com/office/officeart/2008/layout/VerticalCircleList"/>
    <dgm:cxn modelId="{97D3A4EB-36D8-4CD8-8211-5E3180DA7043}" type="presParOf" srcId="{F563AAE4-DBA9-461F-8418-CBE9F8900B56}" destId="{7C2B09F6-D811-4892-BBFD-B931FC0EE4F5}" srcOrd="7" destOrd="0" presId="urn:microsoft.com/office/officeart/2008/layout/VerticalCircleList"/>
    <dgm:cxn modelId="{A16FC951-D145-489F-8B82-4FE43DB82488}" type="presParOf" srcId="{7C2B09F6-D811-4892-BBFD-B931FC0EE4F5}" destId="{8DD5891B-C549-47CF-9E3E-5022EE7E34BC}" srcOrd="0" destOrd="0" presId="urn:microsoft.com/office/officeart/2008/layout/VerticalCircleList"/>
    <dgm:cxn modelId="{7CEBFA5A-B969-4035-BFBD-46E4EE855957}" type="presParOf" srcId="{7C2B09F6-D811-4892-BBFD-B931FC0EE4F5}" destId="{5E781523-A3AE-41E9-BD1A-D31D5F2772CB}" srcOrd="1" destOrd="0" presId="urn:microsoft.com/office/officeart/2008/layout/VerticalCircleList"/>
    <dgm:cxn modelId="{AF01EC5A-A6A4-48C2-ABB8-2184B7B0C0CB}" type="presParOf" srcId="{7C2B09F6-D811-4892-BBFD-B931FC0EE4F5}" destId="{50A127FC-04FD-4A5B-98C1-A22C0C8D0D75}" srcOrd="2" destOrd="0" presId="urn:microsoft.com/office/officeart/2008/layout/VerticalCircleList"/>
    <dgm:cxn modelId="{BD1948C7-354D-4F48-9C8B-C9CC0322D36A}" type="presParOf" srcId="{F563AAE4-DBA9-461F-8418-CBE9F8900B56}" destId="{29B44026-76F6-43CA-AC4D-F574BC217B13}" srcOrd="8" destOrd="0" presId="urn:microsoft.com/office/officeart/2008/layout/VerticalCircleList"/>
    <dgm:cxn modelId="{B90A8175-D784-485D-98C1-82A9D53FD086}" type="presParOf" srcId="{29B44026-76F6-43CA-AC4D-F574BC217B13}" destId="{CD86986F-084A-4B91-8499-B9287932FE58}" srcOrd="0" destOrd="0" presId="urn:microsoft.com/office/officeart/2008/layout/VerticalCircleList"/>
    <dgm:cxn modelId="{F6B99EAD-C4D8-4043-9E5D-8F84A7558C21}" type="presParOf" srcId="{29B44026-76F6-43CA-AC4D-F574BC217B13}" destId="{315FAF13-6018-4403-9EC6-676DA8980989}" srcOrd="1" destOrd="0" presId="urn:microsoft.com/office/officeart/2008/layout/VerticalCircleList"/>
    <dgm:cxn modelId="{82377CBE-1B8E-49A9-9345-D8A977C4303C}" type="presParOf" srcId="{29B44026-76F6-43CA-AC4D-F574BC217B13}" destId="{14F15A49-A5E7-4359-9706-EC3955CE5262}" srcOrd="2" destOrd="0" presId="urn:microsoft.com/office/officeart/2008/layout/VerticalCircleList"/>
    <dgm:cxn modelId="{B65BE2DC-31C5-47DA-9E1F-1DCB86BA3522}" type="presParOf" srcId="{F563AAE4-DBA9-461F-8418-CBE9F8900B56}" destId="{2E930574-D110-41DA-A673-D2361D963359}" srcOrd="9" destOrd="0" presId="urn:microsoft.com/office/officeart/2008/layout/VerticalCircleList"/>
    <dgm:cxn modelId="{4ECFEFF0-C367-46B6-BDD0-9860E1AB063A}" type="presParOf" srcId="{2E930574-D110-41DA-A673-D2361D963359}" destId="{9E27769C-ED23-4C83-9189-66E3B8ACA5CF}" srcOrd="0" destOrd="0" presId="urn:microsoft.com/office/officeart/2008/layout/VerticalCircleList"/>
    <dgm:cxn modelId="{5ECA7010-8175-4557-BB97-C57811F4BE46}" type="presParOf" srcId="{2E930574-D110-41DA-A673-D2361D963359}" destId="{50A3338F-E523-46EC-B4B2-715D54019482}" srcOrd="1" destOrd="0" presId="urn:microsoft.com/office/officeart/2008/layout/VerticalCircleList"/>
    <dgm:cxn modelId="{D8581C9B-8470-4C48-916A-9FAB83F688C8}" type="presParOf" srcId="{2E930574-D110-41DA-A673-D2361D963359}" destId="{6FEA66CE-FDF3-4146-858E-D215A067D442}" srcOrd="2" destOrd="0" presId="urn:microsoft.com/office/officeart/2008/layout/VerticalCircleList"/>
    <dgm:cxn modelId="{B87FC30E-1AFE-4604-BAD0-786940111794}" type="presParOf" srcId="{F563AAE4-DBA9-461F-8418-CBE9F8900B56}" destId="{84794933-AF19-40A7-A270-4B83B21CF2A1}" srcOrd="10" destOrd="0" presId="urn:microsoft.com/office/officeart/2008/layout/VerticalCircleList"/>
    <dgm:cxn modelId="{B48472A8-8A2F-4899-B680-030539059A27}" type="presParOf" srcId="{84794933-AF19-40A7-A270-4B83B21CF2A1}" destId="{4BBCC28B-6EA8-4C49-BD86-6699EF6FAB21}" srcOrd="0" destOrd="0" presId="urn:microsoft.com/office/officeart/2008/layout/VerticalCircleList"/>
    <dgm:cxn modelId="{50238F91-0B06-48F7-883E-A3FF87697B21}" type="presParOf" srcId="{84794933-AF19-40A7-A270-4B83B21CF2A1}" destId="{E483D831-5C1B-4FE3-A6DF-B7B9DD3CA9AB}" srcOrd="1" destOrd="0" presId="urn:microsoft.com/office/officeart/2008/layout/VerticalCircleList"/>
    <dgm:cxn modelId="{7787CDD2-213A-4435-AE44-D5BE3B2C31DB}" type="presParOf" srcId="{84794933-AF19-40A7-A270-4B83B21CF2A1}" destId="{56D08F3A-56CE-478D-97FB-D34775965E62}" srcOrd="2" destOrd="0" presId="urn:microsoft.com/office/officeart/2008/layout/VerticalCircleList"/>
    <dgm:cxn modelId="{138BB42C-21C6-4E2D-A96C-C16DB9F50A8B}" type="presParOf" srcId="{F563AAE4-DBA9-461F-8418-CBE9F8900B56}" destId="{324B8A9E-801A-48B7-8741-65CB00267C3E}" srcOrd="11" destOrd="0" presId="urn:microsoft.com/office/officeart/2008/layout/VerticalCircleList"/>
    <dgm:cxn modelId="{EDD26562-37DD-42E1-9599-D773BF04CF72}" type="presParOf" srcId="{324B8A9E-801A-48B7-8741-65CB00267C3E}" destId="{88457EF1-1DD8-4744-AA7D-E098471B9F84}" srcOrd="0" destOrd="0" presId="urn:microsoft.com/office/officeart/2008/layout/VerticalCircleList"/>
    <dgm:cxn modelId="{6129EFB9-EE1A-40B6-81B0-97C8895C356D}" type="presParOf" srcId="{324B8A9E-801A-48B7-8741-65CB00267C3E}" destId="{ABA0833D-2E40-46EA-99DC-29D77C90DA62}" srcOrd="1" destOrd="0" presId="urn:microsoft.com/office/officeart/2008/layout/VerticalCircleList"/>
    <dgm:cxn modelId="{38DC2CC6-0B39-4CCD-AF76-67BC9F1A752C}" type="presParOf" srcId="{324B8A9E-801A-48B7-8741-65CB00267C3E}" destId="{C721CBC2-9E5E-469B-83D0-16B398CE29C7}" srcOrd="2" destOrd="0" presId="urn:microsoft.com/office/officeart/2008/layout/VerticalCircleLis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3317F4-5FE2-4C19-8FD1-884F858BDCB6}"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A9AC120E-61D3-4866-A770-3703875260F2}">
      <dgm:prSet custT="1"/>
      <dgm:spPr/>
      <dgm:t>
        <a:bodyPr/>
        <a:lstStyle/>
        <a:p>
          <a:pPr>
            <a:buFont typeface="Aptos" panose="020B0004020202020204" pitchFamily="34" charset="0"/>
            <a:buChar char="-"/>
          </a:pPr>
          <a:r>
            <a:rPr lang="en-GB" sz="900" dirty="0">
              <a:effectLst/>
              <a:latin typeface="Aptos" panose="020B0004020202020204" pitchFamily="34" charset="0"/>
              <a:ea typeface="Calibri" panose="020F0502020204030204" pitchFamily="34" charset="0"/>
              <a:cs typeface="Calibri" panose="020F0502020204030204" pitchFamily="34" charset="0"/>
            </a:rPr>
            <a:t>Launch of participation and engagement strategy</a:t>
          </a:r>
        </a:p>
      </dgm:t>
    </dgm:pt>
    <dgm:pt modelId="{3FAD63C7-74AA-4714-ACCF-3FAC73FAE3E3}" type="parTrans" cxnId="{9C252922-AB0F-45F6-87A8-6B33F179BE6D}">
      <dgm:prSet/>
      <dgm:spPr/>
      <dgm:t>
        <a:bodyPr/>
        <a:lstStyle/>
        <a:p>
          <a:endParaRPr lang="en-GB" sz="1600"/>
        </a:p>
      </dgm:t>
    </dgm:pt>
    <dgm:pt modelId="{A23E7E94-9CFE-4548-ADB9-EE96C70A0959}" type="sibTrans" cxnId="{9C252922-AB0F-45F6-87A8-6B33F179BE6D}">
      <dgm:prSet/>
      <dgm:spPr/>
      <dgm:t>
        <a:bodyPr/>
        <a:lstStyle/>
        <a:p>
          <a:endParaRPr lang="en-GB" sz="1600"/>
        </a:p>
      </dgm:t>
    </dgm:pt>
    <dgm:pt modelId="{E7B09BCE-3FFE-4836-B931-97738A95D1DE}">
      <dgm:prSet custT="1"/>
      <dgm:spPr/>
      <dgm:t>
        <a:bodyPr/>
        <a:lstStyle/>
        <a:p>
          <a:r>
            <a:rPr lang="en-GB" sz="900" dirty="0">
              <a:effectLst/>
              <a:latin typeface="Aptos" panose="020B0004020202020204" pitchFamily="34" charset="0"/>
              <a:ea typeface="Calibri" panose="020F0502020204030204" pitchFamily="34" charset="0"/>
              <a:cs typeface="Calibri" panose="020F0502020204030204" pitchFamily="34" charset="0"/>
            </a:rPr>
            <a:t>Supporting young people to be involved in shaping the Cheshire and Merseyside Threshold of Need Toolkit</a:t>
          </a:r>
        </a:p>
      </dgm:t>
    </dgm:pt>
    <dgm:pt modelId="{E96208CC-E7AF-4708-A78F-79A691928129}" type="parTrans" cxnId="{BB84C6F2-D911-4A94-B832-5C35B76E205E}">
      <dgm:prSet/>
      <dgm:spPr/>
      <dgm:t>
        <a:bodyPr/>
        <a:lstStyle/>
        <a:p>
          <a:endParaRPr lang="en-GB" sz="1600"/>
        </a:p>
      </dgm:t>
    </dgm:pt>
    <dgm:pt modelId="{8577E46B-170A-4FBA-8AF7-9C0BBD8411A4}" type="sibTrans" cxnId="{BB84C6F2-D911-4A94-B832-5C35B76E205E}">
      <dgm:prSet/>
      <dgm:spPr/>
      <dgm:t>
        <a:bodyPr/>
        <a:lstStyle/>
        <a:p>
          <a:endParaRPr lang="en-GB" sz="1600"/>
        </a:p>
      </dgm:t>
    </dgm:pt>
    <dgm:pt modelId="{C325F3F9-C3D6-4B11-940A-4FD08CCBF722}">
      <dgm:prSet custT="1"/>
      <dgm:spPr/>
      <dgm:t>
        <a:bodyPr/>
        <a:lstStyle/>
        <a:p>
          <a:r>
            <a:rPr lang="en-GB" sz="900" dirty="0">
              <a:effectLst/>
              <a:latin typeface="Aptos" panose="020B0004020202020204" pitchFamily="34" charset="0"/>
              <a:ea typeface="Calibri" panose="020F0502020204030204" pitchFamily="34" charset="0"/>
              <a:cs typeface="Calibri" panose="020F0502020204030204" pitchFamily="34" charset="0"/>
            </a:rPr>
            <a:t>Hosting Voice of the Child Conference, enabling space and opportunity for young people to deliver training </a:t>
          </a:r>
        </a:p>
      </dgm:t>
    </dgm:pt>
    <dgm:pt modelId="{DA4DC6C0-3D08-43DA-BBDC-220A50D489CB}" type="parTrans" cxnId="{10C84EEE-F363-46DB-85E3-24BA8BAE2225}">
      <dgm:prSet/>
      <dgm:spPr/>
      <dgm:t>
        <a:bodyPr/>
        <a:lstStyle/>
        <a:p>
          <a:endParaRPr lang="en-GB" sz="1600"/>
        </a:p>
      </dgm:t>
    </dgm:pt>
    <dgm:pt modelId="{C6F62BE3-3955-4E0D-BB16-982D0FE07826}" type="sibTrans" cxnId="{10C84EEE-F363-46DB-85E3-24BA8BAE2225}">
      <dgm:prSet/>
      <dgm:spPr/>
      <dgm:t>
        <a:bodyPr/>
        <a:lstStyle/>
        <a:p>
          <a:endParaRPr lang="en-GB" sz="1600"/>
        </a:p>
      </dgm:t>
    </dgm:pt>
    <dgm:pt modelId="{98FE76B5-CA54-4F93-B7DB-295BD2019FC7}">
      <dgm:prSet custT="1"/>
      <dgm:spPr/>
      <dgm:t>
        <a:bodyPr/>
        <a:lstStyle/>
        <a:p>
          <a:r>
            <a:rPr lang="en-GB" sz="900" dirty="0">
              <a:effectLst/>
              <a:latin typeface="Aptos" panose="020B0004020202020204" pitchFamily="34" charset="0"/>
              <a:ea typeface="Calibri" panose="020F0502020204030204" pitchFamily="34" charset="0"/>
              <a:cs typeface="Calibri" panose="020F0502020204030204" pitchFamily="34" charset="0"/>
            </a:rPr>
            <a:t>Involved in the NW Safeguarding Improvement Pilot e.g. train the trainer on the Lundy Model </a:t>
          </a:r>
        </a:p>
      </dgm:t>
    </dgm:pt>
    <dgm:pt modelId="{AB35B620-E98C-486B-8136-2F04F966DE86}" type="parTrans" cxnId="{62767EBD-2ECF-4ACF-ABC3-92C51E28BB4A}">
      <dgm:prSet/>
      <dgm:spPr/>
      <dgm:t>
        <a:bodyPr/>
        <a:lstStyle/>
        <a:p>
          <a:endParaRPr lang="en-GB" sz="1600"/>
        </a:p>
      </dgm:t>
    </dgm:pt>
    <dgm:pt modelId="{040C2502-6105-4550-98CF-2A08305E4744}" type="sibTrans" cxnId="{62767EBD-2ECF-4ACF-ABC3-92C51E28BB4A}">
      <dgm:prSet/>
      <dgm:spPr/>
      <dgm:t>
        <a:bodyPr/>
        <a:lstStyle/>
        <a:p>
          <a:endParaRPr lang="en-GB" sz="1600"/>
        </a:p>
      </dgm:t>
    </dgm:pt>
    <dgm:pt modelId="{11B7675A-809E-467F-9D80-837BE89F06C4}">
      <dgm:prSet custT="1"/>
      <dgm:spPr/>
      <dgm:t>
        <a:bodyPr/>
        <a:lstStyle/>
        <a:p>
          <a:r>
            <a:rPr lang="en-GB" sz="900" dirty="0">
              <a:effectLst/>
              <a:latin typeface="Aptos" panose="020B0004020202020204" pitchFamily="34" charset="0"/>
              <a:ea typeface="Calibri" panose="020F0502020204030204" pitchFamily="34" charset="0"/>
              <a:cs typeface="Calibri" panose="020F0502020204030204" pitchFamily="34" charset="0"/>
            </a:rPr>
            <a:t>Involved young people in shaping website content </a:t>
          </a:r>
        </a:p>
      </dgm:t>
    </dgm:pt>
    <dgm:pt modelId="{CF2A2F70-DB4A-4CB8-8C39-9C8388250C3B}" type="parTrans" cxnId="{D535D935-A9B0-4954-88E9-5E6FA27226F7}">
      <dgm:prSet/>
      <dgm:spPr/>
      <dgm:t>
        <a:bodyPr/>
        <a:lstStyle/>
        <a:p>
          <a:endParaRPr lang="en-GB" sz="1600"/>
        </a:p>
      </dgm:t>
    </dgm:pt>
    <dgm:pt modelId="{4844AE76-6461-4493-BC36-0E2400CDD9DE}" type="sibTrans" cxnId="{D535D935-A9B0-4954-88E9-5E6FA27226F7}">
      <dgm:prSet/>
      <dgm:spPr/>
      <dgm:t>
        <a:bodyPr/>
        <a:lstStyle/>
        <a:p>
          <a:endParaRPr lang="en-GB" sz="1600"/>
        </a:p>
      </dgm:t>
    </dgm:pt>
    <dgm:pt modelId="{F563AAE4-DBA9-461F-8418-CBE9F8900B56}" type="pres">
      <dgm:prSet presAssocID="{7E3317F4-5FE2-4C19-8FD1-884F858BDCB6}" presName="Name0" presStyleCnt="0">
        <dgm:presLayoutVars>
          <dgm:dir/>
        </dgm:presLayoutVars>
      </dgm:prSet>
      <dgm:spPr/>
    </dgm:pt>
    <dgm:pt modelId="{51C1F22A-7066-403B-8C36-B408358DF64A}" type="pres">
      <dgm:prSet presAssocID="{A9AC120E-61D3-4866-A770-3703875260F2}" presName="noChildren" presStyleCnt="0"/>
      <dgm:spPr/>
    </dgm:pt>
    <dgm:pt modelId="{5FF45462-3100-4FE4-9AED-ACF3D752FC43}" type="pres">
      <dgm:prSet presAssocID="{A9AC120E-61D3-4866-A770-3703875260F2}" presName="gap" presStyleCnt="0"/>
      <dgm:spPr/>
    </dgm:pt>
    <dgm:pt modelId="{D7C8FC27-B60F-4BB7-BAEB-0189A62BF00E}" type="pres">
      <dgm:prSet presAssocID="{A9AC120E-61D3-4866-A770-3703875260F2}" presName="medCircle2" presStyleLbl="vennNode1" presStyleIdx="0" presStyleCnt="5" custLinFactX="-59209" custLinFactNeighborX="-100000"/>
      <dgm:spPr/>
    </dgm:pt>
    <dgm:pt modelId="{79BF474D-2573-4E99-B9A7-FBBB6A2A5A1E}" type="pres">
      <dgm:prSet presAssocID="{A9AC120E-61D3-4866-A770-3703875260F2}" presName="txLvlOnly1" presStyleLbl="revTx" presStyleIdx="0" presStyleCnt="5" custLinFactNeighborX="-25371"/>
      <dgm:spPr/>
    </dgm:pt>
    <dgm:pt modelId="{1E564CD0-4AFF-4BCF-9BCC-FC2B7F7E23EE}" type="pres">
      <dgm:prSet presAssocID="{E7B09BCE-3FFE-4836-B931-97738A95D1DE}" presName="noChildren" presStyleCnt="0"/>
      <dgm:spPr/>
    </dgm:pt>
    <dgm:pt modelId="{03A1951B-AE31-4B49-A3A2-4F70900EFDE6}" type="pres">
      <dgm:prSet presAssocID="{E7B09BCE-3FFE-4836-B931-97738A95D1DE}" presName="gap" presStyleCnt="0"/>
      <dgm:spPr/>
    </dgm:pt>
    <dgm:pt modelId="{85B69AB3-CB4B-41D4-90F5-DBF958AE1FE3}" type="pres">
      <dgm:prSet presAssocID="{E7B09BCE-3FFE-4836-B931-97738A95D1DE}" presName="medCircle2" presStyleLbl="vennNode1" presStyleIdx="1" presStyleCnt="5" custLinFactX="-59209" custLinFactNeighborX="-100000"/>
      <dgm:spPr/>
    </dgm:pt>
    <dgm:pt modelId="{D57B2ACC-F4FF-4933-8BC9-EEFD764F1B72}" type="pres">
      <dgm:prSet presAssocID="{E7B09BCE-3FFE-4836-B931-97738A95D1DE}" presName="txLvlOnly1" presStyleLbl="revTx" presStyleIdx="1" presStyleCnt="5" custLinFactNeighborX="-25371"/>
      <dgm:spPr/>
    </dgm:pt>
    <dgm:pt modelId="{10AEDACC-4102-45F2-AED2-847654931DA5}" type="pres">
      <dgm:prSet presAssocID="{C325F3F9-C3D6-4B11-940A-4FD08CCBF722}" presName="noChildren" presStyleCnt="0"/>
      <dgm:spPr/>
    </dgm:pt>
    <dgm:pt modelId="{6FE14BB5-52C6-42D7-83ED-D40B0B8C0884}" type="pres">
      <dgm:prSet presAssocID="{C325F3F9-C3D6-4B11-940A-4FD08CCBF722}" presName="gap" presStyleCnt="0"/>
      <dgm:spPr/>
    </dgm:pt>
    <dgm:pt modelId="{7D055181-0C9C-47F3-A8B0-A983BD496D49}" type="pres">
      <dgm:prSet presAssocID="{C325F3F9-C3D6-4B11-940A-4FD08CCBF722}" presName="medCircle2" presStyleLbl="vennNode1" presStyleIdx="2" presStyleCnt="5" custLinFactX="-59209" custLinFactNeighborX="-100000"/>
      <dgm:spPr/>
    </dgm:pt>
    <dgm:pt modelId="{3019530F-2AA3-44DB-B231-CAD3A061878A}" type="pres">
      <dgm:prSet presAssocID="{C325F3F9-C3D6-4B11-940A-4FD08CCBF722}" presName="txLvlOnly1" presStyleLbl="revTx" presStyleIdx="2" presStyleCnt="5" custLinFactNeighborX="-25371"/>
      <dgm:spPr/>
    </dgm:pt>
    <dgm:pt modelId="{B49120BC-C0C5-4680-824E-F441F5E4D0DB}" type="pres">
      <dgm:prSet presAssocID="{98FE76B5-CA54-4F93-B7DB-295BD2019FC7}" presName="noChildren" presStyleCnt="0"/>
      <dgm:spPr/>
    </dgm:pt>
    <dgm:pt modelId="{08F3A546-F23D-42A3-ADC1-AE1754D6BFF8}" type="pres">
      <dgm:prSet presAssocID="{98FE76B5-CA54-4F93-B7DB-295BD2019FC7}" presName="gap" presStyleCnt="0"/>
      <dgm:spPr/>
    </dgm:pt>
    <dgm:pt modelId="{5FA4A953-FAB0-4A64-891D-311745E9B2D7}" type="pres">
      <dgm:prSet presAssocID="{98FE76B5-CA54-4F93-B7DB-295BD2019FC7}" presName="medCircle2" presStyleLbl="vennNode1" presStyleIdx="3" presStyleCnt="5" custLinFactX="-59209" custLinFactNeighborX="-100000"/>
      <dgm:spPr/>
    </dgm:pt>
    <dgm:pt modelId="{5332E0DD-3746-4AD8-86B7-64A3A91CC108}" type="pres">
      <dgm:prSet presAssocID="{98FE76B5-CA54-4F93-B7DB-295BD2019FC7}" presName="txLvlOnly1" presStyleLbl="revTx" presStyleIdx="3" presStyleCnt="5" custLinFactNeighborX="-25371"/>
      <dgm:spPr/>
    </dgm:pt>
    <dgm:pt modelId="{DFFCC8C3-2674-4109-87F1-6B6C66A7F77D}" type="pres">
      <dgm:prSet presAssocID="{11B7675A-809E-467F-9D80-837BE89F06C4}" presName="noChildren" presStyleCnt="0"/>
      <dgm:spPr/>
    </dgm:pt>
    <dgm:pt modelId="{1C5FC379-4B35-4898-8E96-6681F6C9A9D9}" type="pres">
      <dgm:prSet presAssocID="{11B7675A-809E-467F-9D80-837BE89F06C4}" presName="gap" presStyleCnt="0"/>
      <dgm:spPr/>
    </dgm:pt>
    <dgm:pt modelId="{EDC569CE-5109-47C7-A36B-E0CF57979CA8}" type="pres">
      <dgm:prSet presAssocID="{11B7675A-809E-467F-9D80-837BE89F06C4}" presName="medCircle2" presStyleLbl="vennNode1" presStyleIdx="4" presStyleCnt="5" custLinFactX="-59209" custLinFactNeighborX="-100000"/>
      <dgm:spPr/>
    </dgm:pt>
    <dgm:pt modelId="{BBB5FE36-E2BE-4DBA-A639-A69E06B73163}" type="pres">
      <dgm:prSet presAssocID="{11B7675A-809E-467F-9D80-837BE89F06C4}" presName="txLvlOnly1" presStyleLbl="revTx" presStyleIdx="4" presStyleCnt="5" custLinFactNeighborX="-25371"/>
      <dgm:spPr/>
    </dgm:pt>
  </dgm:ptLst>
  <dgm:cxnLst>
    <dgm:cxn modelId="{9C252922-AB0F-45F6-87A8-6B33F179BE6D}" srcId="{7E3317F4-5FE2-4C19-8FD1-884F858BDCB6}" destId="{A9AC120E-61D3-4866-A770-3703875260F2}" srcOrd="0" destOrd="0" parTransId="{3FAD63C7-74AA-4714-ACCF-3FAC73FAE3E3}" sibTransId="{A23E7E94-9CFE-4548-ADB9-EE96C70A0959}"/>
    <dgm:cxn modelId="{D535D935-A9B0-4954-88E9-5E6FA27226F7}" srcId="{7E3317F4-5FE2-4C19-8FD1-884F858BDCB6}" destId="{11B7675A-809E-467F-9D80-837BE89F06C4}" srcOrd="4" destOrd="0" parTransId="{CF2A2F70-DB4A-4CB8-8C39-9C8388250C3B}" sibTransId="{4844AE76-6461-4493-BC36-0E2400CDD9DE}"/>
    <dgm:cxn modelId="{26CBFA35-29BE-40BB-A324-ED7443C8D601}" type="presOf" srcId="{C325F3F9-C3D6-4B11-940A-4FD08CCBF722}" destId="{3019530F-2AA3-44DB-B231-CAD3A061878A}" srcOrd="0" destOrd="0" presId="urn:microsoft.com/office/officeart/2008/layout/VerticalCircleList"/>
    <dgm:cxn modelId="{CA2BA549-E76F-4877-8529-E51D8CEF5E8C}" type="presOf" srcId="{7E3317F4-5FE2-4C19-8FD1-884F858BDCB6}" destId="{F563AAE4-DBA9-461F-8418-CBE9F8900B56}" srcOrd="0" destOrd="0" presId="urn:microsoft.com/office/officeart/2008/layout/VerticalCircleList"/>
    <dgm:cxn modelId="{608F4B4A-448E-40E7-AE97-64BEEC590FC5}" type="presOf" srcId="{A9AC120E-61D3-4866-A770-3703875260F2}" destId="{79BF474D-2573-4E99-B9A7-FBBB6A2A5A1E}" srcOrd="0" destOrd="0" presId="urn:microsoft.com/office/officeart/2008/layout/VerticalCircleList"/>
    <dgm:cxn modelId="{3F927EB1-E720-4DB7-9A9F-4189E2DCD9D2}" type="presOf" srcId="{E7B09BCE-3FFE-4836-B931-97738A95D1DE}" destId="{D57B2ACC-F4FF-4933-8BC9-EEFD764F1B72}" srcOrd="0" destOrd="0" presId="urn:microsoft.com/office/officeart/2008/layout/VerticalCircleList"/>
    <dgm:cxn modelId="{62767EBD-2ECF-4ACF-ABC3-92C51E28BB4A}" srcId="{7E3317F4-5FE2-4C19-8FD1-884F858BDCB6}" destId="{98FE76B5-CA54-4F93-B7DB-295BD2019FC7}" srcOrd="3" destOrd="0" parTransId="{AB35B620-E98C-486B-8136-2F04F966DE86}" sibTransId="{040C2502-6105-4550-98CF-2A08305E4744}"/>
    <dgm:cxn modelId="{FB9EDDC3-5EAC-4317-A741-D5126E4CF9C4}" type="presOf" srcId="{98FE76B5-CA54-4F93-B7DB-295BD2019FC7}" destId="{5332E0DD-3746-4AD8-86B7-64A3A91CC108}" srcOrd="0" destOrd="0" presId="urn:microsoft.com/office/officeart/2008/layout/VerticalCircleList"/>
    <dgm:cxn modelId="{563DBCE0-1D8E-4D49-AFD4-8E7C85F16695}" type="presOf" srcId="{11B7675A-809E-467F-9D80-837BE89F06C4}" destId="{BBB5FE36-E2BE-4DBA-A639-A69E06B73163}" srcOrd="0" destOrd="0" presId="urn:microsoft.com/office/officeart/2008/layout/VerticalCircleList"/>
    <dgm:cxn modelId="{10C84EEE-F363-46DB-85E3-24BA8BAE2225}" srcId="{7E3317F4-5FE2-4C19-8FD1-884F858BDCB6}" destId="{C325F3F9-C3D6-4B11-940A-4FD08CCBF722}" srcOrd="2" destOrd="0" parTransId="{DA4DC6C0-3D08-43DA-BBDC-220A50D489CB}" sibTransId="{C6F62BE3-3955-4E0D-BB16-982D0FE07826}"/>
    <dgm:cxn modelId="{BB84C6F2-D911-4A94-B832-5C35B76E205E}" srcId="{7E3317F4-5FE2-4C19-8FD1-884F858BDCB6}" destId="{E7B09BCE-3FFE-4836-B931-97738A95D1DE}" srcOrd="1" destOrd="0" parTransId="{E96208CC-E7AF-4708-A78F-79A691928129}" sibTransId="{8577E46B-170A-4FBA-8AF7-9C0BBD8411A4}"/>
    <dgm:cxn modelId="{C4404D95-E1EF-4FA2-99D2-696E497E7EC9}" type="presParOf" srcId="{F563AAE4-DBA9-461F-8418-CBE9F8900B56}" destId="{51C1F22A-7066-403B-8C36-B408358DF64A}" srcOrd="0" destOrd="0" presId="urn:microsoft.com/office/officeart/2008/layout/VerticalCircleList"/>
    <dgm:cxn modelId="{32C3DDCC-3559-4C77-9308-AE25B88DC9BA}" type="presParOf" srcId="{51C1F22A-7066-403B-8C36-B408358DF64A}" destId="{5FF45462-3100-4FE4-9AED-ACF3D752FC43}" srcOrd="0" destOrd="0" presId="urn:microsoft.com/office/officeart/2008/layout/VerticalCircleList"/>
    <dgm:cxn modelId="{3E098898-D12F-4F57-A288-F055CB2B8EB5}" type="presParOf" srcId="{51C1F22A-7066-403B-8C36-B408358DF64A}" destId="{D7C8FC27-B60F-4BB7-BAEB-0189A62BF00E}" srcOrd="1" destOrd="0" presId="urn:microsoft.com/office/officeart/2008/layout/VerticalCircleList"/>
    <dgm:cxn modelId="{BBFEFE0F-ECD2-4357-B6FC-645B54490152}" type="presParOf" srcId="{51C1F22A-7066-403B-8C36-B408358DF64A}" destId="{79BF474D-2573-4E99-B9A7-FBBB6A2A5A1E}" srcOrd="2" destOrd="0" presId="urn:microsoft.com/office/officeart/2008/layout/VerticalCircleList"/>
    <dgm:cxn modelId="{99A72116-71B9-463A-ACEB-8611AEB84EEC}" type="presParOf" srcId="{F563AAE4-DBA9-461F-8418-CBE9F8900B56}" destId="{1E564CD0-4AFF-4BCF-9BCC-FC2B7F7E23EE}" srcOrd="1" destOrd="0" presId="urn:microsoft.com/office/officeart/2008/layout/VerticalCircleList"/>
    <dgm:cxn modelId="{C29729D9-1EB4-425E-A6E6-D322457FEDE8}" type="presParOf" srcId="{1E564CD0-4AFF-4BCF-9BCC-FC2B7F7E23EE}" destId="{03A1951B-AE31-4B49-A3A2-4F70900EFDE6}" srcOrd="0" destOrd="0" presId="urn:microsoft.com/office/officeart/2008/layout/VerticalCircleList"/>
    <dgm:cxn modelId="{CA88451E-2F46-49DD-90D6-02093C1E8BFB}" type="presParOf" srcId="{1E564CD0-4AFF-4BCF-9BCC-FC2B7F7E23EE}" destId="{85B69AB3-CB4B-41D4-90F5-DBF958AE1FE3}" srcOrd="1" destOrd="0" presId="urn:microsoft.com/office/officeart/2008/layout/VerticalCircleList"/>
    <dgm:cxn modelId="{D928219D-14CC-4CC9-876A-3BD8FF545759}" type="presParOf" srcId="{1E564CD0-4AFF-4BCF-9BCC-FC2B7F7E23EE}" destId="{D57B2ACC-F4FF-4933-8BC9-EEFD764F1B72}" srcOrd="2" destOrd="0" presId="urn:microsoft.com/office/officeart/2008/layout/VerticalCircleList"/>
    <dgm:cxn modelId="{2B8AF0F7-ED06-47B0-A68F-D8E065E06694}" type="presParOf" srcId="{F563AAE4-DBA9-461F-8418-CBE9F8900B56}" destId="{10AEDACC-4102-45F2-AED2-847654931DA5}" srcOrd="2" destOrd="0" presId="urn:microsoft.com/office/officeart/2008/layout/VerticalCircleList"/>
    <dgm:cxn modelId="{6713F80D-5450-419D-A3D4-D14C060216F1}" type="presParOf" srcId="{10AEDACC-4102-45F2-AED2-847654931DA5}" destId="{6FE14BB5-52C6-42D7-83ED-D40B0B8C0884}" srcOrd="0" destOrd="0" presId="urn:microsoft.com/office/officeart/2008/layout/VerticalCircleList"/>
    <dgm:cxn modelId="{8DA78F0F-9B19-4C67-B116-CC47847CEDD3}" type="presParOf" srcId="{10AEDACC-4102-45F2-AED2-847654931DA5}" destId="{7D055181-0C9C-47F3-A8B0-A983BD496D49}" srcOrd="1" destOrd="0" presId="urn:microsoft.com/office/officeart/2008/layout/VerticalCircleList"/>
    <dgm:cxn modelId="{A959BBBB-C3A3-4FB1-B65E-454B7436E6D1}" type="presParOf" srcId="{10AEDACC-4102-45F2-AED2-847654931DA5}" destId="{3019530F-2AA3-44DB-B231-CAD3A061878A}" srcOrd="2" destOrd="0" presId="urn:microsoft.com/office/officeart/2008/layout/VerticalCircleList"/>
    <dgm:cxn modelId="{C4810131-F518-4D6B-9BC9-8188FCE78DE3}" type="presParOf" srcId="{F563AAE4-DBA9-461F-8418-CBE9F8900B56}" destId="{B49120BC-C0C5-4680-824E-F441F5E4D0DB}" srcOrd="3" destOrd="0" presId="urn:microsoft.com/office/officeart/2008/layout/VerticalCircleList"/>
    <dgm:cxn modelId="{A30C15B7-9EEE-4517-8F23-886187545A49}" type="presParOf" srcId="{B49120BC-C0C5-4680-824E-F441F5E4D0DB}" destId="{08F3A546-F23D-42A3-ADC1-AE1754D6BFF8}" srcOrd="0" destOrd="0" presId="urn:microsoft.com/office/officeart/2008/layout/VerticalCircleList"/>
    <dgm:cxn modelId="{B0F0B421-A606-47E0-B58A-DC80BAAF5953}" type="presParOf" srcId="{B49120BC-C0C5-4680-824E-F441F5E4D0DB}" destId="{5FA4A953-FAB0-4A64-891D-311745E9B2D7}" srcOrd="1" destOrd="0" presId="urn:microsoft.com/office/officeart/2008/layout/VerticalCircleList"/>
    <dgm:cxn modelId="{632B1923-628F-4C3A-A047-0DEE72BEEB2D}" type="presParOf" srcId="{B49120BC-C0C5-4680-824E-F441F5E4D0DB}" destId="{5332E0DD-3746-4AD8-86B7-64A3A91CC108}" srcOrd="2" destOrd="0" presId="urn:microsoft.com/office/officeart/2008/layout/VerticalCircleList"/>
    <dgm:cxn modelId="{D069B9AB-ACD2-4CA1-9574-F09737BF3561}" type="presParOf" srcId="{F563AAE4-DBA9-461F-8418-CBE9F8900B56}" destId="{DFFCC8C3-2674-4109-87F1-6B6C66A7F77D}" srcOrd="4" destOrd="0" presId="urn:microsoft.com/office/officeart/2008/layout/VerticalCircleList"/>
    <dgm:cxn modelId="{58A1222E-1945-4A15-9C06-EC8B0EF3D1B6}" type="presParOf" srcId="{DFFCC8C3-2674-4109-87F1-6B6C66A7F77D}" destId="{1C5FC379-4B35-4898-8E96-6681F6C9A9D9}" srcOrd="0" destOrd="0" presId="urn:microsoft.com/office/officeart/2008/layout/VerticalCircleList"/>
    <dgm:cxn modelId="{67CB17F8-FD6D-4BFB-A969-A64D336C6A95}" type="presParOf" srcId="{DFFCC8C3-2674-4109-87F1-6B6C66A7F77D}" destId="{EDC569CE-5109-47C7-A36B-E0CF57979CA8}" srcOrd="1" destOrd="0" presId="urn:microsoft.com/office/officeart/2008/layout/VerticalCircleList"/>
    <dgm:cxn modelId="{AC933E6C-BBC6-49CD-8036-54CE6B1C8995}" type="presParOf" srcId="{DFFCC8C3-2674-4109-87F1-6B6C66A7F77D}" destId="{BBB5FE36-E2BE-4DBA-A639-A69E06B73163}" srcOrd="2" destOrd="0" presId="urn:microsoft.com/office/officeart/2008/layout/Vertical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E3317F4-5FE2-4C19-8FD1-884F858BDCB6}" type="doc">
      <dgm:prSet loTypeId="urn:microsoft.com/office/officeart/2008/layout/VerticalCircleList" loCatId="list" qsTypeId="urn:microsoft.com/office/officeart/2005/8/quickstyle/simple1" qsCatId="simple" csTypeId="urn:microsoft.com/office/officeart/2005/8/colors/colorful1" csCatId="colorful" phldr="1"/>
      <dgm:spPr/>
      <dgm:t>
        <a:bodyPr/>
        <a:lstStyle/>
        <a:p>
          <a:endParaRPr lang="en-GB"/>
        </a:p>
      </dgm:t>
    </dgm:pt>
    <dgm:pt modelId="{4D5F7277-9858-4922-82F6-2BBE2E07B168}">
      <dgm:prSet custT="1"/>
      <dgm:spPr/>
      <dgm:t>
        <a:bodyPr/>
        <a:lstStyle/>
        <a:p>
          <a:r>
            <a:rPr lang="en-US" sz="1200" dirty="0"/>
            <a:t>Monitoring the </a:t>
          </a:r>
          <a:r>
            <a:rPr lang="en-US" sz="1200" b="1" dirty="0"/>
            <a:t>progress, quality and timeliness</a:t>
          </a:r>
          <a:r>
            <a:rPr lang="en-US" sz="1200" dirty="0"/>
            <a:t> of reviews</a:t>
          </a:r>
          <a:endParaRPr lang="en-GB" sz="1200" b="0" i="0" dirty="0">
            <a:effectLst/>
            <a:latin typeface="Aptos" panose="020B0004020202020204" pitchFamily="34" charset="0"/>
          </a:endParaRPr>
        </a:p>
      </dgm:t>
    </dgm:pt>
    <dgm:pt modelId="{1D26F2F7-7714-4314-A577-2706ADCB72E7}" type="parTrans" cxnId="{7DD52039-A7BF-4CFB-87F2-80A09D6A20F4}">
      <dgm:prSet/>
      <dgm:spPr/>
      <dgm:t>
        <a:bodyPr/>
        <a:lstStyle/>
        <a:p>
          <a:endParaRPr lang="en-GB"/>
        </a:p>
      </dgm:t>
    </dgm:pt>
    <dgm:pt modelId="{8304811A-5359-401F-9BFD-E9E8A09E1728}" type="sibTrans" cxnId="{7DD52039-A7BF-4CFB-87F2-80A09D6A20F4}">
      <dgm:prSet/>
      <dgm:spPr/>
      <dgm:t>
        <a:bodyPr/>
        <a:lstStyle/>
        <a:p>
          <a:endParaRPr lang="en-GB"/>
        </a:p>
      </dgm:t>
    </dgm:pt>
    <dgm:pt modelId="{9ED11D14-E2FA-4041-BD2D-D610355BF48A}">
      <dgm:prSet custT="1"/>
      <dgm:spPr/>
      <dgm:t>
        <a:bodyPr/>
        <a:lstStyle/>
        <a:p>
          <a:endParaRPr lang="en-GB" sz="1200" dirty="0"/>
        </a:p>
        <a:p>
          <a:r>
            <a:rPr lang="en-US" sz="1200" dirty="0"/>
            <a:t>Overseeing the development and delivery of </a:t>
          </a:r>
          <a:r>
            <a:rPr lang="en-US" sz="1200" b="1" dirty="0"/>
            <a:t>improvement plans</a:t>
          </a:r>
          <a:r>
            <a:rPr lang="en-US" sz="1200" dirty="0"/>
            <a:t> arising from reviews</a:t>
          </a:r>
          <a:endParaRPr lang="en-GB" sz="1200" dirty="0">
            <a:effectLst/>
            <a:latin typeface="Aptos" panose="020B0004020202020204" pitchFamily="34" charset="0"/>
            <a:ea typeface="Calibri" panose="020F0502020204030204" pitchFamily="34" charset="0"/>
            <a:cs typeface="Calibri" panose="020F0502020204030204" pitchFamily="34" charset="0"/>
          </a:endParaRPr>
        </a:p>
      </dgm:t>
    </dgm:pt>
    <dgm:pt modelId="{4DC760CE-5528-4B5C-B2A4-A71FC0A406EE}" type="parTrans" cxnId="{5D321F0A-1C19-4103-A811-0AB59C38BB98}">
      <dgm:prSet/>
      <dgm:spPr/>
      <dgm:t>
        <a:bodyPr/>
        <a:lstStyle/>
        <a:p>
          <a:endParaRPr lang="en-GB"/>
        </a:p>
      </dgm:t>
    </dgm:pt>
    <dgm:pt modelId="{9A55988E-18EE-414C-9CA0-97EBB1BB985B}" type="sibTrans" cxnId="{5D321F0A-1C19-4103-A811-0AB59C38BB98}">
      <dgm:prSet/>
      <dgm:spPr/>
      <dgm:t>
        <a:bodyPr/>
        <a:lstStyle/>
        <a:p>
          <a:endParaRPr lang="en-GB"/>
        </a:p>
      </dgm:t>
    </dgm:pt>
    <dgm:pt modelId="{B3BB10F7-D718-4D9B-8F8D-76933B573907}">
      <dgm:prSet custT="1"/>
      <dgm:spPr/>
      <dgm:t>
        <a:bodyPr/>
        <a:lstStyle/>
        <a:p>
          <a:endParaRPr lang="en-US" sz="1000" dirty="0"/>
        </a:p>
        <a:p>
          <a:r>
            <a:rPr lang="en-US" sz="1200" dirty="0"/>
            <a:t>Ensuring actions are completed within agreed timescales and supported by appropriate evidence</a:t>
          </a:r>
        </a:p>
        <a:p>
          <a:endParaRPr lang="en-GB" sz="1000" dirty="0">
            <a:effectLst/>
            <a:latin typeface="Aptos" panose="020B0004020202020204" pitchFamily="34" charset="0"/>
            <a:ea typeface="Calibri" panose="020F0502020204030204" pitchFamily="34" charset="0"/>
            <a:cs typeface="Calibri" panose="020F0502020204030204" pitchFamily="34" charset="0"/>
          </a:endParaRPr>
        </a:p>
      </dgm:t>
    </dgm:pt>
    <dgm:pt modelId="{8F156466-75A1-4B64-9A55-B0EC9D4AF059}" type="parTrans" cxnId="{53A64F1A-71C9-47FE-B831-2F369A19BC11}">
      <dgm:prSet/>
      <dgm:spPr/>
      <dgm:t>
        <a:bodyPr/>
        <a:lstStyle/>
        <a:p>
          <a:endParaRPr lang="en-GB"/>
        </a:p>
      </dgm:t>
    </dgm:pt>
    <dgm:pt modelId="{583B9C77-AD68-4FB9-8167-07775A1911FA}" type="sibTrans" cxnId="{53A64F1A-71C9-47FE-B831-2F369A19BC11}">
      <dgm:prSet/>
      <dgm:spPr/>
      <dgm:t>
        <a:bodyPr/>
        <a:lstStyle/>
        <a:p>
          <a:endParaRPr lang="en-GB"/>
        </a:p>
      </dgm:t>
    </dgm:pt>
    <dgm:pt modelId="{D97C5E9E-C233-419B-AB72-D4DB59D5DEA7}">
      <dgm:prSet custT="1"/>
      <dgm:spPr/>
      <dgm:t>
        <a:bodyPr/>
        <a:lstStyle/>
        <a:p>
          <a:r>
            <a:rPr lang="en-US" sz="1200" dirty="0"/>
            <a:t>Ensuring key learning and examples of good practice are </a:t>
          </a:r>
          <a:r>
            <a:rPr lang="en-US" sz="1200" b="1" dirty="0"/>
            <a:t>shared and embedded across the partnership</a:t>
          </a:r>
          <a:endParaRPr lang="en-GB" sz="1200" dirty="0">
            <a:effectLst/>
            <a:latin typeface="Aptos" panose="020B0004020202020204" pitchFamily="34" charset="0"/>
            <a:ea typeface="Calibri" panose="020F0502020204030204" pitchFamily="34" charset="0"/>
            <a:cs typeface="Calibri" panose="020F0502020204030204" pitchFamily="34" charset="0"/>
          </a:endParaRPr>
        </a:p>
      </dgm:t>
    </dgm:pt>
    <dgm:pt modelId="{370FFB26-4C9F-4F10-9E85-09357508CEC3}" type="parTrans" cxnId="{6E13406A-6040-4E5F-8734-BEDA389B9427}">
      <dgm:prSet/>
      <dgm:spPr/>
      <dgm:t>
        <a:bodyPr/>
        <a:lstStyle/>
        <a:p>
          <a:endParaRPr lang="en-GB"/>
        </a:p>
      </dgm:t>
    </dgm:pt>
    <dgm:pt modelId="{B244D30C-2CB1-434A-836A-7760CCEB4BBE}" type="sibTrans" cxnId="{6E13406A-6040-4E5F-8734-BEDA389B9427}">
      <dgm:prSet/>
      <dgm:spPr/>
      <dgm:t>
        <a:bodyPr/>
        <a:lstStyle/>
        <a:p>
          <a:endParaRPr lang="en-GB"/>
        </a:p>
      </dgm:t>
    </dgm:pt>
    <dgm:pt modelId="{F563AAE4-DBA9-461F-8418-CBE9F8900B56}" type="pres">
      <dgm:prSet presAssocID="{7E3317F4-5FE2-4C19-8FD1-884F858BDCB6}" presName="Name0" presStyleCnt="0">
        <dgm:presLayoutVars>
          <dgm:dir/>
        </dgm:presLayoutVars>
      </dgm:prSet>
      <dgm:spPr/>
    </dgm:pt>
    <dgm:pt modelId="{B8DB76FD-2F8A-483B-9454-E6254E2EF0F8}" type="pres">
      <dgm:prSet presAssocID="{4D5F7277-9858-4922-82F6-2BBE2E07B168}" presName="noChildren" presStyleCnt="0"/>
      <dgm:spPr/>
    </dgm:pt>
    <dgm:pt modelId="{4A3BAE38-DF3C-46F6-AD5C-CD3162435F47}" type="pres">
      <dgm:prSet presAssocID="{4D5F7277-9858-4922-82F6-2BBE2E07B168}" presName="gap" presStyleCnt="0"/>
      <dgm:spPr/>
    </dgm:pt>
    <dgm:pt modelId="{A9A7817C-04D5-4AFC-93E6-138376CFBFD3}" type="pres">
      <dgm:prSet presAssocID="{4D5F7277-9858-4922-82F6-2BBE2E07B168}" presName="medCircle2" presStyleLbl="vennNode1" presStyleIdx="0" presStyleCnt="4"/>
      <dgm:spPr/>
    </dgm:pt>
    <dgm:pt modelId="{59205B98-61D6-451E-8F2B-0CFFEC2C1491}" type="pres">
      <dgm:prSet presAssocID="{4D5F7277-9858-4922-82F6-2BBE2E07B168}" presName="txLvlOnly1" presStyleLbl="revTx" presStyleIdx="0" presStyleCnt="4"/>
      <dgm:spPr/>
    </dgm:pt>
    <dgm:pt modelId="{68B5ED9A-51EA-44EB-B1A3-85BE47EE0D57}" type="pres">
      <dgm:prSet presAssocID="{9ED11D14-E2FA-4041-BD2D-D610355BF48A}" presName="noChildren" presStyleCnt="0"/>
      <dgm:spPr/>
    </dgm:pt>
    <dgm:pt modelId="{1C3ECAAB-E133-46A9-82B1-3B196C803C59}" type="pres">
      <dgm:prSet presAssocID="{9ED11D14-E2FA-4041-BD2D-D610355BF48A}" presName="gap" presStyleCnt="0"/>
      <dgm:spPr/>
    </dgm:pt>
    <dgm:pt modelId="{E85AE429-1AF6-4557-8EAE-B15DE8B66557}" type="pres">
      <dgm:prSet presAssocID="{9ED11D14-E2FA-4041-BD2D-D610355BF48A}" presName="medCircle2" presStyleLbl="vennNode1" presStyleIdx="1" presStyleCnt="4"/>
      <dgm:spPr/>
    </dgm:pt>
    <dgm:pt modelId="{C2597956-931E-457B-9AAA-8C4E54E3FA09}" type="pres">
      <dgm:prSet presAssocID="{9ED11D14-E2FA-4041-BD2D-D610355BF48A}" presName="txLvlOnly1" presStyleLbl="revTx" presStyleIdx="1" presStyleCnt="4"/>
      <dgm:spPr/>
    </dgm:pt>
    <dgm:pt modelId="{32022CEE-04CD-49D6-9447-14BA6B9ADB7E}" type="pres">
      <dgm:prSet presAssocID="{B3BB10F7-D718-4D9B-8F8D-76933B573907}" presName="noChildren" presStyleCnt="0"/>
      <dgm:spPr/>
    </dgm:pt>
    <dgm:pt modelId="{608FD41F-8403-4C80-921E-56F4576A4338}" type="pres">
      <dgm:prSet presAssocID="{B3BB10F7-D718-4D9B-8F8D-76933B573907}" presName="gap" presStyleCnt="0"/>
      <dgm:spPr/>
    </dgm:pt>
    <dgm:pt modelId="{C646CF44-DE45-4D67-814C-2F791BDBA149}" type="pres">
      <dgm:prSet presAssocID="{B3BB10F7-D718-4D9B-8F8D-76933B573907}" presName="medCircle2" presStyleLbl="vennNode1" presStyleIdx="2" presStyleCnt="4"/>
      <dgm:spPr/>
    </dgm:pt>
    <dgm:pt modelId="{E215341E-81A3-4C33-8602-DE12D53AB1F3}" type="pres">
      <dgm:prSet presAssocID="{B3BB10F7-D718-4D9B-8F8D-76933B573907}" presName="txLvlOnly1" presStyleLbl="revTx" presStyleIdx="2" presStyleCnt="4"/>
      <dgm:spPr/>
    </dgm:pt>
    <dgm:pt modelId="{2CBFB4DB-62E6-4009-9896-D17F2E7BF55E}" type="pres">
      <dgm:prSet presAssocID="{D97C5E9E-C233-419B-AB72-D4DB59D5DEA7}" presName="noChildren" presStyleCnt="0"/>
      <dgm:spPr/>
    </dgm:pt>
    <dgm:pt modelId="{CD54B1EC-06C5-409A-B7BB-FCF7A8FAF7FF}" type="pres">
      <dgm:prSet presAssocID="{D97C5E9E-C233-419B-AB72-D4DB59D5DEA7}" presName="gap" presStyleCnt="0"/>
      <dgm:spPr/>
    </dgm:pt>
    <dgm:pt modelId="{E0108817-F649-44DE-9F11-6D5D3AEA48D1}" type="pres">
      <dgm:prSet presAssocID="{D97C5E9E-C233-419B-AB72-D4DB59D5DEA7}" presName="medCircle2" presStyleLbl="vennNode1" presStyleIdx="3" presStyleCnt="4"/>
      <dgm:spPr/>
    </dgm:pt>
    <dgm:pt modelId="{BE8329E3-0DE0-4DAD-BE8D-FF59A9FDD08D}" type="pres">
      <dgm:prSet presAssocID="{D97C5E9E-C233-419B-AB72-D4DB59D5DEA7}" presName="txLvlOnly1" presStyleLbl="revTx" presStyleIdx="3" presStyleCnt="4"/>
      <dgm:spPr/>
    </dgm:pt>
  </dgm:ptLst>
  <dgm:cxnLst>
    <dgm:cxn modelId="{5D321F0A-1C19-4103-A811-0AB59C38BB98}" srcId="{7E3317F4-5FE2-4C19-8FD1-884F858BDCB6}" destId="{9ED11D14-E2FA-4041-BD2D-D610355BF48A}" srcOrd="1" destOrd="0" parTransId="{4DC760CE-5528-4B5C-B2A4-A71FC0A406EE}" sibTransId="{9A55988E-18EE-414C-9CA0-97EBB1BB985B}"/>
    <dgm:cxn modelId="{53A64F1A-71C9-47FE-B831-2F369A19BC11}" srcId="{7E3317F4-5FE2-4C19-8FD1-884F858BDCB6}" destId="{B3BB10F7-D718-4D9B-8F8D-76933B573907}" srcOrd="2" destOrd="0" parTransId="{8F156466-75A1-4B64-9A55-B0EC9D4AF059}" sibTransId="{583B9C77-AD68-4FB9-8167-07775A1911FA}"/>
    <dgm:cxn modelId="{7DD52039-A7BF-4CFB-87F2-80A09D6A20F4}" srcId="{7E3317F4-5FE2-4C19-8FD1-884F858BDCB6}" destId="{4D5F7277-9858-4922-82F6-2BBE2E07B168}" srcOrd="0" destOrd="0" parTransId="{1D26F2F7-7714-4314-A577-2706ADCB72E7}" sibTransId="{8304811A-5359-401F-9BFD-E9E8A09E1728}"/>
    <dgm:cxn modelId="{CA2BA549-E76F-4877-8529-E51D8CEF5E8C}" type="presOf" srcId="{7E3317F4-5FE2-4C19-8FD1-884F858BDCB6}" destId="{F563AAE4-DBA9-461F-8418-CBE9F8900B56}" srcOrd="0" destOrd="0" presId="urn:microsoft.com/office/officeart/2008/layout/VerticalCircleList"/>
    <dgm:cxn modelId="{6E13406A-6040-4E5F-8734-BEDA389B9427}" srcId="{7E3317F4-5FE2-4C19-8FD1-884F858BDCB6}" destId="{D97C5E9E-C233-419B-AB72-D4DB59D5DEA7}" srcOrd="3" destOrd="0" parTransId="{370FFB26-4C9F-4F10-9E85-09357508CEC3}" sibTransId="{B244D30C-2CB1-434A-836A-7760CCEB4BBE}"/>
    <dgm:cxn modelId="{04D7E34F-3151-45A4-8EFE-85E455D4BF75}" type="presOf" srcId="{9ED11D14-E2FA-4041-BD2D-D610355BF48A}" destId="{C2597956-931E-457B-9AAA-8C4E54E3FA09}" srcOrd="0" destOrd="0" presId="urn:microsoft.com/office/officeart/2008/layout/VerticalCircleList"/>
    <dgm:cxn modelId="{89B85E77-29CB-4F8D-A0AF-E66BC91D7915}" type="presOf" srcId="{4D5F7277-9858-4922-82F6-2BBE2E07B168}" destId="{59205B98-61D6-451E-8F2B-0CFFEC2C1491}" srcOrd="0" destOrd="0" presId="urn:microsoft.com/office/officeart/2008/layout/VerticalCircleList"/>
    <dgm:cxn modelId="{3AD57583-6ADA-4373-B871-0DC8B726466B}" type="presOf" srcId="{B3BB10F7-D718-4D9B-8F8D-76933B573907}" destId="{E215341E-81A3-4C33-8602-DE12D53AB1F3}" srcOrd="0" destOrd="0" presId="urn:microsoft.com/office/officeart/2008/layout/VerticalCircleList"/>
    <dgm:cxn modelId="{40E0AFF4-F304-4664-BA64-A5DA5C8B31B9}" type="presOf" srcId="{D97C5E9E-C233-419B-AB72-D4DB59D5DEA7}" destId="{BE8329E3-0DE0-4DAD-BE8D-FF59A9FDD08D}" srcOrd="0" destOrd="0" presId="urn:microsoft.com/office/officeart/2008/layout/VerticalCircleList"/>
    <dgm:cxn modelId="{17D58103-3CA9-4474-9190-4269854D6DF6}" type="presParOf" srcId="{F563AAE4-DBA9-461F-8418-CBE9F8900B56}" destId="{B8DB76FD-2F8A-483B-9454-E6254E2EF0F8}" srcOrd="0" destOrd="0" presId="urn:microsoft.com/office/officeart/2008/layout/VerticalCircleList"/>
    <dgm:cxn modelId="{4A5727EA-7243-44E2-965B-BDDC7F51DAA5}" type="presParOf" srcId="{B8DB76FD-2F8A-483B-9454-E6254E2EF0F8}" destId="{4A3BAE38-DF3C-46F6-AD5C-CD3162435F47}" srcOrd="0" destOrd="0" presId="urn:microsoft.com/office/officeart/2008/layout/VerticalCircleList"/>
    <dgm:cxn modelId="{87FABC6F-6AF7-457D-8AFB-67050A1DA108}" type="presParOf" srcId="{B8DB76FD-2F8A-483B-9454-E6254E2EF0F8}" destId="{A9A7817C-04D5-4AFC-93E6-138376CFBFD3}" srcOrd="1" destOrd="0" presId="urn:microsoft.com/office/officeart/2008/layout/VerticalCircleList"/>
    <dgm:cxn modelId="{E7D9DAB7-C9B0-424A-936F-BED396B6CCD4}" type="presParOf" srcId="{B8DB76FD-2F8A-483B-9454-E6254E2EF0F8}" destId="{59205B98-61D6-451E-8F2B-0CFFEC2C1491}" srcOrd="2" destOrd="0" presId="urn:microsoft.com/office/officeart/2008/layout/VerticalCircleList"/>
    <dgm:cxn modelId="{416CA5AB-9E9D-473E-AE5D-6AA0A3265BCC}" type="presParOf" srcId="{F563AAE4-DBA9-461F-8418-CBE9F8900B56}" destId="{68B5ED9A-51EA-44EB-B1A3-85BE47EE0D57}" srcOrd="1" destOrd="0" presId="urn:microsoft.com/office/officeart/2008/layout/VerticalCircleList"/>
    <dgm:cxn modelId="{8BF6F9F1-BAE0-454C-90F1-65540E71AC6E}" type="presParOf" srcId="{68B5ED9A-51EA-44EB-B1A3-85BE47EE0D57}" destId="{1C3ECAAB-E133-46A9-82B1-3B196C803C59}" srcOrd="0" destOrd="0" presId="urn:microsoft.com/office/officeart/2008/layout/VerticalCircleList"/>
    <dgm:cxn modelId="{18625BAD-44C4-4020-84EE-BC9071FA1C4A}" type="presParOf" srcId="{68B5ED9A-51EA-44EB-B1A3-85BE47EE0D57}" destId="{E85AE429-1AF6-4557-8EAE-B15DE8B66557}" srcOrd="1" destOrd="0" presId="urn:microsoft.com/office/officeart/2008/layout/VerticalCircleList"/>
    <dgm:cxn modelId="{1896CD26-39CB-4FD8-B5F8-9AC4198FB514}" type="presParOf" srcId="{68B5ED9A-51EA-44EB-B1A3-85BE47EE0D57}" destId="{C2597956-931E-457B-9AAA-8C4E54E3FA09}" srcOrd="2" destOrd="0" presId="urn:microsoft.com/office/officeart/2008/layout/VerticalCircleList"/>
    <dgm:cxn modelId="{16E84BC2-3B67-4DD2-B91A-A625272BD39B}" type="presParOf" srcId="{F563AAE4-DBA9-461F-8418-CBE9F8900B56}" destId="{32022CEE-04CD-49D6-9447-14BA6B9ADB7E}" srcOrd="2" destOrd="0" presId="urn:microsoft.com/office/officeart/2008/layout/VerticalCircleList"/>
    <dgm:cxn modelId="{11CA13F8-70BD-4DEA-B457-FF1E2BF65599}" type="presParOf" srcId="{32022CEE-04CD-49D6-9447-14BA6B9ADB7E}" destId="{608FD41F-8403-4C80-921E-56F4576A4338}" srcOrd="0" destOrd="0" presId="urn:microsoft.com/office/officeart/2008/layout/VerticalCircleList"/>
    <dgm:cxn modelId="{5BA7F2A9-C60E-4795-A3C4-29B778B4C534}" type="presParOf" srcId="{32022CEE-04CD-49D6-9447-14BA6B9ADB7E}" destId="{C646CF44-DE45-4D67-814C-2F791BDBA149}" srcOrd="1" destOrd="0" presId="urn:microsoft.com/office/officeart/2008/layout/VerticalCircleList"/>
    <dgm:cxn modelId="{329D031E-7ACF-4290-B980-5037FF3E35BC}" type="presParOf" srcId="{32022CEE-04CD-49D6-9447-14BA6B9ADB7E}" destId="{E215341E-81A3-4C33-8602-DE12D53AB1F3}" srcOrd="2" destOrd="0" presId="urn:microsoft.com/office/officeart/2008/layout/VerticalCircleList"/>
    <dgm:cxn modelId="{5B628FDB-24C2-4D42-9933-867849A228F9}" type="presParOf" srcId="{F563AAE4-DBA9-461F-8418-CBE9F8900B56}" destId="{2CBFB4DB-62E6-4009-9896-D17F2E7BF55E}" srcOrd="3" destOrd="0" presId="urn:microsoft.com/office/officeart/2008/layout/VerticalCircleList"/>
    <dgm:cxn modelId="{9DED7B01-102A-4AB5-A3AA-816C9BBA7985}" type="presParOf" srcId="{2CBFB4DB-62E6-4009-9896-D17F2E7BF55E}" destId="{CD54B1EC-06C5-409A-B7BB-FCF7A8FAF7FF}" srcOrd="0" destOrd="0" presId="urn:microsoft.com/office/officeart/2008/layout/VerticalCircleList"/>
    <dgm:cxn modelId="{0B971957-3672-42FB-9AA0-5C1D14AABDFC}" type="presParOf" srcId="{2CBFB4DB-62E6-4009-9896-D17F2E7BF55E}" destId="{E0108817-F649-44DE-9F11-6D5D3AEA48D1}" srcOrd="1" destOrd="0" presId="urn:microsoft.com/office/officeart/2008/layout/VerticalCircleList"/>
    <dgm:cxn modelId="{E4F5BA14-73F8-49BB-9793-3ECD2C4EAC07}" type="presParOf" srcId="{2CBFB4DB-62E6-4009-9896-D17F2E7BF55E}" destId="{BE8329E3-0DE0-4DAD-BE8D-FF59A9FDD08D}" srcOrd="2" destOrd="0" presId="urn:microsoft.com/office/officeart/2008/layout/VerticalCircle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9A1DA8-D2CA-4794-86C7-1AECD8C8D05C}">
      <dsp:nvSpPr>
        <dsp:cNvPr id="0" name=""/>
        <dsp:cNvSpPr/>
      </dsp:nvSpPr>
      <dsp:spPr>
        <a:xfrm>
          <a:off x="6050552" y="2371516"/>
          <a:ext cx="91440" cy="260342"/>
        </a:xfrm>
        <a:custGeom>
          <a:avLst/>
          <a:gdLst/>
          <a:ahLst/>
          <a:cxnLst/>
          <a:rect l="0" t="0" r="0" b="0"/>
          <a:pathLst>
            <a:path>
              <a:moveTo>
                <a:pt x="45720" y="0"/>
              </a:moveTo>
              <a:lnTo>
                <a:pt x="45720" y="260342"/>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83A1391-2CDD-4338-B8AD-32B0DCCBF5BE}">
      <dsp:nvSpPr>
        <dsp:cNvPr id="0" name=""/>
        <dsp:cNvSpPr/>
      </dsp:nvSpPr>
      <dsp:spPr>
        <a:xfrm>
          <a:off x="3823438" y="1284688"/>
          <a:ext cx="2272833" cy="260342"/>
        </a:xfrm>
        <a:custGeom>
          <a:avLst/>
          <a:gdLst/>
          <a:ahLst/>
          <a:cxnLst/>
          <a:rect l="0" t="0" r="0" b="0"/>
          <a:pathLst>
            <a:path>
              <a:moveTo>
                <a:pt x="0" y="0"/>
              </a:moveTo>
              <a:lnTo>
                <a:pt x="0" y="131204"/>
              </a:lnTo>
              <a:lnTo>
                <a:pt x="2272833" y="131204"/>
              </a:lnTo>
              <a:lnTo>
                <a:pt x="2272833" y="260342"/>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80C4D74A-940C-4308-B2C7-6543150FCDEE}">
      <dsp:nvSpPr>
        <dsp:cNvPr id="0" name=""/>
        <dsp:cNvSpPr/>
      </dsp:nvSpPr>
      <dsp:spPr>
        <a:xfrm>
          <a:off x="3777718" y="1284688"/>
          <a:ext cx="91440" cy="260342"/>
        </a:xfrm>
        <a:custGeom>
          <a:avLst/>
          <a:gdLst/>
          <a:ahLst/>
          <a:cxnLst/>
          <a:rect l="0" t="0" r="0" b="0"/>
          <a:pathLst>
            <a:path>
              <a:moveTo>
                <a:pt x="45720" y="0"/>
              </a:moveTo>
              <a:lnTo>
                <a:pt x="45720" y="260342"/>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9FB00EC7-4F88-4FA6-BE44-763924167EE1}">
      <dsp:nvSpPr>
        <dsp:cNvPr id="0" name=""/>
        <dsp:cNvSpPr/>
      </dsp:nvSpPr>
      <dsp:spPr>
        <a:xfrm>
          <a:off x="1550605" y="2371516"/>
          <a:ext cx="1136416" cy="260342"/>
        </a:xfrm>
        <a:custGeom>
          <a:avLst/>
          <a:gdLst/>
          <a:ahLst/>
          <a:cxnLst/>
          <a:rect l="0" t="0" r="0" b="0"/>
          <a:pathLst>
            <a:path>
              <a:moveTo>
                <a:pt x="0" y="0"/>
              </a:moveTo>
              <a:lnTo>
                <a:pt x="0" y="131204"/>
              </a:lnTo>
              <a:lnTo>
                <a:pt x="1136416" y="131204"/>
              </a:lnTo>
              <a:lnTo>
                <a:pt x="1136416" y="260342"/>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F5E73CB-D0AE-49F4-ABCA-B79DC3B963C2}">
      <dsp:nvSpPr>
        <dsp:cNvPr id="0" name=""/>
        <dsp:cNvSpPr/>
      </dsp:nvSpPr>
      <dsp:spPr>
        <a:xfrm>
          <a:off x="414188" y="2371516"/>
          <a:ext cx="1136416" cy="260342"/>
        </a:xfrm>
        <a:custGeom>
          <a:avLst/>
          <a:gdLst/>
          <a:ahLst/>
          <a:cxnLst/>
          <a:rect l="0" t="0" r="0" b="0"/>
          <a:pathLst>
            <a:path>
              <a:moveTo>
                <a:pt x="1136416" y="0"/>
              </a:moveTo>
              <a:lnTo>
                <a:pt x="1136416" y="131204"/>
              </a:lnTo>
              <a:lnTo>
                <a:pt x="0" y="131204"/>
              </a:lnTo>
              <a:lnTo>
                <a:pt x="0" y="260342"/>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E7D5E3CA-4E68-400A-A20D-8555F64B6B92}">
      <dsp:nvSpPr>
        <dsp:cNvPr id="0" name=""/>
        <dsp:cNvSpPr/>
      </dsp:nvSpPr>
      <dsp:spPr>
        <a:xfrm>
          <a:off x="1550605" y="1284688"/>
          <a:ext cx="2272833" cy="260342"/>
        </a:xfrm>
        <a:custGeom>
          <a:avLst/>
          <a:gdLst/>
          <a:ahLst/>
          <a:cxnLst/>
          <a:rect l="0" t="0" r="0" b="0"/>
          <a:pathLst>
            <a:path>
              <a:moveTo>
                <a:pt x="2272833" y="0"/>
              </a:moveTo>
              <a:lnTo>
                <a:pt x="2272833" y="131204"/>
              </a:lnTo>
              <a:lnTo>
                <a:pt x="0" y="131204"/>
              </a:lnTo>
              <a:lnTo>
                <a:pt x="0" y="260342"/>
              </a:lnTo>
            </a:path>
          </a:pathLst>
        </a:cu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9119A744-03F7-49DC-8214-2F74ED422CEB}">
      <dsp:nvSpPr>
        <dsp:cNvPr id="0" name=""/>
        <dsp:cNvSpPr/>
      </dsp:nvSpPr>
      <dsp:spPr>
        <a:xfrm>
          <a:off x="3410196" y="458203"/>
          <a:ext cx="826484" cy="826484"/>
        </a:xfrm>
        <a:prstGeom prst="ellipse">
          <a:avLst/>
        </a:prstGeom>
        <a:blipFill>
          <a:blip xmlns:r="http://schemas.openxmlformats.org/officeDocument/2006/relationships" r:embed="rId1"/>
          <a:srcRect/>
          <a:stretch>
            <a:fillRect l="-1000" r="-1000"/>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8EED1E1-8521-4A38-A6C1-3D8F6087A0DD}">
      <dsp:nvSpPr>
        <dsp:cNvPr id="0" name=""/>
        <dsp:cNvSpPr/>
      </dsp:nvSpPr>
      <dsp:spPr>
        <a:xfrm>
          <a:off x="4236681" y="456137"/>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b="1" kern="1200" dirty="0">
              <a:solidFill>
                <a:schemeClr val="accent1"/>
              </a:solidFill>
            </a:rPr>
            <a:t>Lead Safeguarding Partners</a:t>
          </a:r>
        </a:p>
      </dsp:txBody>
      <dsp:txXfrm>
        <a:off x="4236681" y="456137"/>
        <a:ext cx="1239727" cy="826484"/>
      </dsp:txXfrm>
    </dsp:sp>
    <dsp:sp modelId="{BA510B26-95F6-414B-B2A4-D347908E1309}">
      <dsp:nvSpPr>
        <dsp:cNvPr id="0" name=""/>
        <dsp:cNvSpPr/>
      </dsp:nvSpPr>
      <dsp:spPr>
        <a:xfrm>
          <a:off x="1137362" y="1545031"/>
          <a:ext cx="826484" cy="826484"/>
        </a:xfrm>
        <a:prstGeom prst="ellipse">
          <a:avLst/>
        </a:prstGeom>
        <a:blipFill>
          <a:blip xmlns:r="http://schemas.openxmlformats.org/officeDocument/2006/relationships" r:embed="rId2"/>
          <a:srcRect/>
          <a:stretch>
            <a:fillRect t="-4000" b="-4000"/>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1F69033-4B81-45D3-8265-79E176FF038F}">
      <dsp:nvSpPr>
        <dsp:cNvPr id="0" name=""/>
        <dsp:cNvSpPr/>
      </dsp:nvSpPr>
      <dsp:spPr>
        <a:xfrm>
          <a:off x="1963847" y="1542964"/>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pt-BR" sz="1200" b="1" kern="1200" dirty="0">
              <a:solidFill>
                <a:schemeClr val="accent1"/>
              </a:solidFill>
              <a:latin typeface="Aptos" panose="020B0004020202020204" pitchFamily="34" charset="0"/>
              <a:cs typeface="Arial" panose="020B0604020202020204" pitchFamily="34" charset="0"/>
            </a:rPr>
            <a:t>Dr Fiona Lemmens, Executive Clinical Director</a:t>
          </a:r>
          <a:endParaRPr lang="en-GB" sz="1200" kern="1200" dirty="0">
            <a:solidFill>
              <a:schemeClr val="accent1"/>
            </a:solidFill>
            <a:latin typeface="Aptos" panose="020B0004020202020204" pitchFamily="34" charset="0"/>
          </a:endParaRPr>
        </a:p>
      </dsp:txBody>
      <dsp:txXfrm>
        <a:off x="1963847" y="1542964"/>
        <a:ext cx="1239727" cy="826484"/>
      </dsp:txXfrm>
    </dsp:sp>
    <dsp:sp modelId="{3440BB0A-22D7-4D2C-9A60-C2DBE4D2302F}">
      <dsp:nvSpPr>
        <dsp:cNvPr id="0" name=""/>
        <dsp:cNvSpPr/>
      </dsp:nvSpPr>
      <dsp:spPr>
        <a:xfrm>
          <a:off x="946" y="2631858"/>
          <a:ext cx="826484" cy="826484"/>
        </a:xfrm>
        <a:prstGeom prst="ellipse">
          <a:avLst/>
        </a:prstGeom>
        <a:solidFill>
          <a:schemeClr val="accent5">
            <a:lumMod val="20000"/>
            <a:lumOff val="8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C6C9E90A-BACF-4279-8156-EFF73A8492FF}">
      <dsp:nvSpPr>
        <dsp:cNvPr id="0" name=""/>
        <dsp:cNvSpPr/>
      </dsp:nvSpPr>
      <dsp:spPr>
        <a:xfrm>
          <a:off x="827430" y="2629792"/>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solidFill>
                <a:schemeClr val="accent1"/>
              </a:solidFill>
              <a:latin typeface="Aptos" panose="020B0004020202020204" pitchFamily="34" charset="0"/>
            </a:rPr>
            <a:t>Deputy DSP </a:t>
          </a:r>
        </a:p>
        <a:p>
          <a:pPr marL="0" lvl="0" indent="0" algn="ctr" defTabSz="444500">
            <a:lnSpc>
              <a:spcPct val="90000"/>
            </a:lnSpc>
            <a:spcBef>
              <a:spcPct val="0"/>
            </a:spcBef>
            <a:spcAft>
              <a:spcPct val="35000"/>
            </a:spcAft>
            <a:buNone/>
          </a:pPr>
          <a:r>
            <a:rPr lang="en-GB" sz="1000" b="1" kern="1200" dirty="0">
              <a:solidFill>
                <a:schemeClr val="accent1"/>
              </a:solidFill>
              <a:latin typeface="Aptos" panose="020B0004020202020204" pitchFamily="34" charset="0"/>
            </a:rPr>
            <a:t>Sarah Martin (Head of Safeguarding (Nursing and Care)</a:t>
          </a:r>
        </a:p>
      </dsp:txBody>
      <dsp:txXfrm>
        <a:off x="827430" y="2629792"/>
        <a:ext cx="1239727" cy="826484"/>
      </dsp:txXfrm>
    </dsp:sp>
    <dsp:sp modelId="{715813A3-2426-4969-A83A-A29CCABCA30C}">
      <dsp:nvSpPr>
        <dsp:cNvPr id="0" name=""/>
        <dsp:cNvSpPr/>
      </dsp:nvSpPr>
      <dsp:spPr>
        <a:xfrm>
          <a:off x="2273779" y="2631858"/>
          <a:ext cx="826484" cy="826484"/>
        </a:xfrm>
        <a:prstGeom prst="ellipse">
          <a:avLst/>
        </a:prstGeom>
        <a:solidFill>
          <a:schemeClr val="accent5">
            <a:lumMod val="20000"/>
            <a:lumOff val="8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341F8CBE-29A6-45FE-80C9-4DEA50E2FA7D}">
      <dsp:nvSpPr>
        <dsp:cNvPr id="0" name=""/>
        <dsp:cNvSpPr/>
      </dsp:nvSpPr>
      <dsp:spPr>
        <a:xfrm>
          <a:off x="3100264" y="2629792"/>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GB" sz="1000" b="1" kern="1200" dirty="0">
              <a:solidFill>
                <a:schemeClr val="accent1"/>
              </a:solidFill>
              <a:latin typeface="Aptos" panose="020B0004020202020204" pitchFamily="34" charset="0"/>
            </a:rPr>
            <a:t>Deputy DSP </a:t>
          </a:r>
        </a:p>
        <a:p>
          <a:pPr marL="0" lvl="0" indent="0" algn="ctr" defTabSz="444500">
            <a:lnSpc>
              <a:spcPct val="90000"/>
            </a:lnSpc>
            <a:spcBef>
              <a:spcPct val="0"/>
            </a:spcBef>
            <a:spcAft>
              <a:spcPct val="35000"/>
            </a:spcAft>
            <a:buNone/>
          </a:pPr>
          <a:r>
            <a:rPr lang="en-GB" sz="1000" b="1" kern="1200" dirty="0">
              <a:solidFill>
                <a:schemeClr val="accent1"/>
              </a:solidFill>
              <a:latin typeface="Aptos" panose="020B0004020202020204" pitchFamily="34" charset="0"/>
            </a:rPr>
            <a:t>Helen Meredith</a:t>
          </a:r>
        </a:p>
        <a:p>
          <a:pPr marL="0" lvl="0" indent="0" algn="ctr" defTabSz="444500">
            <a:lnSpc>
              <a:spcPct val="90000"/>
            </a:lnSpc>
            <a:spcBef>
              <a:spcPct val="0"/>
            </a:spcBef>
            <a:spcAft>
              <a:spcPct val="35000"/>
            </a:spcAft>
            <a:buNone/>
          </a:pPr>
          <a:r>
            <a:rPr lang="en-GB" sz="1000" b="1" kern="1200" dirty="0">
              <a:solidFill>
                <a:schemeClr val="accent1"/>
              </a:solidFill>
              <a:latin typeface="Aptos" panose="020B0004020202020204" pitchFamily="34" charset="0"/>
            </a:rPr>
            <a:t>Director of Nursing &amp; Quality</a:t>
          </a:r>
        </a:p>
      </dsp:txBody>
      <dsp:txXfrm>
        <a:off x="3100264" y="2629792"/>
        <a:ext cx="1239727" cy="826484"/>
      </dsp:txXfrm>
    </dsp:sp>
    <dsp:sp modelId="{F9443030-813F-4003-8CC9-DA57A84D040E}">
      <dsp:nvSpPr>
        <dsp:cNvPr id="0" name=""/>
        <dsp:cNvSpPr/>
      </dsp:nvSpPr>
      <dsp:spPr>
        <a:xfrm>
          <a:off x="3410196" y="1545031"/>
          <a:ext cx="826484" cy="826484"/>
        </a:xfrm>
        <a:prstGeom prst="ellipse">
          <a:avLst/>
        </a:prstGeom>
        <a:blipFill>
          <a:blip xmlns:r="http://schemas.openxmlformats.org/officeDocument/2006/relationships" r:embed="rId3"/>
          <a:srcRect/>
          <a:stretch>
            <a:fillRect t="-15000" b="-15000"/>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70F65484-A974-40C9-A6EF-05258B616604}">
      <dsp:nvSpPr>
        <dsp:cNvPr id="0" name=""/>
        <dsp:cNvSpPr/>
      </dsp:nvSpPr>
      <dsp:spPr>
        <a:xfrm>
          <a:off x="4236681" y="1542964"/>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1" kern="1200" dirty="0">
              <a:solidFill>
                <a:schemeClr val="accent1"/>
              </a:solidFill>
              <a:latin typeface="Aptos" panose="020B0004020202020204" pitchFamily="34" charset="0"/>
              <a:cs typeface="Arial"/>
            </a:rPr>
            <a:t>Claire Jesson, </a:t>
          </a:r>
          <a:r>
            <a:rPr lang="en-GB" sz="1050" b="1" kern="1200" dirty="0">
              <a:solidFill>
                <a:schemeClr val="accent1"/>
              </a:solidFill>
              <a:latin typeface="Aptos" panose="020B0004020202020204" pitchFamily="34" charset="0"/>
              <a:cs typeface="Arial"/>
            </a:rPr>
            <a:t>T/Detective Chief Superintendent, Head of PVP &amp; Safeguarding Cheshire Constabulary</a:t>
          </a:r>
          <a:endParaRPr lang="en-GB" sz="1050" kern="1200" dirty="0">
            <a:solidFill>
              <a:schemeClr val="accent1"/>
            </a:solidFill>
            <a:latin typeface="Aptos" panose="020B0004020202020204" pitchFamily="34" charset="0"/>
          </a:endParaRPr>
        </a:p>
      </dsp:txBody>
      <dsp:txXfrm>
        <a:off x="4236681" y="1542964"/>
        <a:ext cx="1239727" cy="826484"/>
      </dsp:txXfrm>
    </dsp:sp>
    <dsp:sp modelId="{8F38B354-70E6-4349-9C84-7AE943AC7BDC}">
      <dsp:nvSpPr>
        <dsp:cNvPr id="0" name=""/>
        <dsp:cNvSpPr/>
      </dsp:nvSpPr>
      <dsp:spPr>
        <a:xfrm>
          <a:off x="5683029" y="1545031"/>
          <a:ext cx="826484" cy="826484"/>
        </a:xfrm>
        <a:prstGeom prst="ellipse">
          <a:avLst/>
        </a:prstGeom>
        <a:blipFill>
          <a:blip xmlns:r="http://schemas.openxmlformats.org/officeDocument/2006/relationships" r:embed="rId4"/>
          <a:srcRect/>
          <a:stretch>
            <a:fillRect l="-10000" r="-10000"/>
          </a:stretch>
        </a:blip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774513A9-5FF2-40BA-91DB-AAE0292F6912}">
      <dsp:nvSpPr>
        <dsp:cNvPr id="0" name=""/>
        <dsp:cNvSpPr/>
      </dsp:nvSpPr>
      <dsp:spPr>
        <a:xfrm>
          <a:off x="6509514" y="1542964"/>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ClrTx/>
            <a:buSzTx/>
            <a:buNone/>
          </a:pPr>
          <a:r>
            <a:rPr lang="en-US" sz="900" b="1" kern="1200" dirty="0">
              <a:solidFill>
                <a:schemeClr val="accent1"/>
              </a:solidFill>
              <a:latin typeface="Aptos" panose="020B0004020202020204" pitchFamily="34" charset="0"/>
              <a:cs typeface="Arial"/>
            </a:rPr>
            <a:t>Dawn Godfrey, Executive Director of Children’s Services, Cheshire East Council </a:t>
          </a:r>
        </a:p>
      </dsp:txBody>
      <dsp:txXfrm>
        <a:off x="6509514" y="1542964"/>
        <a:ext cx="1239727" cy="826484"/>
      </dsp:txXfrm>
    </dsp:sp>
    <dsp:sp modelId="{E3F14AA1-0577-4DE4-804F-AC806B92E8DD}">
      <dsp:nvSpPr>
        <dsp:cNvPr id="0" name=""/>
        <dsp:cNvSpPr/>
      </dsp:nvSpPr>
      <dsp:spPr>
        <a:xfrm>
          <a:off x="5683029" y="2631858"/>
          <a:ext cx="826484" cy="826484"/>
        </a:xfrm>
        <a:prstGeom prst="ellipse">
          <a:avLst/>
        </a:prstGeom>
        <a:solidFill>
          <a:schemeClr val="accent5">
            <a:lumMod val="20000"/>
            <a:lumOff val="8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66A9400-90B7-43F5-9ADE-3C09144BBE84}">
      <dsp:nvSpPr>
        <dsp:cNvPr id="0" name=""/>
        <dsp:cNvSpPr/>
      </dsp:nvSpPr>
      <dsp:spPr>
        <a:xfrm>
          <a:off x="6509514" y="2629792"/>
          <a:ext cx="1239727" cy="826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l" defTabSz="466725">
            <a:lnSpc>
              <a:spcPct val="90000"/>
            </a:lnSpc>
            <a:spcBef>
              <a:spcPct val="0"/>
            </a:spcBef>
            <a:spcAft>
              <a:spcPct val="35000"/>
            </a:spcAft>
            <a:buNone/>
          </a:pPr>
          <a:r>
            <a:rPr lang="en-GB" sz="1050" b="1" kern="1200" dirty="0">
              <a:solidFill>
                <a:schemeClr val="accent1"/>
              </a:solidFill>
            </a:rPr>
            <a:t>Helen Wallace </a:t>
          </a:r>
        </a:p>
        <a:p>
          <a:pPr marL="0" lvl="0" indent="0" algn="l" defTabSz="466725">
            <a:lnSpc>
              <a:spcPct val="90000"/>
            </a:lnSpc>
            <a:spcBef>
              <a:spcPct val="0"/>
            </a:spcBef>
            <a:spcAft>
              <a:spcPct val="35000"/>
            </a:spcAft>
            <a:buNone/>
          </a:pPr>
          <a:r>
            <a:rPr lang="en-GB" sz="1050" b="1" kern="1200" dirty="0">
              <a:solidFill>
                <a:schemeClr val="accent1"/>
              </a:solidFill>
            </a:rPr>
            <a:t>Chair of The Education Subgroup</a:t>
          </a:r>
        </a:p>
      </dsp:txBody>
      <dsp:txXfrm>
        <a:off x="6509514" y="2629792"/>
        <a:ext cx="1239727" cy="8264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E6163-B214-4142-B728-06791535A18A}">
      <dsp:nvSpPr>
        <dsp:cNvPr id="0" name=""/>
        <dsp:cNvSpPr/>
      </dsp:nvSpPr>
      <dsp:spPr>
        <a:xfrm>
          <a:off x="1959" y="0"/>
          <a:ext cx="1922859" cy="3394588"/>
        </a:xfrm>
        <a:prstGeom prst="roundRect">
          <a:avLst>
            <a:gd name="adj" fmla="val 1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solidFill>
                <a:srgbClr val="002060"/>
              </a:solidFill>
            </a:rPr>
            <a:t>Universal Services</a:t>
          </a:r>
        </a:p>
      </dsp:txBody>
      <dsp:txXfrm>
        <a:off x="1959" y="0"/>
        <a:ext cx="1922859" cy="1018376"/>
      </dsp:txXfrm>
    </dsp:sp>
    <dsp:sp modelId="{25E9CEA3-C42B-4B0D-9360-2198A6E05585}">
      <dsp:nvSpPr>
        <dsp:cNvPr id="0" name=""/>
        <dsp:cNvSpPr/>
      </dsp:nvSpPr>
      <dsp:spPr>
        <a:xfrm>
          <a:off x="194245" y="1018376"/>
          <a:ext cx="1538287" cy="2206482"/>
        </a:xfrm>
        <a:prstGeom prst="roundRect">
          <a:avLst>
            <a:gd name="adj" fmla="val 10000"/>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rgbClr val="002060"/>
              </a:solidFill>
            </a:rPr>
            <a:t>A Child or young person’s health and developmental needs can be met within universal settings and by single agencies; including low level additional needs</a:t>
          </a:r>
        </a:p>
      </dsp:txBody>
      <dsp:txXfrm>
        <a:off x="239300" y="1063431"/>
        <a:ext cx="1448177" cy="2116372"/>
      </dsp:txXfrm>
    </dsp:sp>
    <dsp:sp modelId="{E38C4557-0BCF-4092-8C43-A270DA675022}">
      <dsp:nvSpPr>
        <dsp:cNvPr id="0" name=""/>
        <dsp:cNvSpPr/>
      </dsp:nvSpPr>
      <dsp:spPr>
        <a:xfrm>
          <a:off x="2069033" y="0"/>
          <a:ext cx="1922859" cy="3394588"/>
        </a:xfrm>
        <a:prstGeom prst="roundRect">
          <a:avLst>
            <a:gd name="adj" fmla="val 10000"/>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solidFill>
                <a:srgbClr val="002060"/>
              </a:solidFill>
            </a:rPr>
            <a:t>Extra Help</a:t>
          </a:r>
        </a:p>
      </dsp:txBody>
      <dsp:txXfrm>
        <a:off x="2069033" y="0"/>
        <a:ext cx="1922859" cy="1018376"/>
      </dsp:txXfrm>
    </dsp:sp>
    <dsp:sp modelId="{9DD1F11B-1AFB-4699-97D6-158BA9C12CA2}">
      <dsp:nvSpPr>
        <dsp:cNvPr id="0" name=""/>
        <dsp:cNvSpPr/>
      </dsp:nvSpPr>
      <dsp:spPr>
        <a:xfrm>
          <a:off x="2261319" y="1018376"/>
          <a:ext cx="1538287" cy="2206482"/>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rgbClr val="002060"/>
              </a:solidFill>
            </a:rPr>
            <a:t>Additional needs may be med by more than one universal service and a co-ordinated approach through partners working jointly with families and with their consent</a:t>
          </a:r>
        </a:p>
      </dsp:txBody>
      <dsp:txXfrm>
        <a:off x="2306374" y="1063431"/>
        <a:ext cx="1448177" cy="2116372"/>
      </dsp:txXfrm>
    </dsp:sp>
    <dsp:sp modelId="{92C4A0D9-E555-4E2E-AD3E-8A1CF330080A}">
      <dsp:nvSpPr>
        <dsp:cNvPr id="0" name=""/>
        <dsp:cNvSpPr/>
      </dsp:nvSpPr>
      <dsp:spPr>
        <a:xfrm>
          <a:off x="4136107" y="0"/>
          <a:ext cx="1922859" cy="3394588"/>
        </a:xfrm>
        <a:prstGeom prst="roundRect">
          <a:avLst>
            <a:gd name="adj" fmla="val 10000"/>
          </a:avLst>
        </a:prstGeom>
        <a:solidFill>
          <a:srgbClr val="FFC000"/>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solidFill>
                <a:srgbClr val="002060"/>
              </a:solidFill>
            </a:rPr>
            <a:t>Family Help</a:t>
          </a:r>
        </a:p>
      </dsp:txBody>
      <dsp:txXfrm>
        <a:off x="4136107" y="0"/>
        <a:ext cx="1922859" cy="1018376"/>
      </dsp:txXfrm>
    </dsp:sp>
    <dsp:sp modelId="{54253A4A-52DE-4BA9-AC4A-477691FD17FA}">
      <dsp:nvSpPr>
        <dsp:cNvPr id="0" name=""/>
        <dsp:cNvSpPr/>
      </dsp:nvSpPr>
      <dsp:spPr>
        <a:xfrm>
          <a:off x="4328393" y="1018376"/>
          <a:ext cx="1538287" cy="2206482"/>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GB" sz="1000" kern="1200" dirty="0">
              <a:solidFill>
                <a:srgbClr val="002060"/>
              </a:solidFill>
            </a:rPr>
            <a:t>Multi-agency approach required using a Family Help assessment and plan led by a lead practitioner supported by, commissioned and family help services</a:t>
          </a:r>
        </a:p>
      </dsp:txBody>
      <dsp:txXfrm>
        <a:off x="4373448" y="1063431"/>
        <a:ext cx="1448177" cy="2116372"/>
      </dsp:txXfrm>
    </dsp:sp>
    <dsp:sp modelId="{16D06706-8BBC-419E-B610-F32295815F81}">
      <dsp:nvSpPr>
        <dsp:cNvPr id="0" name=""/>
        <dsp:cNvSpPr/>
      </dsp:nvSpPr>
      <dsp:spPr>
        <a:xfrm>
          <a:off x="6203181" y="0"/>
          <a:ext cx="1922859" cy="3394588"/>
        </a:xfrm>
        <a:prstGeom prst="roundRect">
          <a:avLst>
            <a:gd name="adj" fmla="val 10000"/>
          </a:avLst>
        </a:prstGeom>
        <a:solidFill>
          <a:srgbClr val="FF0000"/>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solidFill>
                <a:srgbClr val="002060"/>
              </a:solidFill>
            </a:rPr>
            <a:t>Child Protection</a:t>
          </a:r>
        </a:p>
      </dsp:txBody>
      <dsp:txXfrm>
        <a:off x="6203181" y="0"/>
        <a:ext cx="1922859" cy="1018376"/>
      </dsp:txXfrm>
    </dsp:sp>
    <dsp:sp modelId="{705964F0-65A7-433F-B2BD-07360D537F7E}">
      <dsp:nvSpPr>
        <dsp:cNvPr id="0" name=""/>
        <dsp:cNvSpPr/>
      </dsp:nvSpPr>
      <dsp:spPr>
        <a:xfrm>
          <a:off x="6395466" y="1018376"/>
          <a:ext cx="1538287" cy="2206482"/>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en-GB" sz="1000" kern="1200">
              <a:solidFill>
                <a:srgbClr val="002060"/>
              </a:solidFill>
            </a:rPr>
            <a:t>Specialist and high-level interventions involving social workers, multi-agency partitioners and statutory processes to protect the child.</a:t>
          </a:r>
        </a:p>
      </dsp:txBody>
      <dsp:txXfrm>
        <a:off x="6440521" y="1063431"/>
        <a:ext cx="1448177" cy="21163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45F74-1825-405B-B2D5-0068AF16FAE3}">
      <dsp:nvSpPr>
        <dsp:cNvPr id="0" name=""/>
        <dsp:cNvSpPr/>
      </dsp:nvSpPr>
      <dsp:spPr>
        <a:xfrm>
          <a:off x="4" y="0"/>
          <a:ext cx="4379788" cy="2147248"/>
        </a:xfrm>
        <a:prstGeom prst="roundRect">
          <a:avLst>
            <a:gd name="adj" fmla="val 10000"/>
          </a:avLst>
        </a:prstGeom>
        <a:solidFill>
          <a:schemeClr val="accent6">
            <a:lumMod val="20000"/>
            <a:lumOff val="80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latin typeface="Aptos" panose="020B0004020202020204" pitchFamily="34" charset="0"/>
            </a:rPr>
            <a:t>The </a:t>
          </a:r>
          <a:r>
            <a:rPr lang="en-GB" sz="1200" b="1" kern="1200" dirty="0">
              <a:solidFill>
                <a:schemeClr val="tx1"/>
              </a:solidFill>
              <a:latin typeface="Aptos" panose="020B0004020202020204" pitchFamily="34" charset="0"/>
            </a:rPr>
            <a:t>DSP Executive Board</a:t>
          </a:r>
          <a:r>
            <a:rPr lang="en-GB" sz="1200" kern="1200" dirty="0">
              <a:solidFill>
                <a:schemeClr val="tx1"/>
              </a:solidFill>
              <a:latin typeface="Aptos" panose="020B0004020202020204" pitchFamily="34" charset="0"/>
            </a:rPr>
            <a:t> are accountable to the Lead Safeguarding Partners for delivery of the agreed multiagency safeguarding arrangements.  </a:t>
          </a:r>
        </a:p>
      </dsp:txBody>
      <dsp:txXfrm>
        <a:off x="62895" y="62891"/>
        <a:ext cx="4254006" cy="2021466"/>
      </dsp:txXfrm>
    </dsp:sp>
    <dsp:sp modelId="{9D394F7E-9127-4AD0-BADF-389C85856026}">
      <dsp:nvSpPr>
        <dsp:cNvPr id="0" name=""/>
        <dsp:cNvSpPr/>
      </dsp:nvSpPr>
      <dsp:spPr>
        <a:xfrm>
          <a:off x="4818283" y="530530"/>
          <a:ext cx="929601" cy="1086187"/>
        </a:xfrm>
        <a:prstGeom prst="rightArrow">
          <a:avLst>
            <a:gd name="adj1" fmla="val 60000"/>
            <a:gd name="adj2" fmla="val 50000"/>
          </a:avLst>
        </a:prstGeom>
        <a:solidFill>
          <a:schemeClr val="accent6">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solidFill>
              <a:schemeClr val="accent6">
                <a:lumMod val="60000"/>
                <a:lumOff val="40000"/>
              </a:schemeClr>
            </a:solidFill>
          </a:endParaRPr>
        </a:p>
      </dsp:txBody>
      <dsp:txXfrm>
        <a:off x="4818283" y="747767"/>
        <a:ext cx="650721" cy="651713"/>
      </dsp:txXfrm>
    </dsp:sp>
    <dsp:sp modelId="{063DAC05-8559-4839-A6DB-074A6077E2A0}">
      <dsp:nvSpPr>
        <dsp:cNvPr id="0" name=""/>
        <dsp:cNvSpPr/>
      </dsp:nvSpPr>
      <dsp:spPr>
        <a:xfrm>
          <a:off x="6133757" y="0"/>
          <a:ext cx="4379788" cy="2147248"/>
        </a:xfrm>
        <a:prstGeom prst="roundRect">
          <a:avLst>
            <a:gd name="adj" fmla="val 10000"/>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endParaRPr lang="en-GB" sz="1200" kern="1200" dirty="0">
            <a:solidFill>
              <a:schemeClr val="tx1"/>
            </a:solidFill>
            <a:latin typeface="Aptos" panose="020B0004020202020204" pitchFamily="34" charset="0"/>
          </a:endParaRP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Hold each other and partner agencies to account for effective participation and delivery of safeguarding responsibilities</a:t>
          </a: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Provide assurance on the </a:t>
          </a:r>
          <a:r>
            <a:rPr lang="en-GB" sz="900" b="1" kern="1200" dirty="0">
              <a:solidFill>
                <a:schemeClr val="tx1"/>
              </a:solidFill>
              <a:latin typeface="Aptos" panose="020B0004020202020204" pitchFamily="34" charset="0"/>
            </a:rPr>
            <a:t>effectiveness and impact</a:t>
          </a:r>
          <a:r>
            <a:rPr lang="en-GB" sz="900" kern="1200" dirty="0">
              <a:solidFill>
                <a:schemeClr val="tx1"/>
              </a:solidFill>
              <a:latin typeface="Aptos" panose="020B0004020202020204" pitchFamily="34" charset="0"/>
            </a:rPr>
            <a:t> of safeguarding practice across the system</a:t>
          </a: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Ensure learning from reviews, audits, performance activity and lived experience leads to </a:t>
          </a:r>
          <a:r>
            <a:rPr lang="en-GB" sz="900" b="1" kern="1200" dirty="0">
              <a:solidFill>
                <a:schemeClr val="tx1"/>
              </a:solidFill>
              <a:latin typeface="Aptos" panose="020B0004020202020204" pitchFamily="34" charset="0"/>
            </a:rPr>
            <a:t>sustained improvement</a:t>
          </a:r>
          <a:endParaRPr lang="en-GB" sz="900" kern="1200" dirty="0">
            <a:solidFill>
              <a:schemeClr val="tx1"/>
            </a:solidFill>
            <a:latin typeface="Aptos" panose="020B0004020202020204" pitchFamily="34" charset="0"/>
          </a:endParaRP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Agree strategic priorities, resourcing and funding decisions</a:t>
          </a: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Aligns partnership activity to the </a:t>
          </a:r>
          <a:r>
            <a:rPr lang="en-GB" sz="900" b="1" kern="1200" dirty="0">
              <a:solidFill>
                <a:schemeClr val="tx1"/>
              </a:solidFill>
              <a:latin typeface="Aptos" panose="020B0004020202020204" pitchFamily="34" charset="0"/>
            </a:rPr>
            <a:t>Children’s Social Care National Framework</a:t>
          </a:r>
          <a:endParaRPr lang="en-GB" sz="900" kern="1200" dirty="0">
            <a:solidFill>
              <a:schemeClr val="tx1"/>
            </a:solidFill>
            <a:latin typeface="Aptos" panose="020B0004020202020204" pitchFamily="34" charset="0"/>
          </a:endParaRP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Maintain clear escalation routes to the Lead Safeguarding Partners where risks, weaknesses or lack of progress are identified</a:t>
          </a:r>
        </a:p>
        <a:p>
          <a:pPr marL="57150" lvl="1" indent="-57150" algn="l" defTabSz="400050">
            <a:lnSpc>
              <a:spcPct val="90000"/>
            </a:lnSpc>
            <a:spcBef>
              <a:spcPct val="0"/>
            </a:spcBef>
            <a:spcAft>
              <a:spcPct val="15000"/>
            </a:spcAft>
            <a:buChar char="•"/>
          </a:pPr>
          <a:r>
            <a:rPr lang="en-GB" sz="900" kern="1200" dirty="0">
              <a:solidFill>
                <a:schemeClr val="tx1"/>
              </a:solidFill>
              <a:latin typeface="Aptos" panose="020B0004020202020204" pitchFamily="34" charset="0"/>
            </a:rPr>
            <a:t>All activity is underpinned by a strong focus on improving </a:t>
          </a:r>
          <a:r>
            <a:rPr lang="en-GB" sz="900" b="1" kern="1200" dirty="0">
              <a:solidFill>
                <a:schemeClr val="tx1"/>
              </a:solidFill>
              <a:latin typeface="Aptos" panose="020B0004020202020204" pitchFamily="34" charset="0"/>
            </a:rPr>
            <a:t>outcomes for children and families</a:t>
          </a:r>
          <a:r>
            <a:rPr lang="en-GB" sz="900" kern="1200" dirty="0">
              <a:solidFill>
                <a:schemeClr val="tx1"/>
              </a:solidFill>
              <a:latin typeface="Aptos" panose="020B0004020202020204" pitchFamily="34" charset="0"/>
            </a:rPr>
            <a:t>.</a:t>
          </a:r>
        </a:p>
      </dsp:txBody>
      <dsp:txXfrm>
        <a:off x="6196648" y="62891"/>
        <a:ext cx="4254006" cy="20214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1EE08-AAE1-4FA5-86F4-6F0ABC7CB2AC}">
      <dsp:nvSpPr>
        <dsp:cNvPr id="0" name=""/>
        <dsp:cNvSpPr/>
      </dsp:nvSpPr>
      <dsp:spPr>
        <a:xfrm>
          <a:off x="1000510" y="3447"/>
          <a:ext cx="480125" cy="48012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FA1D24C-4817-40F5-B248-12C3D32DE6E0}">
      <dsp:nvSpPr>
        <dsp:cNvPr id="0" name=""/>
        <dsp:cNvSpPr/>
      </dsp:nvSpPr>
      <dsp:spPr>
        <a:xfrm>
          <a:off x="1240573" y="3447"/>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East Cheshire NHS Foundation Trust</a:t>
          </a:r>
          <a:endParaRPr lang="en-GB" sz="1400" kern="1200" dirty="0">
            <a:ea typeface="Calibri"/>
            <a:cs typeface="Calibri"/>
          </a:endParaRPr>
        </a:p>
      </dsp:txBody>
      <dsp:txXfrm>
        <a:off x="1240573" y="3447"/>
        <a:ext cx="2561644" cy="480125"/>
      </dsp:txXfrm>
    </dsp:sp>
    <dsp:sp modelId="{75A444AC-19C0-46F3-B2EF-9E03E34CCAE6}">
      <dsp:nvSpPr>
        <dsp:cNvPr id="0" name=""/>
        <dsp:cNvSpPr/>
      </dsp:nvSpPr>
      <dsp:spPr>
        <a:xfrm>
          <a:off x="1000510" y="483572"/>
          <a:ext cx="480125" cy="48012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AADA326-811B-4893-BDD1-7B23F494D622}">
      <dsp:nvSpPr>
        <dsp:cNvPr id="0" name=""/>
        <dsp:cNvSpPr/>
      </dsp:nvSpPr>
      <dsp:spPr>
        <a:xfrm>
          <a:off x="1240573" y="483572"/>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Mid Cheshire NHS Foundation Trust</a:t>
          </a:r>
        </a:p>
      </dsp:txBody>
      <dsp:txXfrm>
        <a:off x="1240573" y="483572"/>
        <a:ext cx="2561644" cy="480125"/>
      </dsp:txXfrm>
    </dsp:sp>
    <dsp:sp modelId="{5D6C8519-D969-437A-9F24-CB59C3E035ED}">
      <dsp:nvSpPr>
        <dsp:cNvPr id="0" name=""/>
        <dsp:cNvSpPr/>
      </dsp:nvSpPr>
      <dsp:spPr>
        <a:xfrm>
          <a:off x="1000510" y="963698"/>
          <a:ext cx="480125" cy="48012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41A274E-24D0-49E2-8494-1B236650A6F8}">
      <dsp:nvSpPr>
        <dsp:cNvPr id="0" name=""/>
        <dsp:cNvSpPr/>
      </dsp:nvSpPr>
      <dsp:spPr>
        <a:xfrm>
          <a:off x="1240573" y="963698"/>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Wirral Community NHS Trust</a:t>
          </a:r>
        </a:p>
      </dsp:txBody>
      <dsp:txXfrm>
        <a:off x="1240573" y="963698"/>
        <a:ext cx="2561644" cy="480125"/>
      </dsp:txXfrm>
    </dsp:sp>
    <dsp:sp modelId="{1DA75299-B2B3-406A-91D7-CD67F841BAB4}">
      <dsp:nvSpPr>
        <dsp:cNvPr id="0" name=""/>
        <dsp:cNvSpPr/>
      </dsp:nvSpPr>
      <dsp:spPr>
        <a:xfrm>
          <a:off x="1000510" y="1443823"/>
          <a:ext cx="480125" cy="48012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2B17DEE-A088-4EA2-A777-942A4CA679BA}">
      <dsp:nvSpPr>
        <dsp:cNvPr id="0" name=""/>
        <dsp:cNvSpPr/>
      </dsp:nvSpPr>
      <dsp:spPr>
        <a:xfrm>
          <a:off x="1240573" y="1443823"/>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9050" rIns="0" bIns="19050" numCol="1" spcCol="1270" anchor="ctr" anchorCtr="0">
          <a:noAutofit/>
        </a:bodyPr>
        <a:lstStyle/>
        <a:p>
          <a:pPr marL="0" lvl="0" indent="0" algn="l" defTabSz="666750">
            <a:lnSpc>
              <a:spcPct val="90000"/>
            </a:lnSpc>
            <a:spcBef>
              <a:spcPct val="0"/>
            </a:spcBef>
            <a:spcAft>
              <a:spcPct val="35000"/>
            </a:spcAft>
            <a:buNone/>
          </a:pPr>
          <a:r>
            <a:rPr lang="en-GB" sz="1500" kern="1200" dirty="0"/>
            <a:t>Cheshire and Wirral Partnership NHS Foundation Trust     </a:t>
          </a:r>
        </a:p>
      </dsp:txBody>
      <dsp:txXfrm>
        <a:off x="1240573" y="1443823"/>
        <a:ext cx="2561644" cy="480125"/>
      </dsp:txXfrm>
    </dsp:sp>
    <dsp:sp modelId="{9F374262-506E-49AD-A0E0-E91EEF363942}">
      <dsp:nvSpPr>
        <dsp:cNvPr id="0" name=""/>
        <dsp:cNvSpPr/>
      </dsp:nvSpPr>
      <dsp:spPr>
        <a:xfrm>
          <a:off x="1000510" y="1923949"/>
          <a:ext cx="480125" cy="480125"/>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9ECAD36-7CB7-43B4-87AD-6ECDEB8E996E}">
      <dsp:nvSpPr>
        <dsp:cNvPr id="0" name=""/>
        <dsp:cNvSpPr/>
      </dsp:nvSpPr>
      <dsp:spPr>
        <a:xfrm>
          <a:off x="1240573" y="1923949"/>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Cheshire Fire and Rescue Service</a:t>
          </a:r>
        </a:p>
      </dsp:txBody>
      <dsp:txXfrm>
        <a:off x="1240573" y="1923949"/>
        <a:ext cx="2561644" cy="480125"/>
      </dsp:txXfrm>
    </dsp:sp>
    <dsp:sp modelId="{061623DC-5797-4C02-A57C-BE03CED1FB9A}">
      <dsp:nvSpPr>
        <dsp:cNvPr id="0" name=""/>
        <dsp:cNvSpPr/>
      </dsp:nvSpPr>
      <dsp:spPr>
        <a:xfrm>
          <a:off x="1000510" y="2404074"/>
          <a:ext cx="480125" cy="48012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CAC4C52-7B9F-4FC6-9DC3-952FD75D1593}">
      <dsp:nvSpPr>
        <dsp:cNvPr id="0" name=""/>
        <dsp:cNvSpPr/>
      </dsp:nvSpPr>
      <dsp:spPr>
        <a:xfrm>
          <a:off x="1240573" y="2404074"/>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Styal Prison</a:t>
          </a:r>
        </a:p>
      </dsp:txBody>
      <dsp:txXfrm>
        <a:off x="1240573" y="2404074"/>
        <a:ext cx="2561644" cy="480125"/>
      </dsp:txXfrm>
    </dsp:sp>
    <dsp:sp modelId="{C0497352-D3CA-42C1-9F41-4E13D566DA8E}">
      <dsp:nvSpPr>
        <dsp:cNvPr id="0" name=""/>
        <dsp:cNvSpPr/>
      </dsp:nvSpPr>
      <dsp:spPr>
        <a:xfrm>
          <a:off x="1000510" y="2884199"/>
          <a:ext cx="480125" cy="48012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83B8F5A-376F-47E4-B38A-8713E216A014}">
      <dsp:nvSpPr>
        <dsp:cNvPr id="0" name=""/>
        <dsp:cNvSpPr/>
      </dsp:nvSpPr>
      <dsp:spPr>
        <a:xfrm>
          <a:off x="1240573" y="2884199"/>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CAFCASS</a:t>
          </a:r>
        </a:p>
      </dsp:txBody>
      <dsp:txXfrm>
        <a:off x="1240573" y="2884199"/>
        <a:ext cx="2561644" cy="480125"/>
      </dsp:txXfrm>
    </dsp:sp>
    <dsp:sp modelId="{3D37484F-1B5C-4FCF-8B4B-535141B98C04}">
      <dsp:nvSpPr>
        <dsp:cNvPr id="0" name=""/>
        <dsp:cNvSpPr/>
      </dsp:nvSpPr>
      <dsp:spPr>
        <a:xfrm>
          <a:off x="1000510" y="3364325"/>
          <a:ext cx="480125" cy="48012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27ABE4A-2491-4792-9E82-825E1F1936DD}">
      <dsp:nvSpPr>
        <dsp:cNvPr id="0" name=""/>
        <dsp:cNvSpPr/>
      </dsp:nvSpPr>
      <dsp:spPr>
        <a:xfrm>
          <a:off x="1240573" y="3364325"/>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Education providers (schools, colleges and early years settings)</a:t>
          </a:r>
        </a:p>
      </dsp:txBody>
      <dsp:txXfrm>
        <a:off x="1240573" y="3364325"/>
        <a:ext cx="2561644" cy="480125"/>
      </dsp:txXfrm>
    </dsp:sp>
    <dsp:sp modelId="{07E43409-FC65-40E1-8465-2F57EA674ECF}">
      <dsp:nvSpPr>
        <dsp:cNvPr id="0" name=""/>
        <dsp:cNvSpPr/>
      </dsp:nvSpPr>
      <dsp:spPr>
        <a:xfrm>
          <a:off x="1000510" y="3844450"/>
          <a:ext cx="480125" cy="48012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69C1F7A-2CF0-4CBD-95EE-AA0F69A4AD9E}">
      <dsp:nvSpPr>
        <dsp:cNvPr id="0" name=""/>
        <dsp:cNvSpPr/>
      </dsp:nvSpPr>
      <dsp:spPr>
        <a:xfrm>
          <a:off x="1240573" y="3844450"/>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Voluntary, community and faith sector organisations </a:t>
          </a:r>
        </a:p>
      </dsp:txBody>
      <dsp:txXfrm>
        <a:off x="1240573" y="3844450"/>
        <a:ext cx="2561644" cy="480125"/>
      </dsp:txXfrm>
    </dsp:sp>
    <dsp:sp modelId="{99538BE8-ECFD-414D-80E4-8344F6D74157}">
      <dsp:nvSpPr>
        <dsp:cNvPr id="0" name=""/>
        <dsp:cNvSpPr/>
      </dsp:nvSpPr>
      <dsp:spPr>
        <a:xfrm>
          <a:off x="1000510" y="4324576"/>
          <a:ext cx="480125" cy="480125"/>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848DE8F-5A4D-4A2A-BBCC-6D57DAEDDB1F}">
      <dsp:nvSpPr>
        <dsp:cNvPr id="0" name=""/>
        <dsp:cNvSpPr/>
      </dsp:nvSpPr>
      <dsp:spPr>
        <a:xfrm>
          <a:off x="1240573" y="4324576"/>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British Transport Police</a:t>
          </a:r>
        </a:p>
      </dsp:txBody>
      <dsp:txXfrm>
        <a:off x="1240573" y="4324576"/>
        <a:ext cx="2561644" cy="480125"/>
      </dsp:txXfrm>
    </dsp:sp>
    <dsp:sp modelId="{44E71EE2-3C29-4F34-BD1D-1DAE354729BC}">
      <dsp:nvSpPr>
        <dsp:cNvPr id="0" name=""/>
        <dsp:cNvSpPr/>
      </dsp:nvSpPr>
      <dsp:spPr>
        <a:xfrm>
          <a:off x="1000510" y="4804701"/>
          <a:ext cx="480125" cy="48012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1AA1083-8CB6-428F-ACC3-9B7B327AFE5A}">
      <dsp:nvSpPr>
        <dsp:cNvPr id="0" name=""/>
        <dsp:cNvSpPr/>
      </dsp:nvSpPr>
      <dsp:spPr>
        <a:xfrm>
          <a:off x="1240573" y="4804701"/>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Adoption Counts</a:t>
          </a:r>
        </a:p>
      </dsp:txBody>
      <dsp:txXfrm>
        <a:off x="1240573" y="4804701"/>
        <a:ext cx="2561644" cy="480125"/>
      </dsp:txXfrm>
    </dsp:sp>
    <dsp:sp modelId="{BAC910FC-613C-4C54-BC4B-88D66522FDC1}">
      <dsp:nvSpPr>
        <dsp:cNvPr id="0" name=""/>
        <dsp:cNvSpPr/>
      </dsp:nvSpPr>
      <dsp:spPr>
        <a:xfrm>
          <a:off x="1000510" y="5284827"/>
          <a:ext cx="480125" cy="48012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78CC180-0218-435B-8485-E0082ACDBCD0}">
      <dsp:nvSpPr>
        <dsp:cNvPr id="0" name=""/>
        <dsp:cNvSpPr/>
      </dsp:nvSpPr>
      <dsp:spPr>
        <a:xfrm>
          <a:off x="1240573" y="5284827"/>
          <a:ext cx="2561644" cy="480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en-GB" sz="1400" kern="1200" dirty="0">
              <a:latin typeface="Aptos" panose="020B0004020202020204" pitchFamily="34" charset="0"/>
            </a:rPr>
            <a:t>Children’s Centres</a:t>
          </a:r>
        </a:p>
      </dsp:txBody>
      <dsp:txXfrm>
        <a:off x="1240573" y="5284827"/>
        <a:ext cx="2561644" cy="4801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7817C-04D5-4AFC-93E6-138376CFBFD3}">
      <dsp:nvSpPr>
        <dsp:cNvPr id="0" name=""/>
        <dsp:cNvSpPr/>
      </dsp:nvSpPr>
      <dsp:spPr>
        <a:xfrm>
          <a:off x="1056340" y="1421"/>
          <a:ext cx="269964" cy="269964"/>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9205B98-61D6-451E-8F2B-0CFFEC2C1491}">
      <dsp:nvSpPr>
        <dsp:cNvPr id="0" name=""/>
        <dsp:cNvSpPr/>
      </dsp:nvSpPr>
      <dsp:spPr>
        <a:xfrm>
          <a:off x="1191323" y="1421"/>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dirty="0">
              <a:effectLst/>
              <a:latin typeface="Aptos" panose="020B0004020202020204" pitchFamily="34" charset="0"/>
              <a:ea typeface="Calibri" panose="020F0502020204030204" pitchFamily="34" charset="0"/>
              <a:cs typeface="Calibri" panose="020F0502020204030204" pitchFamily="34" charset="0"/>
            </a:rPr>
            <a:t>Cheshire East Youth Council </a:t>
          </a:r>
          <a:endParaRPr lang="en-GB" sz="700" b="0" i="0" kern="1200" dirty="0">
            <a:effectLst/>
            <a:latin typeface="Aptos" panose="020B0004020202020204" pitchFamily="34" charset="0"/>
          </a:endParaRPr>
        </a:p>
      </dsp:txBody>
      <dsp:txXfrm>
        <a:off x="1191323" y="1421"/>
        <a:ext cx="1440361" cy="269964"/>
      </dsp:txXfrm>
    </dsp:sp>
    <dsp:sp modelId="{D3B73EFE-443E-4D69-82AE-F0C9A1D8233A}">
      <dsp:nvSpPr>
        <dsp:cNvPr id="0" name=""/>
        <dsp:cNvSpPr/>
      </dsp:nvSpPr>
      <dsp:spPr>
        <a:xfrm>
          <a:off x="1056340" y="271386"/>
          <a:ext cx="269964" cy="26996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44340C8-E826-424B-BAE4-7F9C95897E0A}">
      <dsp:nvSpPr>
        <dsp:cNvPr id="0" name=""/>
        <dsp:cNvSpPr/>
      </dsp:nvSpPr>
      <dsp:spPr>
        <a:xfrm>
          <a:off x="1191323" y="271386"/>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Cared for Children and Care Leavers Committee</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271386"/>
        <a:ext cx="1440361" cy="269964"/>
      </dsp:txXfrm>
    </dsp:sp>
    <dsp:sp modelId="{E85AE429-1AF6-4557-8EAE-B15DE8B66557}">
      <dsp:nvSpPr>
        <dsp:cNvPr id="0" name=""/>
        <dsp:cNvSpPr/>
      </dsp:nvSpPr>
      <dsp:spPr>
        <a:xfrm>
          <a:off x="1056340" y="541351"/>
          <a:ext cx="269964" cy="269964"/>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2597956-931E-457B-9AAA-8C4E54E3FA09}">
      <dsp:nvSpPr>
        <dsp:cNvPr id="0" name=""/>
        <dsp:cNvSpPr/>
      </dsp:nvSpPr>
      <dsp:spPr>
        <a:xfrm>
          <a:off x="1191323" y="541351"/>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dirty="0">
              <a:effectLst/>
              <a:latin typeface="Aptos" panose="020B0004020202020204" pitchFamily="34" charset="0"/>
              <a:ea typeface="Calibri" panose="020F0502020204030204" pitchFamily="34" charset="0"/>
              <a:cs typeface="Calibri" panose="020F0502020204030204" pitchFamily="34" charset="0"/>
            </a:rPr>
            <a:t>Children and Families Committee</a:t>
          </a:r>
        </a:p>
      </dsp:txBody>
      <dsp:txXfrm>
        <a:off x="1191323" y="541351"/>
        <a:ext cx="1440361" cy="269964"/>
      </dsp:txXfrm>
    </dsp:sp>
    <dsp:sp modelId="{C646CF44-DE45-4D67-814C-2F791BDBA149}">
      <dsp:nvSpPr>
        <dsp:cNvPr id="0" name=""/>
        <dsp:cNvSpPr/>
      </dsp:nvSpPr>
      <dsp:spPr>
        <a:xfrm>
          <a:off x="1005508" y="844421"/>
          <a:ext cx="269964" cy="269964"/>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215341E-81A3-4C33-8602-DE12D53AB1F3}">
      <dsp:nvSpPr>
        <dsp:cNvPr id="0" name=""/>
        <dsp:cNvSpPr/>
      </dsp:nvSpPr>
      <dsp:spPr>
        <a:xfrm>
          <a:off x="1191323" y="811316"/>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dirty="0">
              <a:effectLst/>
              <a:latin typeface="Aptos" panose="020B0004020202020204" pitchFamily="34" charset="0"/>
              <a:ea typeface="Calibri" panose="020F0502020204030204" pitchFamily="34" charset="0"/>
              <a:cs typeface="Calibri" panose="020F0502020204030204" pitchFamily="34" charset="0"/>
            </a:rPr>
            <a:t>Corporate Parenting Executive Board</a:t>
          </a:r>
        </a:p>
      </dsp:txBody>
      <dsp:txXfrm>
        <a:off x="1191323" y="811316"/>
        <a:ext cx="1440361" cy="269964"/>
      </dsp:txXfrm>
    </dsp:sp>
    <dsp:sp modelId="{E0108817-F649-44DE-9F11-6D5D3AEA48D1}">
      <dsp:nvSpPr>
        <dsp:cNvPr id="0" name=""/>
        <dsp:cNvSpPr/>
      </dsp:nvSpPr>
      <dsp:spPr>
        <a:xfrm>
          <a:off x="1056340" y="1081281"/>
          <a:ext cx="269964" cy="269964"/>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E8329E3-0DE0-4DAD-BE8D-FF59A9FDD08D}">
      <dsp:nvSpPr>
        <dsp:cNvPr id="0" name=""/>
        <dsp:cNvSpPr/>
      </dsp:nvSpPr>
      <dsp:spPr>
        <a:xfrm>
          <a:off x="1191323" y="1081281"/>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SEND Partnership Board </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1081281"/>
        <a:ext cx="1440361" cy="269964"/>
      </dsp:txXfrm>
    </dsp:sp>
    <dsp:sp modelId="{30A39970-FA5C-470A-A456-88FF8ADE38B6}">
      <dsp:nvSpPr>
        <dsp:cNvPr id="0" name=""/>
        <dsp:cNvSpPr/>
      </dsp:nvSpPr>
      <dsp:spPr>
        <a:xfrm>
          <a:off x="1056340" y="1351246"/>
          <a:ext cx="269964" cy="269964"/>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1FB5A19-745A-4F52-930D-80B83BDF52BE}">
      <dsp:nvSpPr>
        <dsp:cNvPr id="0" name=""/>
        <dsp:cNvSpPr/>
      </dsp:nvSpPr>
      <dsp:spPr>
        <a:xfrm>
          <a:off x="1191323" y="1351246"/>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dirty="0">
              <a:effectLst/>
              <a:latin typeface="Aptos" panose="020B0004020202020204" pitchFamily="34" charset="0"/>
              <a:ea typeface="Calibri" panose="020F0502020204030204" pitchFamily="34" charset="0"/>
              <a:cs typeface="Calibri" panose="020F0502020204030204" pitchFamily="34" charset="0"/>
            </a:rPr>
            <a:t>Education and Safeguarding Board</a:t>
          </a:r>
        </a:p>
      </dsp:txBody>
      <dsp:txXfrm>
        <a:off x="1191323" y="1351246"/>
        <a:ext cx="1440361" cy="269964"/>
      </dsp:txXfrm>
    </dsp:sp>
    <dsp:sp modelId="{D0F5A151-7CDE-4021-8F3F-5D81DCE609C4}">
      <dsp:nvSpPr>
        <dsp:cNvPr id="0" name=""/>
        <dsp:cNvSpPr/>
      </dsp:nvSpPr>
      <dsp:spPr>
        <a:xfrm>
          <a:off x="1056340" y="1621210"/>
          <a:ext cx="269964" cy="26996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C3B4E17-9D09-42A9-9B6B-C571EC485AB0}">
      <dsp:nvSpPr>
        <dsp:cNvPr id="0" name=""/>
        <dsp:cNvSpPr/>
      </dsp:nvSpPr>
      <dsp:spPr>
        <a:xfrm>
          <a:off x="1191323" y="1621210"/>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dirty="0">
              <a:effectLst/>
              <a:latin typeface="Aptos" panose="020B0004020202020204" pitchFamily="34" charset="0"/>
              <a:ea typeface="Calibri" panose="020F0502020204030204" pitchFamily="34" charset="0"/>
              <a:cs typeface="Calibri" panose="020F0502020204030204" pitchFamily="34" charset="0"/>
            </a:rPr>
            <a:t>Families First Partnership</a:t>
          </a:r>
        </a:p>
      </dsp:txBody>
      <dsp:txXfrm>
        <a:off x="1191323" y="1621210"/>
        <a:ext cx="1440361" cy="269964"/>
      </dsp:txXfrm>
    </dsp:sp>
    <dsp:sp modelId="{5E781523-A3AE-41E9-BD1A-D31D5F2772CB}">
      <dsp:nvSpPr>
        <dsp:cNvPr id="0" name=""/>
        <dsp:cNvSpPr/>
      </dsp:nvSpPr>
      <dsp:spPr>
        <a:xfrm>
          <a:off x="1056340" y="1891175"/>
          <a:ext cx="269964" cy="269964"/>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0A127FC-04FD-4A5B-98C1-A22C0C8D0D75}">
      <dsp:nvSpPr>
        <dsp:cNvPr id="0" name=""/>
        <dsp:cNvSpPr/>
      </dsp:nvSpPr>
      <dsp:spPr>
        <a:xfrm>
          <a:off x="1191323" y="1891175"/>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Safeguarding groups in schools (SCiES) and ACT Now Conference</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1891175"/>
        <a:ext cx="1440361" cy="269964"/>
      </dsp:txXfrm>
    </dsp:sp>
    <dsp:sp modelId="{315FAF13-6018-4403-9EC6-676DA8980989}">
      <dsp:nvSpPr>
        <dsp:cNvPr id="0" name=""/>
        <dsp:cNvSpPr/>
      </dsp:nvSpPr>
      <dsp:spPr>
        <a:xfrm>
          <a:off x="1056340" y="2161140"/>
          <a:ext cx="269964" cy="269964"/>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4F15A49-A5E7-4359-9706-EC3955CE5262}">
      <dsp:nvSpPr>
        <dsp:cNvPr id="0" name=""/>
        <dsp:cNvSpPr/>
      </dsp:nvSpPr>
      <dsp:spPr>
        <a:xfrm>
          <a:off x="1191323" y="2161140"/>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My VOICE and Junior My VOICE – Children in Care Council </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2161140"/>
        <a:ext cx="1440361" cy="269964"/>
      </dsp:txXfrm>
    </dsp:sp>
    <dsp:sp modelId="{50A3338F-E523-46EC-B4B2-715D54019482}">
      <dsp:nvSpPr>
        <dsp:cNvPr id="0" name=""/>
        <dsp:cNvSpPr/>
      </dsp:nvSpPr>
      <dsp:spPr>
        <a:xfrm>
          <a:off x="1056340" y="2431105"/>
          <a:ext cx="269964" cy="269964"/>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FEA66CE-FDF3-4146-858E-D215A067D442}">
      <dsp:nvSpPr>
        <dsp:cNvPr id="0" name=""/>
        <dsp:cNvSpPr/>
      </dsp:nvSpPr>
      <dsp:spPr>
        <a:xfrm>
          <a:off x="1191323" y="2431105"/>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Care Leaver Monthly Cooking Sessions and Care Leaver Hubs</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2431105"/>
        <a:ext cx="1440361" cy="269964"/>
      </dsp:txXfrm>
    </dsp:sp>
    <dsp:sp modelId="{E483D831-5C1B-4FE3-A6DF-B7B9DD3CA9AB}">
      <dsp:nvSpPr>
        <dsp:cNvPr id="0" name=""/>
        <dsp:cNvSpPr/>
      </dsp:nvSpPr>
      <dsp:spPr>
        <a:xfrm>
          <a:off x="1056340" y="2701070"/>
          <a:ext cx="269964" cy="269964"/>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6D08F3A-56CE-478D-97FB-D34775965E62}">
      <dsp:nvSpPr>
        <dsp:cNvPr id="0" name=""/>
        <dsp:cNvSpPr/>
      </dsp:nvSpPr>
      <dsp:spPr>
        <a:xfrm>
          <a:off x="1191323" y="2701070"/>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Care Leaver Ambassadors </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2701070"/>
        <a:ext cx="1440361" cy="269964"/>
      </dsp:txXfrm>
    </dsp:sp>
    <dsp:sp modelId="{ABA0833D-2E40-46EA-99DC-29D77C90DA62}">
      <dsp:nvSpPr>
        <dsp:cNvPr id="0" name=""/>
        <dsp:cNvSpPr/>
      </dsp:nvSpPr>
      <dsp:spPr>
        <a:xfrm>
          <a:off x="1056340" y="2971035"/>
          <a:ext cx="269964" cy="269964"/>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721CBC2-9E5E-469B-83D0-16B398CE29C7}">
      <dsp:nvSpPr>
        <dsp:cNvPr id="0" name=""/>
        <dsp:cNvSpPr/>
      </dsp:nvSpPr>
      <dsp:spPr>
        <a:xfrm>
          <a:off x="1191323" y="2971035"/>
          <a:ext cx="1440361" cy="269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 rIns="0" bIns="8890" numCol="1" spcCol="1270" anchor="ctr" anchorCtr="0">
          <a:noAutofit/>
        </a:bodyPr>
        <a:lstStyle/>
        <a:p>
          <a:pPr marL="0" lvl="0" indent="0" algn="l" defTabSz="311150">
            <a:lnSpc>
              <a:spcPct val="90000"/>
            </a:lnSpc>
            <a:spcBef>
              <a:spcPct val="0"/>
            </a:spcBef>
            <a:spcAft>
              <a:spcPct val="35000"/>
            </a:spcAft>
            <a:buNone/>
          </a:pPr>
          <a:r>
            <a:rPr lang="en-GB" sz="700" kern="1200">
              <a:effectLst/>
              <a:latin typeface="Aptos" panose="020B0004020202020204" pitchFamily="34" charset="0"/>
              <a:ea typeface="Calibri" panose="020F0502020204030204" pitchFamily="34" charset="0"/>
              <a:cs typeface="Calibri" panose="020F0502020204030204" pitchFamily="34" charset="0"/>
            </a:rPr>
            <a:t>Jigsaw – SEND Youth Forum </a:t>
          </a:r>
          <a:endParaRPr lang="en-GB" sz="7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1191323" y="2971035"/>
        <a:ext cx="1440361" cy="2699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8FC27-B60F-4BB7-BAEB-0189A62BF00E}">
      <dsp:nvSpPr>
        <dsp:cNvPr id="0" name=""/>
        <dsp:cNvSpPr/>
      </dsp:nvSpPr>
      <dsp:spPr>
        <a:xfrm>
          <a:off x="0" y="911"/>
          <a:ext cx="733521" cy="733521"/>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9BF474D-2573-4E99-B9A7-FBBB6A2A5A1E}">
      <dsp:nvSpPr>
        <dsp:cNvPr id="0" name=""/>
        <dsp:cNvSpPr/>
      </dsp:nvSpPr>
      <dsp:spPr>
        <a:xfrm>
          <a:off x="17634" y="911"/>
          <a:ext cx="3913607" cy="733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 rIns="0" bIns="11430" numCol="1" spcCol="1270" anchor="ctr" anchorCtr="0">
          <a:noAutofit/>
        </a:bodyPr>
        <a:lstStyle/>
        <a:p>
          <a:pPr marL="0" lvl="0" indent="0" algn="l" defTabSz="400050">
            <a:lnSpc>
              <a:spcPct val="90000"/>
            </a:lnSpc>
            <a:spcBef>
              <a:spcPct val="0"/>
            </a:spcBef>
            <a:spcAft>
              <a:spcPct val="35000"/>
            </a:spcAft>
            <a:buFont typeface="Aptos" panose="020B0004020202020204" pitchFamily="34" charset="0"/>
            <a:buNone/>
          </a:pPr>
          <a:r>
            <a:rPr lang="en-GB" sz="900" kern="1200" dirty="0">
              <a:effectLst/>
              <a:latin typeface="Aptos" panose="020B0004020202020204" pitchFamily="34" charset="0"/>
              <a:ea typeface="Calibri" panose="020F0502020204030204" pitchFamily="34" charset="0"/>
              <a:cs typeface="Calibri" panose="020F0502020204030204" pitchFamily="34" charset="0"/>
            </a:rPr>
            <a:t>Launch of participation and engagement strategy</a:t>
          </a:r>
        </a:p>
      </dsp:txBody>
      <dsp:txXfrm>
        <a:off x="17634" y="911"/>
        <a:ext cx="3913607" cy="733521"/>
      </dsp:txXfrm>
    </dsp:sp>
    <dsp:sp modelId="{85B69AB3-CB4B-41D4-90F5-DBF958AE1FE3}">
      <dsp:nvSpPr>
        <dsp:cNvPr id="0" name=""/>
        <dsp:cNvSpPr/>
      </dsp:nvSpPr>
      <dsp:spPr>
        <a:xfrm>
          <a:off x="0" y="734433"/>
          <a:ext cx="733521" cy="733521"/>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57B2ACC-F4FF-4933-8BC9-EEFD764F1B72}">
      <dsp:nvSpPr>
        <dsp:cNvPr id="0" name=""/>
        <dsp:cNvSpPr/>
      </dsp:nvSpPr>
      <dsp:spPr>
        <a:xfrm>
          <a:off x="17634" y="734433"/>
          <a:ext cx="3913607" cy="733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 rIns="0" bIns="11430" numCol="1" spcCol="1270" anchor="ctr" anchorCtr="0">
          <a:noAutofit/>
        </a:bodyPr>
        <a:lstStyle/>
        <a:p>
          <a:pPr marL="0" lvl="0" indent="0" algn="l" defTabSz="400050">
            <a:lnSpc>
              <a:spcPct val="90000"/>
            </a:lnSpc>
            <a:spcBef>
              <a:spcPct val="0"/>
            </a:spcBef>
            <a:spcAft>
              <a:spcPct val="35000"/>
            </a:spcAft>
            <a:buNone/>
          </a:pPr>
          <a:r>
            <a:rPr lang="en-GB" sz="900" kern="1200" dirty="0">
              <a:effectLst/>
              <a:latin typeface="Aptos" panose="020B0004020202020204" pitchFamily="34" charset="0"/>
              <a:ea typeface="Calibri" panose="020F0502020204030204" pitchFamily="34" charset="0"/>
              <a:cs typeface="Calibri" panose="020F0502020204030204" pitchFamily="34" charset="0"/>
            </a:rPr>
            <a:t>Supporting young people to be involved in shaping the Cheshire and Merseyside Threshold of Need Toolkit</a:t>
          </a:r>
        </a:p>
      </dsp:txBody>
      <dsp:txXfrm>
        <a:off x="17634" y="734433"/>
        <a:ext cx="3913607" cy="733521"/>
      </dsp:txXfrm>
    </dsp:sp>
    <dsp:sp modelId="{7D055181-0C9C-47F3-A8B0-A983BD496D49}">
      <dsp:nvSpPr>
        <dsp:cNvPr id="0" name=""/>
        <dsp:cNvSpPr/>
      </dsp:nvSpPr>
      <dsp:spPr>
        <a:xfrm>
          <a:off x="0" y="1467955"/>
          <a:ext cx="733521" cy="73352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019530F-2AA3-44DB-B231-CAD3A061878A}">
      <dsp:nvSpPr>
        <dsp:cNvPr id="0" name=""/>
        <dsp:cNvSpPr/>
      </dsp:nvSpPr>
      <dsp:spPr>
        <a:xfrm>
          <a:off x="17634" y="1467955"/>
          <a:ext cx="3913607" cy="733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 rIns="0" bIns="11430" numCol="1" spcCol="1270" anchor="ctr" anchorCtr="0">
          <a:noAutofit/>
        </a:bodyPr>
        <a:lstStyle/>
        <a:p>
          <a:pPr marL="0" lvl="0" indent="0" algn="l" defTabSz="400050">
            <a:lnSpc>
              <a:spcPct val="90000"/>
            </a:lnSpc>
            <a:spcBef>
              <a:spcPct val="0"/>
            </a:spcBef>
            <a:spcAft>
              <a:spcPct val="35000"/>
            </a:spcAft>
            <a:buNone/>
          </a:pPr>
          <a:r>
            <a:rPr lang="en-GB" sz="900" kern="1200" dirty="0">
              <a:effectLst/>
              <a:latin typeface="Aptos" panose="020B0004020202020204" pitchFamily="34" charset="0"/>
              <a:ea typeface="Calibri" panose="020F0502020204030204" pitchFamily="34" charset="0"/>
              <a:cs typeface="Calibri" panose="020F0502020204030204" pitchFamily="34" charset="0"/>
            </a:rPr>
            <a:t>Hosting Voice of the Child Conference, enabling space and opportunity for young people to deliver training </a:t>
          </a:r>
        </a:p>
      </dsp:txBody>
      <dsp:txXfrm>
        <a:off x="17634" y="1467955"/>
        <a:ext cx="3913607" cy="733521"/>
      </dsp:txXfrm>
    </dsp:sp>
    <dsp:sp modelId="{5FA4A953-FAB0-4A64-891D-311745E9B2D7}">
      <dsp:nvSpPr>
        <dsp:cNvPr id="0" name=""/>
        <dsp:cNvSpPr/>
      </dsp:nvSpPr>
      <dsp:spPr>
        <a:xfrm>
          <a:off x="0" y="2201477"/>
          <a:ext cx="733521" cy="733521"/>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332E0DD-3746-4AD8-86B7-64A3A91CC108}">
      <dsp:nvSpPr>
        <dsp:cNvPr id="0" name=""/>
        <dsp:cNvSpPr/>
      </dsp:nvSpPr>
      <dsp:spPr>
        <a:xfrm>
          <a:off x="17634" y="2201477"/>
          <a:ext cx="3913607" cy="733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 rIns="0" bIns="11430" numCol="1" spcCol="1270" anchor="ctr" anchorCtr="0">
          <a:noAutofit/>
        </a:bodyPr>
        <a:lstStyle/>
        <a:p>
          <a:pPr marL="0" lvl="0" indent="0" algn="l" defTabSz="400050">
            <a:lnSpc>
              <a:spcPct val="90000"/>
            </a:lnSpc>
            <a:spcBef>
              <a:spcPct val="0"/>
            </a:spcBef>
            <a:spcAft>
              <a:spcPct val="35000"/>
            </a:spcAft>
            <a:buNone/>
          </a:pPr>
          <a:r>
            <a:rPr lang="en-GB" sz="900" kern="1200" dirty="0">
              <a:effectLst/>
              <a:latin typeface="Aptos" panose="020B0004020202020204" pitchFamily="34" charset="0"/>
              <a:ea typeface="Calibri" panose="020F0502020204030204" pitchFamily="34" charset="0"/>
              <a:cs typeface="Calibri" panose="020F0502020204030204" pitchFamily="34" charset="0"/>
            </a:rPr>
            <a:t>Involved in the NW Safeguarding Improvement Pilot e.g. train the trainer on the Lundy Model </a:t>
          </a:r>
        </a:p>
      </dsp:txBody>
      <dsp:txXfrm>
        <a:off x="17634" y="2201477"/>
        <a:ext cx="3913607" cy="733521"/>
      </dsp:txXfrm>
    </dsp:sp>
    <dsp:sp modelId="{EDC569CE-5109-47C7-A36B-E0CF57979CA8}">
      <dsp:nvSpPr>
        <dsp:cNvPr id="0" name=""/>
        <dsp:cNvSpPr/>
      </dsp:nvSpPr>
      <dsp:spPr>
        <a:xfrm>
          <a:off x="0" y="2934999"/>
          <a:ext cx="733521" cy="733521"/>
        </a:xfrm>
        <a:prstGeom prst="ellipse">
          <a:avLst/>
        </a:prstGeom>
        <a:solidFill>
          <a:schemeClr val="accent6">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BB5FE36-E2BE-4DBA-A639-A69E06B73163}">
      <dsp:nvSpPr>
        <dsp:cNvPr id="0" name=""/>
        <dsp:cNvSpPr/>
      </dsp:nvSpPr>
      <dsp:spPr>
        <a:xfrm>
          <a:off x="17634" y="2934999"/>
          <a:ext cx="3913607" cy="733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430" rIns="0" bIns="11430" numCol="1" spcCol="1270" anchor="ctr" anchorCtr="0">
          <a:noAutofit/>
        </a:bodyPr>
        <a:lstStyle/>
        <a:p>
          <a:pPr marL="0" lvl="0" indent="0" algn="l" defTabSz="400050">
            <a:lnSpc>
              <a:spcPct val="90000"/>
            </a:lnSpc>
            <a:spcBef>
              <a:spcPct val="0"/>
            </a:spcBef>
            <a:spcAft>
              <a:spcPct val="35000"/>
            </a:spcAft>
            <a:buNone/>
          </a:pPr>
          <a:r>
            <a:rPr lang="en-GB" sz="900" kern="1200" dirty="0">
              <a:effectLst/>
              <a:latin typeface="Aptos" panose="020B0004020202020204" pitchFamily="34" charset="0"/>
              <a:ea typeface="Calibri" panose="020F0502020204030204" pitchFamily="34" charset="0"/>
              <a:cs typeface="Calibri" panose="020F0502020204030204" pitchFamily="34" charset="0"/>
            </a:rPr>
            <a:t>Involved young people in shaping website content </a:t>
          </a:r>
        </a:p>
      </dsp:txBody>
      <dsp:txXfrm>
        <a:off x="17634" y="2934999"/>
        <a:ext cx="3913607" cy="7335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7817C-04D5-4AFC-93E6-138376CFBFD3}">
      <dsp:nvSpPr>
        <dsp:cNvPr id="0" name=""/>
        <dsp:cNvSpPr/>
      </dsp:nvSpPr>
      <dsp:spPr>
        <a:xfrm>
          <a:off x="153584" y="484382"/>
          <a:ext cx="579182" cy="579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9205B98-61D6-451E-8F2B-0CFFEC2C1491}">
      <dsp:nvSpPr>
        <dsp:cNvPr id="0" name=""/>
        <dsp:cNvSpPr/>
      </dsp:nvSpPr>
      <dsp:spPr>
        <a:xfrm>
          <a:off x="443175" y="484382"/>
          <a:ext cx="3090148" cy="579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en-US" sz="1200" kern="1200" dirty="0"/>
            <a:t>Monitoring the </a:t>
          </a:r>
          <a:r>
            <a:rPr lang="en-US" sz="1200" b="1" kern="1200" dirty="0"/>
            <a:t>progress, quality and timeliness</a:t>
          </a:r>
          <a:r>
            <a:rPr lang="en-US" sz="1200" kern="1200" dirty="0"/>
            <a:t> of reviews</a:t>
          </a:r>
          <a:endParaRPr lang="en-GB" sz="1200" b="0" i="0" kern="1200" dirty="0">
            <a:effectLst/>
            <a:latin typeface="Aptos" panose="020B0004020202020204" pitchFamily="34" charset="0"/>
          </a:endParaRPr>
        </a:p>
      </dsp:txBody>
      <dsp:txXfrm>
        <a:off x="443175" y="484382"/>
        <a:ext cx="3090148" cy="579182"/>
      </dsp:txXfrm>
    </dsp:sp>
    <dsp:sp modelId="{E85AE429-1AF6-4557-8EAE-B15DE8B66557}">
      <dsp:nvSpPr>
        <dsp:cNvPr id="0" name=""/>
        <dsp:cNvSpPr/>
      </dsp:nvSpPr>
      <dsp:spPr>
        <a:xfrm>
          <a:off x="153584" y="1063564"/>
          <a:ext cx="579182" cy="579182"/>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2597956-931E-457B-9AAA-8C4E54E3FA09}">
      <dsp:nvSpPr>
        <dsp:cNvPr id="0" name=""/>
        <dsp:cNvSpPr/>
      </dsp:nvSpPr>
      <dsp:spPr>
        <a:xfrm>
          <a:off x="443175" y="1063564"/>
          <a:ext cx="3090148" cy="579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endParaRPr lang="en-GB" sz="1200" kern="1200" dirty="0"/>
        </a:p>
        <a:p>
          <a:pPr marL="0" lvl="0" indent="0" algn="l" defTabSz="533400">
            <a:lnSpc>
              <a:spcPct val="90000"/>
            </a:lnSpc>
            <a:spcBef>
              <a:spcPct val="0"/>
            </a:spcBef>
            <a:spcAft>
              <a:spcPct val="35000"/>
            </a:spcAft>
            <a:buNone/>
          </a:pPr>
          <a:r>
            <a:rPr lang="en-US" sz="1200" kern="1200" dirty="0"/>
            <a:t>Overseeing the development and delivery of </a:t>
          </a:r>
          <a:r>
            <a:rPr lang="en-US" sz="1200" b="1" kern="1200" dirty="0"/>
            <a:t>improvement plans</a:t>
          </a:r>
          <a:r>
            <a:rPr lang="en-US" sz="1200" kern="1200" dirty="0"/>
            <a:t> arising from reviews</a:t>
          </a:r>
          <a:endParaRPr lang="en-GB" sz="12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443175" y="1063564"/>
        <a:ext cx="3090148" cy="579182"/>
      </dsp:txXfrm>
    </dsp:sp>
    <dsp:sp modelId="{C646CF44-DE45-4D67-814C-2F791BDBA149}">
      <dsp:nvSpPr>
        <dsp:cNvPr id="0" name=""/>
        <dsp:cNvSpPr/>
      </dsp:nvSpPr>
      <dsp:spPr>
        <a:xfrm>
          <a:off x="153584" y="1642746"/>
          <a:ext cx="579182" cy="579182"/>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215341E-81A3-4C33-8602-DE12D53AB1F3}">
      <dsp:nvSpPr>
        <dsp:cNvPr id="0" name=""/>
        <dsp:cNvSpPr/>
      </dsp:nvSpPr>
      <dsp:spPr>
        <a:xfrm>
          <a:off x="443175" y="1642746"/>
          <a:ext cx="3090148" cy="579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700" rIns="0" bIns="12700" numCol="1" spcCol="1270" anchor="ctr" anchorCtr="0">
          <a:noAutofit/>
        </a:bodyPr>
        <a:lstStyle/>
        <a:p>
          <a:pPr marL="0" lvl="0" indent="0" algn="l" defTabSz="444500">
            <a:lnSpc>
              <a:spcPct val="90000"/>
            </a:lnSpc>
            <a:spcBef>
              <a:spcPct val="0"/>
            </a:spcBef>
            <a:spcAft>
              <a:spcPct val="35000"/>
            </a:spcAft>
            <a:buNone/>
          </a:pPr>
          <a:endParaRPr lang="en-US" sz="1000" kern="1200" dirty="0"/>
        </a:p>
        <a:p>
          <a:pPr marL="0" lvl="0" indent="0" algn="l" defTabSz="444500">
            <a:lnSpc>
              <a:spcPct val="90000"/>
            </a:lnSpc>
            <a:spcBef>
              <a:spcPct val="0"/>
            </a:spcBef>
            <a:spcAft>
              <a:spcPct val="35000"/>
            </a:spcAft>
            <a:buNone/>
          </a:pPr>
          <a:r>
            <a:rPr lang="en-US" sz="1200" kern="1200" dirty="0"/>
            <a:t>Ensuring actions are completed within agreed timescales and supported by appropriate evidence</a:t>
          </a:r>
        </a:p>
        <a:p>
          <a:pPr marL="0" lvl="0" indent="0" algn="l" defTabSz="444500">
            <a:lnSpc>
              <a:spcPct val="90000"/>
            </a:lnSpc>
            <a:spcBef>
              <a:spcPct val="0"/>
            </a:spcBef>
            <a:spcAft>
              <a:spcPct val="35000"/>
            </a:spcAft>
            <a:buNone/>
          </a:pPr>
          <a:endParaRPr lang="en-GB" sz="10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443175" y="1642746"/>
        <a:ext cx="3090148" cy="579182"/>
      </dsp:txXfrm>
    </dsp:sp>
    <dsp:sp modelId="{E0108817-F649-44DE-9F11-6D5D3AEA48D1}">
      <dsp:nvSpPr>
        <dsp:cNvPr id="0" name=""/>
        <dsp:cNvSpPr/>
      </dsp:nvSpPr>
      <dsp:spPr>
        <a:xfrm>
          <a:off x="153584" y="2221928"/>
          <a:ext cx="579182" cy="579182"/>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E8329E3-0DE0-4DAD-BE8D-FF59A9FDD08D}">
      <dsp:nvSpPr>
        <dsp:cNvPr id="0" name=""/>
        <dsp:cNvSpPr/>
      </dsp:nvSpPr>
      <dsp:spPr>
        <a:xfrm>
          <a:off x="443175" y="2221928"/>
          <a:ext cx="3090148" cy="579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 rIns="0" bIns="15240" numCol="1" spcCol="1270" anchor="ctr" anchorCtr="0">
          <a:noAutofit/>
        </a:bodyPr>
        <a:lstStyle/>
        <a:p>
          <a:pPr marL="0" lvl="0" indent="0" algn="l" defTabSz="533400">
            <a:lnSpc>
              <a:spcPct val="90000"/>
            </a:lnSpc>
            <a:spcBef>
              <a:spcPct val="0"/>
            </a:spcBef>
            <a:spcAft>
              <a:spcPct val="35000"/>
            </a:spcAft>
            <a:buNone/>
          </a:pPr>
          <a:r>
            <a:rPr lang="en-US" sz="1200" kern="1200" dirty="0"/>
            <a:t>Ensuring key learning and examples of good practice are </a:t>
          </a:r>
          <a:r>
            <a:rPr lang="en-US" sz="1200" b="1" kern="1200" dirty="0"/>
            <a:t>shared and embedded across the partnership</a:t>
          </a:r>
          <a:endParaRPr lang="en-GB" sz="1200" kern="1200" dirty="0">
            <a:effectLst/>
            <a:latin typeface="Aptos" panose="020B0004020202020204" pitchFamily="34" charset="0"/>
            <a:ea typeface="Calibri" panose="020F0502020204030204" pitchFamily="34" charset="0"/>
            <a:cs typeface="Calibri" panose="020F0502020204030204" pitchFamily="34" charset="0"/>
          </a:endParaRPr>
        </a:p>
      </dsp:txBody>
      <dsp:txXfrm>
        <a:off x="443175" y="2221928"/>
        <a:ext cx="3090148" cy="579182"/>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397766-A4FA-46D3-B3FF-9AC14FBB9FD9}" type="datetimeFigureOut">
              <a:rPr lang="en-GB" smtClean="0"/>
              <a:t>28/07/2026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282CA0-DAF0-47FC-AF27-CFE930FB02E6}" type="slidenum">
              <a:rPr lang="en-GB" smtClean="0"/>
              <a:t>‹#›</a:t>
            </a:fld>
            <a:endParaRPr lang="en-GB"/>
          </a:p>
        </p:txBody>
      </p:sp>
    </p:spTree>
    <p:extLst>
      <p:ext uri="{BB962C8B-B14F-4D97-AF65-F5344CB8AC3E}">
        <p14:creationId xmlns:p14="http://schemas.microsoft.com/office/powerpoint/2010/main" val="2685973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E42D1AD-C90E-4F5E-8235-2D76CD01C1F0}" type="slidenum">
              <a:rPr lang="en-GB" smtClean="0"/>
              <a:t>1</a:t>
            </a:fld>
            <a:endParaRPr lang="en-GB"/>
          </a:p>
        </p:txBody>
      </p:sp>
    </p:spTree>
    <p:extLst>
      <p:ext uri="{BB962C8B-B14F-4D97-AF65-F5344CB8AC3E}">
        <p14:creationId xmlns:p14="http://schemas.microsoft.com/office/powerpoint/2010/main" val="2677389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8282CA0-DAF0-47FC-AF27-CFE930FB02E6}" type="slidenum">
              <a:rPr lang="en-GB" smtClean="0"/>
              <a:t>16</a:t>
            </a:fld>
            <a:endParaRPr lang="en-GB"/>
          </a:p>
        </p:txBody>
      </p:sp>
    </p:spTree>
    <p:extLst>
      <p:ext uri="{BB962C8B-B14F-4D97-AF65-F5344CB8AC3E}">
        <p14:creationId xmlns:p14="http://schemas.microsoft.com/office/powerpoint/2010/main" val="576128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8282CA0-DAF0-47FC-AF27-CFE930FB02E6}" type="slidenum">
              <a:rPr lang="en-GB" smtClean="0"/>
              <a:t>18</a:t>
            </a:fld>
            <a:endParaRPr lang="en-GB"/>
          </a:p>
        </p:txBody>
      </p:sp>
    </p:spTree>
    <p:extLst>
      <p:ext uri="{BB962C8B-B14F-4D97-AF65-F5344CB8AC3E}">
        <p14:creationId xmlns:p14="http://schemas.microsoft.com/office/powerpoint/2010/main" val="3030359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7F932-3048-E613-C642-B3FDB0B18A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CBE34C0-47EA-72BC-3659-9163418225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DC2EA2-2C2D-8A95-FA43-9DFDFA373C7F}"/>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5" name="Footer Placeholder 4">
            <a:extLst>
              <a:ext uri="{FF2B5EF4-FFF2-40B4-BE49-F238E27FC236}">
                <a16:creationId xmlns:a16="http://schemas.microsoft.com/office/drawing/2014/main" id="{C165A841-C811-3613-64F5-28F88B13C7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8A61BF-4BB6-7252-737A-AC051FAB4F08}"/>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23334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5D1C7-2661-27B5-8AD3-4DA8C5A871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6D08EB-58A5-8538-C482-286045EE3C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9D7E13-FB56-B554-A741-1C485ADA7E06}"/>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5" name="Footer Placeholder 4">
            <a:extLst>
              <a:ext uri="{FF2B5EF4-FFF2-40B4-BE49-F238E27FC236}">
                <a16:creationId xmlns:a16="http://schemas.microsoft.com/office/drawing/2014/main" id="{B451DE81-AFC7-AF9A-F675-61AFC7F41F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6AD83-7DF4-9463-2570-3C11940FB5B3}"/>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210228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A080B-9EBF-91E8-A2A4-40091771F0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1443167-61A3-6E39-0BC6-76AC9DF693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D15CB3-DC82-6879-CFAE-217F854CE885}"/>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5" name="Footer Placeholder 4">
            <a:extLst>
              <a:ext uri="{FF2B5EF4-FFF2-40B4-BE49-F238E27FC236}">
                <a16:creationId xmlns:a16="http://schemas.microsoft.com/office/drawing/2014/main" id="{B93EF01B-CDCC-44E2-07AC-E77A46AACC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FED37F-0FA3-C12B-EB76-EA6AEA9BF98A}"/>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305363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B7B1C-35D2-BE5A-386F-CCE31CA92BE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8A73F7-DAA6-CFAB-9E71-D0F228EB16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CC8C87-460A-6DEC-B95E-9422C7429A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40F74B6-410D-F95D-0AFA-8117E6482D05}"/>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6" name="Footer Placeholder 5">
            <a:extLst>
              <a:ext uri="{FF2B5EF4-FFF2-40B4-BE49-F238E27FC236}">
                <a16:creationId xmlns:a16="http://schemas.microsoft.com/office/drawing/2014/main" id="{82C5B72B-D13E-1687-5459-84478173B1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44ED99-43E8-DD8A-FF19-638D0AC1263F}"/>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84291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5220E-5A56-2124-4DCF-77D34BEA4A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9AEBA3-6DBB-EB6D-7EBD-4A6A6280CF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1402CC-C31B-6673-58AF-575EEFC6E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7913C5-331C-1675-79B2-A93D5407F9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788F32-F23F-FDC6-FAD2-A28CADED65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CE8F74E-4879-D545-A314-508CB7C449F6}"/>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8" name="Footer Placeholder 7">
            <a:extLst>
              <a:ext uri="{FF2B5EF4-FFF2-40B4-BE49-F238E27FC236}">
                <a16:creationId xmlns:a16="http://schemas.microsoft.com/office/drawing/2014/main" id="{B86FA8AE-AEBA-EE94-38F6-B34B8B0A443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F78B13-0E78-76B9-A556-05183B64D55E}"/>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2485276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D0A2C-F66C-2F65-C05C-A25F6541A63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127565-7DEE-D84B-F5E1-2CA6C5A4FC4C}"/>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4" name="Footer Placeholder 3">
            <a:extLst>
              <a:ext uri="{FF2B5EF4-FFF2-40B4-BE49-F238E27FC236}">
                <a16:creationId xmlns:a16="http://schemas.microsoft.com/office/drawing/2014/main" id="{A13C9D56-1A10-F79C-6A50-AFF62395AAE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2F67CE6-79A7-4B1D-A8F5-0322BB5FF807}"/>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1777365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14D057-B322-8E01-D38D-8DE2FF440EA1}"/>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3" name="Footer Placeholder 2">
            <a:extLst>
              <a:ext uri="{FF2B5EF4-FFF2-40B4-BE49-F238E27FC236}">
                <a16:creationId xmlns:a16="http://schemas.microsoft.com/office/drawing/2014/main" id="{12C9E373-F748-4A4D-34C7-6B64523632F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3B23EB-632B-E8D6-6371-A2414B646BA1}"/>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2478226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3661-2332-BEDC-4F1C-D1466E46BE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DDBA706-64BE-7F0D-887A-A29AA43AA1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6561D98-F75F-FC7E-8004-5D99BDCA09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7B8B71-CD6B-DCBE-CBB7-A741577EC78F}"/>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6" name="Footer Placeholder 5">
            <a:extLst>
              <a:ext uri="{FF2B5EF4-FFF2-40B4-BE49-F238E27FC236}">
                <a16:creationId xmlns:a16="http://schemas.microsoft.com/office/drawing/2014/main" id="{842CFFF5-BD9A-0850-9802-F7C5AC22B8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066A77-111B-C987-7B64-D0766A75BF9F}"/>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211596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B862-5669-3A02-54A4-F09DA9A9F8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9359A6A-9175-DCD1-A09D-9DCECCF329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04BD9D8-8B0A-2DCE-A997-D747B96BCB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41D9F6-F475-127C-2DEF-D77C5D64CCBD}"/>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6" name="Footer Placeholder 5">
            <a:extLst>
              <a:ext uri="{FF2B5EF4-FFF2-40B4-BE49-F238E27FC236}">
                <a16:creationId xmlns:a16="http://schemas.microsoft.com/office/drawing/2014/main" id="{98102D7C-E5E3-A55D-4E36-ABB7A2A4C1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AC6295-C809-10CF-0B2A-53F5DE946933}"/>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3024234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23B9-3960-0321-945C-51BC0A64628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F77472-9DD3-04A4-F3D5-08E29F2FC4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3D4474-39EA-2628-6240-7E948A4BC878}"/>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5" name="Footer Placeholder 4">
            <a:extLst>
              <a:ext uri="{FF2B5EF4-FFF2-40B4-BE49-F238E27FC236}">
                <a16:creationId xmlns:a16="http://schemas.microsoft.com/office/drawing/2014/main" id="{577AC420-C79B-13A4-800A-9FC4B8A7D6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64FCF5-617D-6399-A4DA-8F8D63BB11D8}"/>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1991326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0809DF-2470-BB2D-27B5-6DD754FAFB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1EC42E-B14B-EC32-810B-6A983B682E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3B3185-C59E-A646-EFC4-AB561FC755DF}"/>
              </a:ext>
            </a:extLst>
          </p:cNvPr>
          <p:cNvSpPr>
            <a:spLocks noGrp="1"/>
          </p:cNvSpPr>
          <p:nvPr>
            <p:ph type="dt" sz="half" idx="10"/>
          </p:nvPr>
        </p:nvSpPr>
        <p:spPr/>
        <p:txBody>
          <a:bodyPr/>
          <a:lstStyle/>
          <a:p>
            <a:fld id="{B4288E9C-CB2C-459F-8768-300C2AA716E7}" type="datetimeFigureOut">
              <a:rPr lang="en-GB" smtClean="0"/>
              <a:t>28/07/2026</a:t>
            </a:fld>
            <a:endParaRPr lang="en-GB"/>
          </a:p>
        </p:txBody>
      </p:sp>
      <p:sp>
        <p:nvSpPr>
          <p:cNvPr id="5" name="Footer Placeholder 4">
            <a:extLst>
              <a:ext uri="{FF2B5EF4-FFF2-40B4-BE49-F238E27FC236}">
                <a16:creationId xmlns:a16="http://schemas.microsoft.com/office/drawing/2014/main" id="{283A9AE3-A83A-65E6-F015-E68EB70994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395A20-37F5-1E3C-8F3D-62271A39D849}"/>
              </a:ext>
            </a:extLst>
          </p:cNvPr>
          <p:cNvSpPr>
            <a:spLocks noGrp="1"/>
          </p:cNvSpPr>
          <p:nvPr>
            <p:ph type="sldNum" sz="quarter" idx="12"/>
          </p:nvPr>
        </p:nvSpPr>
        <p:spPr/>
        <p:txBody>
          <a:bodyPr/>
          <a:lstStyle/>
          <a:p>
            <a:fld id="{853F20F7-F0C6-439C-8669-35823FE74654}" type="slidenum">
              <a:rPr lang="en-GB" smtClean="0"/>
              <a:t>‹#›</a:t>
            </a:fld>
            <a:endParaRPr lang="en-GB"/>
          </a:p>
        </p:txBody>
      </p:sp>
    </p:spTree>
    <p:extLst>
      <p:ext uri="{BB962C8B-B14F-4D97-AF65-F5344CB8AC3E}">
        <p14:creationId xmlns:p14="http://schemas.microsoft.com/office/powerpoint/2010/main" val="233323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1AB3B9C-38BF-4219-BFD2-16D83DC64966}" type="datetimeFigureOut">
              <a:rPr lang="en-GB" smtClean="0"/>
              <a:t>28/07/2026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293822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1AB3B9C-38BF-4219-BFD2-16D83DC64966}" type="datetimeFigureOut">
              <a:rPr lang="en-GB" smtClean="0"/>
              <a:t>28/07/2026</a:t>
            </a:fld>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3122167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1AB3B9C-38BF-4219-BFD2-16D83DC64966}" type="datetimeFigureOut">
              <a:rPr lang="en-GB" smtClean="0"/>
              <a:t>28/07/2026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119689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1AB3B9C-38BF-4219-BFD2-16D83DC64966}" type="datetimeFigureOut">
              <a:rPr lang="en-GB" smtClean="0"/>
              <a:t>28/07/2026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718455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1AB3B9C-38BF-4219-BFD2-16D83DC64966}" type="datetimeFigureOut">
              <a:rPr lang="en-GB" smtClean="0"/>
              <a:t>28/07/2026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524285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1AB3B9C-38BF-4219-BFD2-16D83DC64966}" type="datetimeFigureOut">
              <a:rPr lang="en-GB" smtClean="0"/>
              <a:t>28/07/2026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264654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AB3B9C-38BF-4219-BFD2-16D83DC64966}" type="datetimeFigureOut">
              <a:rPr lang="en-GB" smtClean="0"/>
              <a:t>28/07/2026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3442235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1AB3B9C-38BF-4219-BFD2-16D83DC64966}" type="datetimeFigureOut">
              <a:rPr lang="en-GB" smtClean="0"/>
              <a:t>28/07/2026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41053987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1AB3B9C-38BF-4219-BFD2-16D83DC64966}" type="datetimeFigureOut">
              <a:rPr lang="en-GB" smtClean="0"/>
              <a:t>28/07/2026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191695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1AB3B9C-38BF-4219-BFD2-16D83DC64966}" type="datetimeFigureOut">
              <a:rPr lang="en-GB" smtClean="0"/>
              <a:t>28/07/2026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757579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1AB3B9C-38BF-4219-BFD2-16D83DC64966}" type="datetimeFigureOut">
              <a:rPr lang="en-GB" smtClean="0"/>
              <a:t>28/07/2026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42F2E4-C018-4D6B-917E-3AF7AC43D987}" type="slidenum">
              <a:rPr lang="en-GB" smtClean="0"/>
              <a:t>‹#›</a:t>
            </a:fld>
            <a:endParaRPr lang="en-GB"/>
          </a:p>
        </p:txBody>
      </p:sp>
    </p:spTree>
    <p:extLst>
      <p:ext uri="{BB962C8B-B14F-4D97-AF65-F5344CB8AC3E}">
        <p14:creationId xmlns:p14="http://schemas.microsoft.com/office/powerpoint/2010/main" val="221883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8D364C-BE1B-7709-3272-D307232960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0CE096-17DF-B355-5928-6D57504125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06C469-D199-6CFD-1533-2296B20056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288E9C-CB2C-459F-8768-300C2AA716E7}" type="datetimeFigureOut">
              <a:rPr lang="en-GB" smtClean="0"/>
              <a:t>28/07/2026</a:t>
            </a:fld>
            <a:endParaRPr lang="en-GB"/>
          </a:p>
        </p:txBody>
      </p:sp>
      <p:sp>
        <p:nvSpPr>
          <p:cNvPr id="5" name="Footer Placeholder 4">
            <a:extLst>
              <a:ext uri="{FF2B5EF4-FFF2-40B4-BE49-F238E27FC236}">
                <a16:creationId xmlns:a16="http://schemas.microsoft.com/office/drawing/2014/main" id="{54823700-1C9B-0DE9-BA17-B201A4C961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EB2CC09-1230-E58F-B96E-4A1CCFD453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F20F7-F0C6-439C-8669-35823FE74654}" type="slidenum">
              <a:rPr lang="en-GB" smtClean="0"/>
              <a:t>‹#›</a:t>
            </a:fld>
            <a:endParaRPr lang="en-GB"/>
          </a:p>
        </p:txBody>
      </p:sp>
      <p:sp>
        <p:nvSpPr>
          <p:cNvPr id="8" name="TextBox 7">
            <a:extLst>
              <a:ext uri="{FF2B5EF4-FFF2-40B4-BE49-F238E27FC236}">
                <a16:creationId xmlns:a16="http://schemas.microsoft.com/office/drawing/2014/main" id="{E4F3B29A-7A72-27C3-DC01-7B5FD3C03DDF}"/>
              </a:ext>
            </a:extLst>
          </p:cNvPr>
          <p:cNvSpPr txBox="1"/>
          <p:nvPr userDrawn="1">
            <p:extLst>
              <p:ext uri="{1162E1C5-73C7-4A58-AE30-91384D911F3F}">
                <p184:classification xmlns:p184="http://schemas.microsoft.com/office/powerpoint/2018/4/main" val="ftr"/>
              </p:ext>
            </p:extLst>
          </p:nvPr>
        </p:nvSpPr>
        <p:spPr>
          <a:xfrm>
            <a:off x="5752275" y="6675120"/>
            <a:ext cx="730250" cy="182880"/>
          </a:xfrm>
          <a:prstGeom prst="rect">
            <a:avLst/>
          </a:prstGeom>
        </p:spPr>
        <p:txBody>
          <a:bodyPr horzOverflow="overflow" lIns="0" tIns="0" rIns="0" bIns="0">
            <a:spAutoFit/>
          </a:bodyPr>
          <a:lstStyle/>
          <a:p>
            <a:pPr algn="l"/>
            <a:r>
              <a:rPr lang="en-GB" sz="1200">
                <a:solidFill>
                  <a:srgbClr val="003EC8"/>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1782226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B3B9C-38BF-4219-BFD2-16D83DC64966}" type="datetimeFigureOut">
              <a:rPr lang="en-GB" smtClean="0"/>
              <a:t>28/07/2026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2F2E4-C018-4D6B-917E-3AF7AC43D987}" type="slidenum">
              <a:rPr lang="en-GB" smtClean="0"/>
              <a:t>‹#›</a:t>
            </a:fld>
            <a:endParaRPr lang="en-GB"/>
          </a:p>
        </p:txBody>
      </p:sp>
      <p:sp>
        <p:nvSpPr>
          <p:cNvPr id="7" name="TextBox 6">
            <a:extLst>
              <a:ext uri="{FF2B5EF4-FFF2-40B4-BE49-F238E27FC236}">
                <a16:creationId xmlns:a16="http://schemas.microsoft.com/office/drawing/2014/main" id="{14CED0DA-9996-5D9C-E500-454A43E246E7}"/>
              </a:ext>
            </a:extLst>
          </p:cNvPr>
          <p:cNvSpPr txBox="1"/>
          <p:nvPr userDrawn="1">
            <p:extLst>
              <p:ext uri="{1162E1C5-73C7-4A58-AE30-91384D911F3F}">
                <p184:classification xmlns:p184="http://schemas.microsoft.com/office/powerpoint/2018/4/main" val="ftr"/>
              </p:ext>
            </p:extLst>
          </p:nvPr>
        </p:nvSpPr>
        <p:spPr>
          <a:xfrm>
            <a:off x="5752275" y="6611620"/>
            <a:ext cx="730250" cy="182880"/>
          </a:xfrm>
          <a:prstGeom prst="rect">
            <a:avLst/>
          </a:prstGeom>
        </p:spPr>
        <p:txBody>
          <a:bodyPr horzOverflow="overflow" lIns="0" tIns="0" rIns="0" bIns="0">
            <a:spAutoFit/>
          </a:bodyPr>
          <a:lstStyle/>
          <a:p>
            <a:pPr algn="l"/>
            <a:r>
              <a:rPr lang="en-GB" sz="1200">
                <a:solidFill>
                  <a:srgbClr val="003EC8"/>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3382043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hyperlink" Target="https://pancheshire-cheshireeast.trixonline.co.uk/" TargetMode="External"/><Relationship Id="rId2" Type="http://schemas.openxmlformats.org/officeDocument/2006/relationships/hyperlink" Target="https://cescp.co.uk/" TargetMode="Externa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hyperlink" Target="https://eur03.safelinks.protection.outlook.com/?url=https%3A%2F%2Fwww.legislation.gov.uk%2Fuksi%2F2018%2F789%2Fmade&amp;data=05%7C02%7CJennifer.Atkinson%40cheshireeast.gov.uk%7Cda13d02bd1cc461865e708deebde087f%7Ccdb92d1023cb4ac1a9b334f4faaa2851%7C0%7C0%7C639207536316697865%7CUnknown%7CTWFpbGZsb3d8eyJFbXB0eU1hcGkiOnRydWUsIlYiOiIwLjAuMDAwMCIsIlAiOiJXaW4zMiIsIkFOIjoiTWFpbCIsIldUIjoyfQ%3D%3D%7C0%7C%7C%7C&amp;sdata=jk0%2FwLOm6Yb5j%2B8b%2F70Rl4lN5Jb3BoO3Qg%2BKvxpC50w%3D&amp;reserved=0" TargetMode="Externa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pancheshire-cheshireeast.trixonline.co.uk/chapter/pan-cheshire-information-sharing-guidanc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cescp.co.u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hyperlink" Target="https://www.cescp.org.uk/pdf/guides-policies-protocol/final-guidance-on-how-we-capture-and-record-the-voice-of-children-and-young-people-and-their-lived-experience-14.03.23-003.pdf" TargetMode="External"/><Relationship Id="rId7" Type="http://schemas.openxmlformats.org/officeDocument/2006/relationships/diagramColors" Target="../diagrams/colors5.xml"/><Relationship Id="rId2" Type="http://schemas.openxmlformats.org/officeDocument/2006/relationships/hyperlink" Target="https://www.cheshireeast.gov.uk/pdf/livewell/childrens-trust/children-and-young-peoples-plan-2022-26.pdf" TargetMode="External"/><Relationship Id="rId1" Type="http://schemas.openxmlformats.org/officeDocument/2006/relationships/slideLayout" Target="../slideLayouts/slideLayout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png"/><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pancheshire-cheshireeast.trixonline.co.uk/chapter/transitional-safeguarding?search=transition"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cescp.co.uk/" TargetMode="External"/><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cescp.co.uk/" TargetMode="External"/><Relationship Id="rId2" Type="http://schemas.openxmlformats.org/officeDocument/2006/relationships/hyperlink" Target="mailto:CESCP@cheshireeast.gov.uk"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1518-4494-3F8E-95E3-290C595ABD9F}"/>
              </a:ext>
            </a:extLst>
          </p:cNvPr>
          <p:cNvSpPr>
            <a:spLocks noGrp="1"/>
          </p:cNvSpPr>
          <p:nvPr>
            <p:ph type="ctrTitle"/>
          </p:nvPr>
        </p:nvSpPr>
        <p:spPr>
          <a:xfrm>
            <a:off x="711502" y="357933"/>
            <a:ext cx="10768995" cy="2878233"/>
          </a:xfrm>
        </p:spPr>
        <p:txBody>
          <a:bodyPr anchor="b">
            <a:normAutofit fontScale="90000"/>
          </a:bodyPr>
          <a:lstStyle/>
          <a:p>
            <a:pPr algn="l"/>
            <a:r>
              <a:rPr lang="en-GB" sz="3200" b="1" dirty="0">
                <a:solidFill>
                  <a:schemeClr val="accent1"/>
                </a:solidFill>
                <a:latin typeface="Aptos" panose="020B0004020202020204" pitchFamily="34" charset="0"/>
              </a:rPr>
              <a:t>Cheshire East Safeguarding Children’s Partnership</a:t>
            </a:r>
            <a:br>
              <a:rPr lang="en-GB" sz="4800" dirty="0"/>
            </a:br>
            <a:br>
              <a:rPr lang="en-GB" sz="4800" dirty="0"/>
            </a:br>
            <a:r>
              <a:rPr lang="en-GB" sz="4800" b="1" dirty="0">
                <a:solidFill>
                  <a:schemeClr val="accent1"/>
                </a:solidFill>
                <a:latin typeface="Aptos" panose="020B0004020202020204" pitchFamily="34" charset="0"/>
              </a:rPr>
              <a:t>Multi-Agency Safeguarding Arrangements</a:t>
            </a:r>
            <a:br>
              <a:rPr lang="en-GB" sz="4800" b="1" dirty="0">
                <a:solidFill>
                  <a:schemeClr val="accent1"/>
                </a:solidFill>
                <a:latin typeface="Aptos" panose="020B0004020202020204" pitchFamily="34" charset="0"/>
              </a:rPr>
            </a:br>
            <a:r>
              <a:rPr lang="en-GB" sz="4800" b="1" dirty="0">
                <a:solidFill>
                  <a:schemeClr val="accent1"/>
                </a:solidFill>
                <a:highlight>
                  <a:srgbClr val="FFFF00"/>
                </a:highlight>
                <a:latin typeface="Aptos" panose="020B0004020202020204" pitchFamily="34" charset="0"/>
                <a:ea typeface="Calibri" panose="020F0502020204030204" pitchFamily="34" charset="0"/>
              </a:rPr>
              <a:t>July 2026</a:t>
            </a:r>
            <a:endParaRPr lang="en-GB" sz="4800" b="1" dirty="0">
              <a:solidFill>
                <a:schemeClr val="accent1"/>
              </a:solidFill>
              <a:highlight>
                <a:srgbClr val="FFFF00"/>
              </a:highlight>
              <a:latin typeface="Aptos" panose="020B0004020202020204" pitchFamily="34" charset="0"/>
            </a:endParaRPr>
          </a:p>
        </p:txBody>
      </p:sp>
      <p:pic>
        <p:nvPicPr>
          <p:cNvPr id="5" name="Picture 4">
            <a:extLst>
              <a:ext uri="{FF2B5EF4-FFF2-40B4-BE49-F238E27FC236}">
                <a16:creationId xmlns:a16="http://schemas.microsoft.com/office/drawing/2014/main" id="{F6462454-1D9E-B4AD-BBCE-16EF2EF68CB9}"/>
              </a:ext>
            </a:extLst>
          </p:cNvPr>
          <p:cNvPicPr>
            <a:picLocks noChangeAspect="1"/>
          </p:cNvPicPr>
          <p:nvPr/>
        </p:nvPicPr>
        <p:blipFill>
          <a:blip r:embed="rId3" cstate="print">
            <a:extLst>
              <a:ext uri="{28A0092B-C50C-407E-A947-70E740481C1C}">
                <a14:useLocalDpi xmlns:a14="http://schemas.microsoft.com/office/drawing/2010/main" val="0"/>
              </a:ext>
            </a:extLst>
          </a:blip>
          <a:srcRect l="10463" r="13004" b="21797"/>
          <a:stretch/>
        </p:blipFill>
        <p:spPr bwMode="auto">
          <a:xfrm>
            <a:off x="10079996" y="410225"/>
            <a:ext cx="1400501" cy="1386824"/>
          </a:xfrm>
          <a:prstGeom prst="rect">
            <a:avLst/>
          </a:prstGeom>
          <a:noFill/>
          <a:ln>
            <a:noFill/>
          </a:ln>
        </p:spPr>
      </p:pic>
      <p:pic>
        <p:nvPicPr>
          <p:cNvPr id="4" name="Picture 3">
            <a:extLst>
              <a:ext uri="{FF2B5EF4-FFF2-40B4-BE49-F238E27FC236}">
                <a16:creationId xmlns:a16="http://schemas.microsoft.com/office/drawing/2014/main" id="{D2E9FCBA-0482-9BAD-8672-D20734277E5B}"/>
              </a:ext>
            </a:extLst>
          </p:cNvPr>
          <p:cNvPicPr>
            <a:picLocks noChangeAspect="1"/>
          </p:cNvPicPr>
          <p:nvPr/>
        </p:nvPicPr>
        <p:blipFill>
          <a:blip r:embed="rId4"/>
          <a:stretch>
            <a:fillRect/>
          </a:stretch>
        </p:blipFill>
        <p:spPr>
          <a:xfrm>
            <a:off x="-230257" y="2744690"/>
            <a:ext cx="12652514" cy="4632524"/>
          </a:xfrm>
          <a:prstGeom prst="rect">
            <a:avLst/>
          </a:prstGeom>
        </p:spPr>
      </p:pic>
    </p:spTree>
    <p:extLst>
      <p:ext uri="{BB962C8B-B14F-4D97-AF65-F5344CB8AC3E}">
        <p14:creationId xmlns:p14="http://schemas.microsoft.com/office/powerpoint/2010/main" val="98852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99A9-5BD8-843C-20A8-94587F29EF9E}"/>
              </a:ext>
            </a:extLst>
          </p:cNvPr>
          <p:cNvSpPr>
            <a:spLocks noGrp="1"/>
          </p:cNvSpPr>
          <p:nvPr>
            <p:ph type="title"/>
          </p:nvPr>
        </p:nvSpPr>
        <p:spPr/>
        <p:txBody>
          <a:bodyPr/>
          <a:lstStyle/>
          <a:p>
            <a:r>
              <a:rPr lang="en-GB" b="1" dirty="0">
                <a:solidFill>
                  <a:schemeClr val="accent1"/>
                </a:solidFill>
                <a:latin typeface="Aptos" panose="020B0004020202020204" pitchFamily="34" charset="0"/>
              </a:rPr>
              <a:t>Contents</a:t>
            </a:r>
          </a:p>
        </p:txBody>
      </p:sp>
      <p:sp>
        <p:nvSpPr>
          <p:cNvPr id="3" name="Content Placeholder 2">
            <a:extLst>
              <a:ext uri="{FF2B5EF4-FFF2-40B4-BE49-F238E27FC236}">
                <a16:creationId xmlns:a16="http://schemas.microsoft.com/office/drawing/2014/main" id="{78F94BE5-D354-B851-199D-E109BB2C3227}"/>
              </a:ext>
            </a:extLst>
          </p:cNvPr>
          <p:cNvSpPr>
            <a:spLocks noGrp="1"/>
          </p:cNvSpPr>
          <p:nvPr>
            <p:ph sz="half" idx="1"/>
          </p:nvPr>
        </p:nvSpPr>
        <p:spPr/>
        <p:txBody>
          <a:bodyPr>
            <a:normAutofit fontScale="55000" lnSpcReduction="20000"/>
          </a:bodyPr>
          <a:lstStyle/>
          <a:p>
            <a:pPr marL="342900" indent="-342900">
              <a:spcBef>
                <a:spcPts val="600"/>
              </a:spcBef>
              <a:buFont typeface="+mj-lt"/>
              <a:buAutoNum type="arabicPeriod"/>
              <a:defRPr/>
            </a:pPr>
            <a:r>
              <a:rPr lang="en-US" dirty="0">
                <a:latin typeface="Aptos" panose="020B0004020202020204" pitchFamily="34" charset="0"/>
              </a:rPr>
              <a:t>The Lead Safeguarding Partners (LSPs)</a:t>
            </a:r>
          </a:p>
          <a:p>
            <a:pPr marL="342900" indent="-342900">
              <a:spcBef>
                <a:spcPts val="600"/>
              </a:spcBef>
              <a:buFont typeface="+mj-lt"/>
              <a:buAutoNum type="arabicPeriod"/>
              <a:defRPr/>
            </a:pPr>
            <a:r>
              <a:rPr lang="en-US" dirty="0">
                <a:latin typeface="Aptos" panose="020B0004020202020204" pitchFamily="34" charset="0"/>
              </a:rPr>
              <a:t>The Delegated Safeguarding Partners (DSPs)</a:t>
            </a:r>
          </a:p>
          <a:p>
            <a:pPr marL="342900" indent="-342900">
              <a:spcBef>
                <a:spcPts val="600"/>
              </a:spcBef>
              <a:buFont typeface="+mj-lt"/>
              <a:buAutoNum type="arabicPeriod"/>
              <a:defRPr/>
            </a:pPr>
            <a:r>
              <a:rPr lang="en-GB" dirty="0">
                <a:latin typeface="Aptos" panose="020B0004020202020204" pitchFamily="34" charset="0"/>
              </a:rPr>
              <a:t>A shared vision – </a:t>
            </a:r>
            <a:r>
              <a:rPr lang="en-GB" b="1" dirty="0">
                <a:latin typeface="Aptos" panose="020B0004020202020204" pitchFamily="34" charset="0"/>
                <a:cs typeface="Times New Roman" panose="02020603050405020304" pitchFamily="18" charset="0"/>
              </a:rPr>
              <a:t>S.A.F.E.R</a:t>
            </a:r>
            <a:r>
              <a:rPr lang="en-GB" dirty="0">
                <a:latin typeface="Aptos" panose="020B0004020202020204" pitchFamily="34" charset="0"/>
                <a:cs typeface="Times New Roman" panose="02020603050405020304" pitchFamily="18" charset="0"/>
              </a:rPr>
              <a:t>. </a:t>
            </a:r>
            <a:endParaRPr lang="en-GB" dirty="0">
              <a:latin typeface="Aptos" panose="020B0004020202020204" pitchFamily="34" charset="0"/>
            </a:endParaRPr>
          </a:p>
          <a:p>
            <a:pPr marL="342900" indent="-342900">
              <a:spcBef>
                <a:spcPts val="600"/>
              </a:spcBef>
              <a:buFont typeface="+mj-lt"/>
              <a:buAutoNum type="arabicPeriod"/>
              <a:defRPr/>
            </a:pPr>
            <a:r>
              <a:rPr lang="en-GB" dirty="0">
                <a:latin typeface="Aptos" panose="020B0004020202020204" pitchFamily="34" charset="0"/>
              </a:rPr>
              <a:t>Geographical Context</a:t>
            </a:r>
          </a:p>
          <a:p>
            <a:pPr marL="342900" indent="-342900">
              <a:spcBef>
                <a:spcPts val="600"/>
              </a:spcBef>
              <a:buFont typeface="+mj-lt"/>
              <a:buAutoNum type="arabicPeriod"/>
              <a:defRPr/>
            </a:pPr>
            <a:r>
              <a:rPr lang="en-GB" dirty="0">
                <a:latin typeface="Aptos" panose="020B0004020202020204" pitchFamily="34" charset="0"/>
              </a:rPr>
              <a:t>Multi-Agency Policy and Procedures</a:t>
            </a:r>
          </a:p>
          <a:p>
            <a:pPr marL="342900" indent="-342900">
              <a:spcBef>
                <a:spcPts val="600"/>
              </a:spcBef>
              <a:buFont typeface="+mj-lt"/>
              <a:buAutoNum type="arabicPeriod"/>
              <a:defRPr/>
            </a:pPr>
            <a:r>
              <a:rPr lang="en-GB" dirty="0">
                <a:latin typeface="Aptos" panose="020B0004020202020204" pitchFamily="34" charset="0"/>
                <a:cs typeface="Arial"/>
              </a:rPr>
              <a:t>Cheshire East Transformation, Families First Programme</a:t>
            </a:r>
          </a:p>
          <a:p>
            <a:pPr marL="342900" indent="-342900">
              <a:spcBef>
                <a:spcPts val="600"/>
              </a:spcBef>
              <a:buFont typeface="+mj-lt"/>
              <a:buAutoNum type="arabicPeriod"/>
              <a:defRPr/>
            </a:pPr>
            <a:r>
              <a:rPr lang="en-GB" dirty="0">
                <a:latin typeface="Aptos" panose="020B0004020202020204" pitchFamily="34" charset="0"/>
                <a:cs typeface="Arial"/>
              </a:rPr>
              <a:t>Local Assessment Protocol</a:t>
            </a:r>
          </a:p>
          <a:p>
            <a:pPr marL="342900" indent="-342900">
              <a:spcBef>
                <a:spcPts val="600"/>
              </a:spcBef>
              <a:buFont typeface="+mj-lt"/>
              <a:buAutoNum type="arabicPeriod"/>
              <a:defRPr/>
            </a:pPr>
            <a:r>
              <a:rPr lang="en-GB" dirty="0">
                <a:latin typeface="Aptos" panose="020B0004020202020204" pitchFamily="34" charset="0"/>
                <a:cs typeface="Arial"/>
              </a:rPr>
              <a:t>Family Help Continuum of Need</a:t>
            </a:r>
          </a:p>
          <a:p>
            <a:pPr marL="342900" indent="-342900">
              <a:spcBef>
                <a:spcPts val="600"/>
              </a:spcBef>
              <a:buFont typeface="+mj-lt"/>
              <a:buAutoNum type="arabicPeriod"/>
              <a:defRPr/>
            </a:pPr>
            <a:r>
              <a:rPr lang="en-US" dirty="0">
                <a:latin typeface="Aptos" panose="020B0004020202020204" pitchFamily="34" charset="0"/>
              </a:rPr>
              <a:t>Governance Structure </a:t>
            </a:r>
          </a:p>
          <a:p>
            <a:pPr marL="342900" indent="-342900">
              <a:spcBef>
                <a:spcPts val="600"/>
              </a:spcBef>
              <a:buFont typeface="+mj-lt"/>
              <a:buAutoNum type="arabicPeriod"/>
              <a:defRPr/>
            </a:pPr>
            <a:r>
              <a:rPr lang="en-GB" dirty="0">
                <a:latin typeface="Aptos" panose="020B0004020202020204" pitchFamily="34" charset="0"/>
              </a:rPr>
              <a:t>Lead Safeguarding Partners Strategic Alliance Group </a:t>
            </a:r>
          </a:p>
          <a:p>
            <a:pPr marL="342900" indent="-342900">
              <a:spcBef>
                <a:spcPts val="600"/>
              </a:spcBef>
              <a:buFont typeface="+mj-lt"/>
              <a:buAutoNum type="arabicPeriod"/>
              <a:defRPr/>
            </a:pPr>
            <a:r>
              <a:rPr lang="en-GB" dirty="0">
                <a:latin typeface="Aptos" panose="020B0004020202020204" pitchFamily="34" charset="0"/>
              </a:rPr>
              <a:t>Chairing Arrangements</a:t>
            </a:r>
          </a:p>
          <a:p>
            <a:pPr marL="342900" indent="-342900">
              <a:spcBef>
                <a:spcPts val="600"/>
              </a:spcBef>
              <a:buFont typeface="+mj-lt"/>
              <a:buAutoNum type="arabicPeriod"/>
              <a:defRPr/>
            </a:pPr>
            <a:r>
              <a:rPr lang="en-GB" dirty="0">
                <a:latin typeface="Aptos" panose="020B0004020202020204" pitchFamily="34" charset="0"/>
              </a:rPr>
              <a:t>DSP Executive Board </a:t>
            </a:r>
          </a:p>
          <a:p>
            <a:pPr marL="342900" indent="-342900">
              <a:spcBef>
                <a:spcPts val="600"/>
              </a:spcBef>
              <a:buFont typeface="+mj-lt"/>
              <a:buAutoNum type="arabicPeriod"/>
              <a:defRPr/>
            </a:pPr>
            <a:r>
              <a:rPr lang="en-GB" dirty="0">
                <a:latin typeface="Aptos" panose="020B0004020202020204" pitchFamily="34" charset="0"/>
              </a:rPr>
              <a:t>Multi Agency Quality Assurance Group (MAQA)</a:t>
            </a:r>
          </a:p>
          <a:p>
            <a:endParaRPr lang="en-GB" dirty="0"/>
          </a:p>
        </p:txBody>
      </p:sp>
      <p:sp>
        <p:nvSpPr>
          <p:cNvPr id="5" name="Content Placeholder 4">
            <a:extLst>
              <a:ext uri="{FF2B5EF4-FFF2-40B4-BE49-F238E27FC236}">
                <a16:creationId xmlns:a16="http://schemas.microsoft.com/office/drawing/2014/main" id="{66858DA4-90A8-0206-550E-DA873309D55C}"/>
              </a:ext>
            </a:extLst>
          </p:cNvPr>
          <p:cNvSpPr>
            <a:spLocks noGrp="1"/>
          </p:cNvSpPr>
          <p:nvPr>
            <p:ph sz="half" idx="2"/>
          </p:nvPr>
        </p:nvSpPr>
        <p:spPr/>
        <p:txBody>
          <a:bodyPr>
            <a:normAutofit fontScale="55000" lnSpcReduction="20000"/>
          </a:bodyPr>
          <a:lstStyle/>
          <a:p>
            <a:pPr marL="514350" indent="-514350">
              <a:spcBef>
                <a:spcPts val="600"/>
              </a:spcBef>
              <a:buFont typeface="+mj-lt"/>
              <a:buAutoNum type="arabicPeriod" startAt="14"/>
              <a:defRPr/>
            </a:pPr>
            <a:r>
              <a:rPr lang="en-GB" dirty="0">
                <a:latin typeface="Aptos" panose="020B0004020202020204" pitchFamily="34" charset="0"/>
              </a:rPr>
              <a:t>Quality Assurance Framework </a:t>
            </a:r>
          </a:p>
          <a:p>
            <a:pPr marL="514350" indent="-514350">
              <a:spcBef>
                <a:spcPts val="600"/>
              </a:spcBef>
              <a:buFont typeface="+mj-lt"/>
              <a:buAutoNum type="arabicPeriod" startAt="14"/>
              <a:defRPr/>
            </a:pPr>
            <a:r>
              <a:rPr lang="en-GB" dirty="0">
                <a:latin typeface="Aptos" panose="020B0004020202020204" pitchFamily="34" charset="0"/>
              </a:rPr>
              <a:t>Subgroups </a:t>
            </a:r>
          </a:p>
          <a:p>
            <a:pPr marL="514350" indent="-514350">
              <a:spcBef>
                <a:spcPts val="600"/>
              </a:spcBef>
              <a:buFont typeface="+mj-lt"/>
              <a:buAutoNum type="arabicPeriod" startAt="14"/>
              <a:defRPr/>
            </a:pPr>
            <a:r>
              <a:rPr lang="en-GB" dirty="0">
                <a:latin typeface="Aptos" panose="020B0004020202020204" pitchFamily="34" charset="0"/>
              </a:rPr>
              <a:t>Education</a:t>
            </a:r>
          </a:p>
          <a:p>
            <a:pPr marL="514350" indent="-514350">
              <a:spcBef>
                <a:spcPts val="600"/>
              </a:spcBef>
              <a:buFont typeface="+mj-lt"/>
              <a:buAutoNum type="arabicPeriod" startAt="14"/>
              <a:defRPr/>
            </a:pPr>
            <a:r>
              <a:rPr lang="en-GB" dirty="0">
                <a:latin typeface="Aptos" panose="020B0004020202020204" pitchFamily="34" charset="0"/>
              </a:rPr>
              <a:t>Partnership priorities and delivery </a:t>
            </a:r>
          </a:p>
          <a:p>
            <a:pPr marL="514350" indent="-514350">
              <a:spcBef>
                <a:spcPts val="600"/>
              </a:spcBef>
              <a:buFont typeface="+mj-lt"/>
              <a:buAutoNum type="arabicPeriod" startAt="14"/>
              <a:defRPr/>
            </a:pPr>
            <a:r>
              <a:rPr lang="en-GB" dirty="0">
                <a:latin typeface="Aptos" panose="020B0004020202020204" pitchFamily="34" charset="0"/>
              </a:rPr>
              <a:t>Independent Scrutiny</a:t>
            </a:r>
          </a:p>
          <a:p>
            <a:pPr marL="514350" indent="-514350">
              <a:spcBef>
                <a:spcPts val="600"/>
              </a:spcBef>
              <a:buFont typeface="+mj-lt"/>
              <a:buAutoNum type="arabicPeriod" startAt="14"/>
              <a:defRPr/>
            </a:pPr>
            <a:r>
              <a:rPr lang="en-GB" dirty="0">
                <a:latin typeface="Aptos" panose="020B0004020202020204" pitchFamily="34" charset="0"/>
              </a:rPr>
              <a:t>Relevant agencies </a:t>
            </a:r>
          </a:p>
          <a:p>
            <a:pPr marL="514350" indent="-514350">
              <a:spcBef>
                <a:spcPts val="600"/>
              </a:spcBef>
              <a:buFont typeface="+mj-lt"/>
              <a:buAutoNum type="arabicPeriod" startAt="14"/>
              <a:defRPr/>
            </a:pPr>
            <a:r>
              <a:rPr lang="en-GB" dirty="0">
                <a:latin typeface="Aptos" panose="020B0004020202020204" pitchFamily="34" charset="0"/>
              </a:rPr>
              <a:t>How we work with relevant agencies</a:t>
            </a:r>
          </a:p>
          <a:p>
            <a:pPr marL="514350" indent="-514350">
              <a:spcBef>
                <a:spcPts val="600"/>
              </a:spcBef>
              <a:buFont typeface="+mj-lt"/>
              <a:buAutoNum type="arabicPeriod" startAt="14"/>
              <a:defRPr/>
            </a:pPr>
            <a:r>
              <a:rPr lang="en-GB" dirty="0">
                <a:latin typeface="Aptos" panose="020B0004020202020204" pitchFamily="34" charset="0"/>
                <a:cs typeface="Arial"/>
              </a:rPr>
              <a:t>Information Sharing </a:t>
            </a:r>
          </a:p>
          <a:p>
            <a:pPr marL="514350" indent="-514350">
              <a:spcBef>
                <a:spcPts val="600"/>
              </a:spcBef>
              <a:buFont typeface="+mj-lt"/>
              <a:buAutoNum type="arabicPeriod" startAt="14"/>
              <a:defRPr/>
            </a:pPr>
            <a:r>
              <a:rPr lang="en-GB" dirty="0">
                <a:latin typeface="Aptos" panose="020B0004020202020204" pitchFamily="34" charset="0"/>
                <a:cs typeface="Arial"/>
              </a:rPr>
              <a:t>Partnership Training and development </a:t>
            </a:r>
          </a:p>
          <a:p>
            <a:pPr marL="514350" indent="-514350">
              <a:spcBef>
                <a:spcPts val="600"/>
              </a:spcBef>
              <a:buFont typeface="+mj-lt"/>
              <a:buAutoNum type="arabicPeriod" startAt="14"/>
              <a:defRPr/>
            </a:pPr>
            <a:r>
              <a:rPr lang="en-GB" dirty="0">
                <a:latin typeface="Aptos" panose="020B0004020202020204" pitchFamily="34" charset="0"/>
                <a:cs typeface="Arial"/>
              </a:rPr>
              <a:t>Engaging with children, young people and their families</a:t>
            </a:r>
          </a:p>
          <a:p>
            <a:pPr marL="514350" indent="-514350">
              <a:spcBef>
                <a:spcPts val="600"/>
              </a:spcBef>
              <a:buFont typeface="+mj-lt"/>
              <a:buAutoNum type="arabicPeriod" startAt="14"/>
              <a:defRPr/>
            </a:pPr>
            <a:r>
              <a:rPr lang="en-GB" dirty="0">
                <a:latin typeface="Aptos" panose="020B0004020202020204" pitchFamily="34" charset="0"/>
              </a:rPr>
              <a:t>Transitions between children's and adults safeguarding systems. </a:t>
            </a:r>
          </a:p>
          <a:p>
            <a:pPr marL="514350" indent="-514350">
              <a:spcBef>
                <a:spcPts val="600"/>
              </a:spcBef>
              <a:buFont typeface="+mj-lt"/>
              <a:buAutoNum type="arabicPeriod" startAt="14"/>
              <a:defRPr/>
            </a:pPr>
            <a:r>
              <a:rPr lang="en-GB" dirty="0">
                <a:latin typeface="Aptos" panose="020B0004020202020204" pitchFamily="34" charset="0"/>
                <a:cs typeface="Arial"/>
              </a:rPr>
              <a:t>Arrangements for Local Safeguarding Child Practice Reviews &amp; Notifications to the National Panel</a:t>
            </a:r>
          </a:p>
          <a:p>
            <a:pPr marL="514350" indent="-514350">
              <a:spcBef>
                <a:spcPts val="600"/>
              </a:spcBef>
              <a:buFont typeface="+mj-lt"/>
              <a:buAutoNum type="arabicPeriod" startAt="14"/>
              <a:defRPr/>
            </a:pPr>
            <a:r>
              <a:rPr lang="en-GB" dirty="0">
                <a:latin typeface="Aptos" panose="020B0004020202020204" pitchFamily="34" charset="0"/>
                <a:cs typeface="Arial"/>
              </a:rPr>
              <a:t>Budget for the partnership and arrangements for funding</a:t>
            </a:r>
          </a:p>
          <a:p>
            <a:pPr marL="514350" indent="-514350">
              <a:spcBef>
                <a:spcPts val="600"/>
              </a:spcBef>
              <a:buFont typeface="+mj-lt"/>
              <a:buAutoNum type="arabicPeriod" startAt="14"/>
              <a:defRPr/>
            </a:pPr>
            <a:r>
              <a:rPr lang="en-GB" dirty="0">
                <a:latin typeface="Aptos" panose="020B0004020202020204" pitchFamily="34" charset="0"/>
                <a:cs typeface="Arial"/>
              </a:rPr>
              <a:t>Annual Report</a:t>
            </a:r>
          </a:p>
          <a:p>
            <a:pPr marL="514350" indent="-514350">
              <a:spcBef>
                <a:spcPts val="600"/>
              </a:spcBef>
              <a:buFont typeface="+mj-lt"/>
              <a:buAutoNum type="arabicPeriod" startAt="14"/>
              <a:defRPr/>
            </a:pPr>
            <a:r>
              <a:rPr lang="en-GB" dirty="0">
                <a:latin typeface="Aptos" panose="020B0004020202020204" pitchFamily="34" charset="0"/>
                <a:cs typeface="Arial"/>
              </a:rPr>
              <a:t>Multi-agency escalations and dispute resolution</a:t>
            </a:r>
          </a:p>
          <a:p>
            <a:pPr marL="514350" indent="-514350">
              <a:spcBef>
                <a:spcPts val="600"/>
              </a:spcBef>
              <a:buFont typeface="+mj-lt"/>
              <a:buAutoNum type="arabicPeriod" startAt="14"/>
              <a:defRPr/>
            </a:pPr>
            <a:r>
              <a:rPr lang="en-GB" dirty="0">
                <a:latin typeface="Aptos" panose="020B0004020202020204" pitchFamily="34" charset="0"/>
                <a:cs typeface="Arial"/>
              </a:rPr>
              <a:t>The Team</a:t>
            </a:r>
            <a:endParaRPr lang="en-GB" dirty="0">
              <a:latin typeface="Aptos" panose="020B0004020202020204" pitchFamily="34" charset="0"/>
            </a:endParaRPr>
          </a:p>
          <a:p>
            <a:endParaRPr lang="en-GB" dirty="0"/>
          </a:p>
        </p:txBody>
      </p:sp>
      <p:pic>
        <p:nvPicPr>
          <p:cNvPr id="6" name="Picture 5">
            <a:extLst>
              <a:ext uri="{FF2B5EF4-FFF2-40B4-BE49-F238E27FC236}">
                <a16:creationId xmlns:a16="http://schemas.microsoft.com/office/drawing/2014/main" id="{5B99A1D5-F46E-8092-3EE3-47124AB4C1F5}"/>
              </a:ext>
            </a:extLst>
          </p:cNvPr>
          <p:cNvPicPr>
            <a:picLocks noChangeAspect="1"/>
          </p:cNvPicPr>
          <p:nvPr/>
        </p:nvPicPr>
        <p:blipFill>
          <a:blip r:embed="rId2" cstate="print">
            <a:extLst>
              <a:ext uri="{28A0092B-C50C-407E-A947-70E740481C1C}">
                <a14:useLocalDpi xmlns:a14="http://schemas.microsoft.com/office/drawing/2010/main" val="0"/>
              </a:ext>
            </a:extLst>
          </a:blip>
          <a:srcRect l="10463" r="13004" b="21797"/>
          <a:stretch/>
        </p:blipFill>
        <p:spPr bwMode="auto">
          <a:xfrm>
            <a:off x="10211178" y="559224"/>
            <a:ext cx="1142622" cy="1131464"/>
          </a:xfrm>
          <a:prstGeom prst="rect">
            <a:avLst/>
          </a:prstGeom>
          <a:noFill/>
          <a:ln>
            <a:noFill/>
          </a:ln>
        </p:spPr>
      </p:pic>
    </p:spTree>
    <p:extLst>
      <p:ext uri="{BB962C8B-B14F-4D97-AF65-F5344CB8AC3E}">
        <p14:creationId xmlns:p14="http://schemas.microsoft.com/office/powerpoint/2010/main" val="210541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6C23-D251-DDE7-592C-C5D3F97FC00E}"/>
              </a:ext>
            </a:extLst>
          </p:cNvPr>
          <p:cNvSpPr>
            <a:spLocks noGrp="1"/>
          </p:cNvSpPr>
          <p:nvPr>
            <p:ph type="title"/>
          </p:nvPr>
        </p:nvSpPr>
        <p:spPr/>
        <p:txBody>
          <a:bodyPr vert="horz" lIns="91440" tIns="45720" rIns="91440" bIns="45720" rtlCol="0" anchor="ctr">
            <a:noAutofit/>
          </a:bodyPr>
          <a:lstStyle/>
          <a:p>
            <a:pPr>
              <a:defRPr/>
            </a:pPr>
            <a:r>
              <a:rPr lang="en-US" b="1" dirty="0">
                <a:solidFill>
                  <a:schemeClr val="accent1"/>
                </a:solidFill>
                <a:latin typeface="Aptos" panose="020B0004020202020204" pitchFamily="34" charset="0"/>
                <a:cs typeface="Arial"/>
              </a:rPr>
              <a:t>Lead Safeguarding Partners (LSPs)</a:t>
            </a:r>
          </a:p>
        </p:txBody>
      </p:sp>
      <p:pic>
        <p:nvPicPr>
          <p:cNvPr id="13" name="Content Placeholder 4">
            <a:extLst>
              <a:ext uri="{FF2B5EF4-FFF2-40B4-BE49-F238E27FC236}">
                <a16:creationId xmlns:a16="http://schemas.microsoft.com/office/drawing/2014/main" id="{5506FC2F-C908-59FE-8FA1-AA84251E3D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1026230" y="2391352"/>
            <a:ext cx="1678370" cy="941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F206B7FF-68F6-CBF1-C08D-3065FF4673B2}"/>
              </a:ext>
            </a:extLst>
          </p:cNvPr>
          <p:cNvPicPr>
            <a:picLocks noChangeAspect="1"/>
          </p:cNvPicPr>
          <p:nvPr/>
        </p:nvPicPr>
        <p:blipFill>
          <a:blip r:embed="rId3">
            <a:extLst>
              <a:ext uri="{28A0092B-C50C-407E-A947-70E740481C1C}">
                <a14:useLocalDpi xmlns:a14="http://schemas.microsoft.com/office/drawing/2010/main" val="0"/>
              </a:ext>
            </a:extLst>
          </a:blip>
          <a:srcRect t="517" b="517"/>
          <a:stretch/>
        </p:blipFill>
        <p:spPr>
          <a:xfrm>
            <a:off x="7658760" y="2315523"/>
            <a:ext cx="1194971" cy="14895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CAA5B9F5-CF77-06DD-312C-C999B424151D}"/>
              </a:ext>
            </a:extLst>
          </p:cNvPr>
          <p:cNvSpPr txBox="1"/>
          <p:nvPr/>
        </p:nvSpPr>
        <p:spPr>
          <a:xfrm>
            <a:off x="5551941" y="2654808"/>
            <a:ext cx="1791563" cy="553998"/>
          </a:xfrm>
          <a:prstGeom prst="rect">
            <a:avLst/>
          </a:prstGeom>
          <a:noFill/>
        </p:spPr>
        <p:txBody>
          <a:bodyPr wrap="square">
            <a:spAutoFit/>
          </a:bodyPr>
          <a:lstStyle/>
          <a:p>
            <a:pPr>
              <a:defRPr/>
            </a:pPr>
            <a:r>
              <a:rPr lang="en-GB" sz="1000" b="1" dirty="0">
                <a:solidFill>
                  <a:srgbClr val="0B5638"/>
                </a:solidFill>
                <a:latin typeface="Arial"/>
                <a:cs typeface="Arial"/>
              </a:rPr>
              <a:t>Helen </a:t>
            </a:r>
            <a:r>
              <a:rPr lang="en-GB" sz="1000" b="1" dirty="0" err="1">
                <a:solidFill>
                  <a:srgbClr val="0B5638"/>
                </a:solidFill>
                <a:latin typeface="Arial"/>
                <a:cs typeface="Arial"/>
              </a:rPr>
              <a:t>Charlesworth-May</a:t>
            </a:r>
            <a:r>
              <a:rPr lang="en-GB" sz="1000" b="1" dirty="0">
                <a:solidFill>
                  <a:srgbClr val="0B5638"/>
                </a:solidFill>
                <a:latin typeface="Arial"/>
                <a:cs typeface="Arial"/>
              </a:rPr>
              <a:t> </a:t>
            </a:r>
          </a:p>
          <a:p>
            <a:pPr>
              <a:defRPr/>
            </a:pPr>
            <a:r>
              <a:rPr lang="en-GB" sz="1000" b="1" dirty="0">
                <a:solidFill>
                  <a:srgbClr val="0B5638"/>
                </a:solidFill>
                <a:latin typeface="Arial"/>
                <a:cs typeface="Arial"/>
              </a:rPr>
              <a:t>Interim Chief Executive, Cheshire East Council </a:t>
            </a:r>
          </a:p>
        </p:txBody>
      </p:sp>
      <p:sp>
        <p:nvSpPr>
          <p:cNvPr id="16" name="TextBox 15">
            <a:extLst>
              <a:ext uri="{FF2B5EF4-FFF2-40B4-BE49-F238E27FC236}">
                <a16:creationId xmlns:a16="http://schemas.microsoft.com/office/drawing/2014/main" id="{B2A6D964-B5FD-8955-BB9E-19E02018A86E}"/>
              </a:ext>
            </a:extLst>
          </p:cNvPr>
          <p:cNvSpPr txBox="1"/>
          <p:nvPr/>
        </p:nvSpPr>
        <p:spPr>
          <a:xfrm>
            <a:off x="2704600" y="2633062"/>
            <a:ext cx="1695578" cy="553998"/>
          </a:xfrm>
          <a:prstGeom prst="rect">
            <a:avLst/>
          </a:prstGeom>
          <a:noFill/>
        </p:spPr>
        <p:txBody>
          <a:bodyPr wrap="square">
            <a:spAutoFit/>
          </a:bodyPr>
          <a:lstStyle/>
          <a:p>
            <a:pPr>
              <a:defRPr/>
            </a:pPr>
            <a:r>
              <a:rPr lang="en-GB" sz="1000" b="1" dirty="0">
                <a:solidFill>
                  <a:srgbClr val="0B5638"/>
                </a:solidFill>
                <a:latin typeface="Arial"/>
                <a:cs typeface="Arial"/>
              </a:rPr>
              <a:t>Mark Roberts, </a:t>
            </a:r>
          </a:p>
          <a:p>
            <a:pPr>
              <a:defRPr/>
            </a:pPr>
            <a:r>
              <a:rPr lang="en-GB" sz="1000" b="1" dirty="0">
                <a:solidFill>
                  <a:srgbClr val="0B5638"/>
                </a:solidFill>
                <a:latin typeface="Arial"/>
                <a:cs typeface="Arial"/>
              </a:rPr>
              <a:t>Chief Constable, Cheshire Police</a:t>
            </a:r>
          </a:p>
        </p:txBody>
      </p:sp>
      <p:sp>
        <p:nvSpPr>
          <p:cNvPr id="17" name="TextBox 16">
            <a:extLst>
              <a:ext uri="{FF2B5EF4-FFF2-40B4-BE49-F238E27FC236}">
                <a16:creationId xmlns:a16="http://schemas.microsoft.com/office/drawing/2014/main" id="{BC5D6382-F6F8-35BA-20AB-B3EC100EAD36}"/>
              </a:ext>
            </a:extLst>
          </p:cNvPr>
          <p:cNvSpPr txBox="1"/>
          <p:nvPr/>
        </p:nvSpPr>
        <p:spPr>
          <a:xfrm>
            <a:off x="8981926" y="2654808"/>
            <a:ext cx="2076952" cy="507831"/>
          </a:xfrm>
          <a:prstGeom prst="rect">
            <a:avLst/>
          </a:prstGeom>
          <a:noFill/>
        </p:spPr>
        <p:txBody>
          <a:bodyPr wrap="square">
            <a:spAutoFit/>
          </a:bodyPr>
          <a:lstStyle/>
          <a:p>
            <a:pPr marR="0" lvl="0" fontAlgn="auto">
              <a:lnSpc>
                <a:spcPct val="90000"/>
              </a:lnSpc>
              <a:spcAft>
                <a:spcPts val="0"/>
              </a:spcAft>
              <a:buClrTx/>
              <a:buSzTx/>
              <a:tabLst/>
              <a:defRPr/>
            </a:pPr>
            <a:r>
              <a:rPr lang="en-GB" sz="1000" b="1" dirty="0">
                <a:solidFill>
                  <a:schemeClr val="accent5">
                    <a:lumMod val="50000"/>
                  </a:schemeClr>
                </a:solidFill>
                <a:latin typeface="Arial" panose="020B0604020202020204" pitchFamily="34" charset="0"/>
                <a:cs typeface="Arial" panose="020B0604020202020204" pitchFamily="34" charset="0"/>
              </a:rPr>
              <a:t>Liz Bishop </a:t>
            </a:r>
          </a:p>
          <a:p>
            <a:pPr marR="0" lvl="0" fontAlgn="auto">
              <a:lnSpc>
                <a:spcPct val="90000"/>
              </a:lnSpc>
              <a:spcAft>
                <a:spcPts val="0"/>
              </a:spcAft>
              <a:buClrTx/>
              <a:buSzTx/>
              <a:tabLst/>
              <a:defRPr/>
            </a:pPr>
            <a:r>
              <a:rPr lang="en-GB" sz="1000" b="1" dirty="0">
                <a:solidFill>
                  <a:schemeClr val="accent5">
                    <a:lumMod val="50000"/>
                  </a:schemeClr>
                </a:solidFill>
                <a:latin typeface="Arial" panose="020B0604020202020204" pitchFamily="34" charset="0"/>
                <a:cs typeface="Arial" panose="020B0604020202020204" pitchFamily="34" charset="0"/>
              </a:rPr>
              <a:t>Chief Executive NHS Cheshire and Merseyside ICB </a:t>
            </a:r>
          </a:p>
        </p:txBody>
      </p:sp>
      <p:sp>
        <p:nvSpPr>
          <p:cNvPr id="8" name="TextBox 7">
            <a:extLst>
              <a:ext uri="{FF2B5EF4-FFF2-40B4-BE49-F238E27FC236}">
                <a16:creationId xmlns:a16="http://schemas.microsoft.com/office/drawing/2014/main" id="{157D1F9D-864F-7D39-EC3E-62706667106C}"/>
              </a:ext>
            </a:extLst>
          </p:cNvPr>
          <p:cNvSpPr txBox="1"/>
          <p:nvPr/>
        </p:nvSpPr>
        <p:spPr>
          <a:xfrm>
            <a:off x="928511" y="1534528"/>
            <a:ext cx="10053715" cy="675185"/>
          </a:xfrm>
          <a:prstGeom prst="rect">
            <a:avLst/>
          </a:prstGeom>
          <a:noFill/>
        </p:spPr>
        <p:txBody>
          <a:bodyPr wrap="square">
            <a:spAutoFit/>
          </a:bodyPr>
          <a:lstStyle/>
          <a:p>
            <a:pPr marL="0" marR="0" lvl="0" indent="0" algn="l" defTabSz="914400" rtl="0" eaLnBrk="1" fontAlgn="t" latinLnBrk="0" hangingPunct="1">
              <a:lnSpc>
                <a:spcPts val="15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The three Lead Safeguarding Partners have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equal and joint responsibility</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for local safeguarding arrangements and, </a:t>
            </a:r>
            <a:r>
              <a:rPr kumimoji="0" lang="en-GB" sz="14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together with Relevant Agencies</a:t>
            </a:r>
            <a:r>
              <a:rPr kumimoji="0" lang="en-GB" sz="14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will work collaboratively through the Cheshire East Children’s Safeguarding Partnership to ensure children are effectively safeguarded.</a:t>
            </a:r>
          </a:p>
        </p:txBody>
      </p:sp>
      <p:sp>
        <p:nvSpPr>
          <p:cNvPr id="4" name="TextBox 3">
            <a:extLst>
              <a:ext uri="{FF2B5EF4-FFF2-40B4-BE49-F238E27FC236}">
                <a16:creationId xmlns:a16="http://schemas.microsoft.com/office/drawing/2014/main" id="{53845CCD-B43B-81DC-DA90-3B3CF3F8FC5F}"/>
              </a:ext>
            </a:extLst>
          </p:cNvPr>
          <p:cNvSpPr txBox="1"/>
          <p:nvPr/>
        </p:nvSpPr>
        <p:spPr>
          <a:xfrm>
            <a:off x="928511" y="3839546"/>
            <a:ext cx="4274270" cy="2462213"/>
          </a:xfrm>
          <a:prstGeom prst="rect">
            <a:avLst/>
          </a:prstGeom>
          <a:noFill/>
        </p:spPr>
        <p:txBody>
          <a:bodyPr wrap="square">
            <a:spAutoFit/>
          </a:bodyPr>
          <a:lstStyle/>
          <a:p>
            <a:r>
              <a:rPr lang="en-GB" sz="1400" dirty="0">
                <a:latin typeface="Aptos" panose="020B0004020202020204" pitchFamily="34" charset="0"/>
              </a:rPr>
              <a:t>The Delegated Safeguarding Partners provide senior leadership with evidence-based assurance drawn from:</a:t>
            </a:r>
          </a:p>
          <a:p>
            <a:r>
              <a:rPr lang="en-GB" sz="1400" dirty="0">
                <a:latin typeface="Aptos" panose="020B0004020202020204" pitchFamily="34" charset="0"/>
              </a:rPr>
              <a:t> </a:t>
            </a:r>
          </a:p>
          <a:p>
            <a:pPr marL="285750" indent="-285750">
              <a:buFont typeface="Arial" panose="020B0604020202020204" pitchFamily="34" charset="0"/>
              <a:buChar char="•"/>
            </a:pPr>
            <a:r>
              <a:rPr lang="en-GB" sz="1400" dirty="0">
                <a:latin typeface="Aptos" panose="020B0004020202020204" pitchFamily="34" charset="0"/>
              </a:rPr>
              <a:t>performance information, </a:t>
            </a:r>
          </a:p>
          <a:p>
            <a:pPr marL="285750" indent="-285750">
              <a:buFont typeface="Arial" panose="020B0604020202020204" pitchFamily="34" charset="0"/>
              <a:buChar char="•"/>
            </a:pPr>
            <a:r>
              <a:rPr lang="en-GB" sz="1400" dirty="0">
                <a:latin typeface="Aptos" panose="020B0004020202020204" pitchFamily="34" charset="0"/>
              </a:rPr>
              <a:t>quality assurance activity, </a:t>
            </a:r>
          </a:p>
          <a:p>
            <a:pPr marL="285750" indent="-285750">
              <a:buFont typeface="Arial" panose="020B0604020202020204" pitchFamily="34" charset="0"/>
              <a:buChar char="•"/>
            </a:pPr>
            <a:r>
              <a:rPr lang="en-GB" sz="1400" dirty="0">
                <a:latin typeface="Aptos" panose="020B0004020202020204" pitchFamily="34" charset="0"/>
              </a:rPr>
              <a:t>learning from reviews, </a:t>
            </a:r>
          </a:p>
          <a:p>
            <a:pPr marL="285750" indent="-285750">
              <a:buFont typeface="Arial" panose="020B0604020202020204" pitchFamily="34" charset="0"/>
              <a:buChar char="•"/>
            </a:pPr>
            <a:r>
              <a:rPr lang="en-GB" sz="1400" dirty="0">
                <a:latin typeface="Aptos" panose="020B0004020202020204" pitchFamily="34" charset="0"/>
              </a:rPr>
              <a:t>risk reporting, </a:t>
            </a:r>
          </a:p>
          <a:p>
            <a:pPr marL="285750" indent="-285750">
              <a:buFont typeface="Arial" panose="020B0604020202020204" pitchFamily="34" charset="0"/>
              <a:buChar char="•"/>
            </a:pPr>
            <a:r>
              <a:rPr lang="en-GB" sz="1400" dirty="0">
                <a:latin typeface="Aptos" panose="020B0004020202020204" pitchFamily="34" charset="0"/>
              </a:rPr>
              <a:t>improvement activity, </a:t>
            </a:r>
          </a:p>
          <a:p>
            <a:pPr marL="285750" indent="-285750">
              <a:buFont typeface="Arial" panose="020B0604020202020204" pitchFamily="34" charset="0"/>
              <a:buChar char="•"/>
            </a:pPr>
            <a:r>
              <a:rPr lang="en-GB" sz="1400" dirty="0">
                <a:latin typeface="Aptos" panose="020B0004020202020204" pitchFamily="34" charset="0"/>
              </a:rPr>
              <a:t>exception reporting and </a:t>
            </a:r>
          </a:p>
          <a:p>
            <a:pPr marL="285750" indent="-285750">
              <a:buFont typeface="Arial" panose="020B0604020202020204" pitchFamily="34" charset="0"/>
              <a:buChar char="•"/>
            </a:pPr>
            <a:r>
              <a:rPr lang="en-GB" sz="1400" dirty="0">
                <a:latin typeface="Aptos" panose="020B0004020202020204" pitchFamily="34" charset="0"/>
              </a:rPr>
              <a:t>the experiences of children and families. </a:t>
            </a:r>
            <a:endParaRPr lang="en-GB" dirty="0">
              <a:latin typeface="Aptos" panose="020B0004020202020204" pitchFamily="34" charset="0"/>
            </a:endParaRPr>
          </a:p>
        </p:txBody>
      </p:sp>
      <p:pic>
        <p:nvPicPr>
          <p:cNvPr id="7" name="Picture 6">
            <a:extLst>
              <a:ext uri="{FF2B5EF4-FFF2-40B4-BE49-F238E27FC236}">
                <a16:creationId xmlns:a16="http://schemas.microsoft.com/office/drawing/2014/main" id="{C864C9AF-2A48-2F96-E95E-041E44CD10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73671" y="2403926"/>
            <a:ext cx="1160877" cy="101227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B9C94FF0-10EE-9CC2-BF04-5682F816C136}"/>
              </a:ext>
            </a:extLst>
          </p:cNvPr>
          <p:cNvPicPr>
            <a:picLocks noChangeAspect="1"/>
          </p:cNvPicPr>
          <p:nvPr/>
        </p:nvPicPr>
        <p:blipFill>
          <a:blip r:embed="rId5"/>
          <a:stretch>
            <a:fillRect/>
          </a:stretch>
        </p:blipFill>
        <p:spPr>
          <a:xfrm>
            <a:off x="10230647" y="574711"/>
            <a:ext cx="1032841" cy="1018946"/>
          </a:xfrm>
          <a:prstGeom prst="rect">
            <a:avLst/>
          </a:prstGeom>
        </p:spPr>
      </p:pic>
      <p:sp>
        <p:nvSpPr>
          <p:cNvPr id="10" name="TextBox 9">
            <a:extLst>
              <a:ext uri="{FF2B5EF4-FFF2-40B4-BE49-F238E27FC236}">
                <a16:creationId xmlns:a16="http://schemas.microsoft.com/office/drawing/2014/main" id="{CE6901CA-47CF-3A21-ACEC-106B81BE9DB6}"/>
              </a:ext>
            </a:extLst>
          </p:cNvPr>
          <p:cNvSpPr txBox="1"/>
          <p:nvPr/>
        </p:nvSpPr>
        <p:spPr>
          <a:xfrm>
            <a:off x="5158174" y="4030367"/>
            <a:ext cx="6094428" cy="2031325"/>
          </a:xfrm>
          <a:prstGeom prst="rect">
            <a:avLst/>
          </a:prstGeom>
          <a:noFill/>
        </p:spPr>
        <p:txBody>
          <a:bodyPr wrap="square">
            <a:spAutoFit/>
          </a:bodyPr>
          <a:lstStyle/>
          <a:p>
            <a:r>
              <a:rPr lang="en-GB" sz="1400" dirty="0">
                <a:latin typeface="Aptos" panose="020B0004020202020204" pitchFamily="34" charset="0"/>
              </a:rPr>
              <a:t>Lead Safeguarding Partners are responsible for agreeing, publishing and monitoring the local safeguarding arrangements and ensuring the partnership is adequately resourced to fulfil its statutory functions</a:t>
            </a:r>
          </a:p>
          <a:p>
            <a:endParaRPr lang="en-GB" sz="1400" dirty="0">
              <a:latin typeface="Aptos" panose="020B0004020202020204" pitchFamily="34" charset="0"/>
            </a:endParaRPr>
          </a:p>
          <a:p>
            <a:r>
              <a:rPr lang="en-GB" sz="1400" dirty="0">
                <a:latin typeface="Aptos" panose="020B0004020202020204" pitchFamily="34" charset="0"/>
              </a:rPr>
              <a:t>Lead Safeguarding Partners hold one another to account for the effectiveness of the safeguarding system. Where system-level issues are identified, joint actions are agreed and monitored through the partnership assurance cycle to support continuous improvement and improved outcomes for children and families.</a:t>
            </a:r>
          </a:p>
        </p:txBody>
      </p:sp>
    </p:spTree>
    <p:extLst>
      <p:ext uri="{BB962C8B-B14F-4D97-AF65-F5344CB8AC3E}">
        <p14:creationId xmlns:p14="http://schemas.microsoft.com/office/powerpoint/2010/main" val="1784062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6C23-D251-DDE7-592C-C5D3F97FC00E}"/>
              </a:ext>
            </a:extLst>
          </p:cNvPr>
          <p:cNvSpPr>
            <a:spLocks noGrp="1"/>
          </p:cNvSpPr>
          <p:nvPr>
            <p:ph type="title"/>
          </p:nvPr>
        </p:nvSpPr>
        <p:spPr/>
        <p:txBody>
          <a:bodyPr vert="horz" lIns="91440" tIns="45720" rIns="91440" bIns="45720" rtlCol="0" anchor="ctr">
            <a:noAutofit/>
          </a:bodyPr>
          <a:lstStyle/>
          <a:p>
            <a:pPr>
              <a:defRPr/>
            </a:pPr>
            <a:r>
              <a:rPr lang="en-US" b="1" dirty="0">
                <a:solidFill>
                  <a:schemeClr val="accent1"/>
                </a:solidFill>
                <a:latin typeface="Aptos" panose="020B0004020202020204" pitchFamily="34" charset="0"/>
                <a:cs typeface="Arial"/>
              </a:rPr>
              <a:t>Delegated Safeguarding Partners </a:t>
            </a:r>
            <a:br>
              <a:rPr lang="en-US" b="1" dirty="0">
                <a:solidFill>
                  <a:schemeClr val="accent1"/>
                </a:solidFill>
                <a:latin typeface="Aptos" panose="020B0004020202020204" pitchFamily="34" charset="0"/>
                <a:cs typeface="Arial"/>
              </a:rPr>
            </a:br>
            <a:r>
              <a:rPr lang="en-US" b="1" dirty="0">
                <a:solidFill>
                  <a:schemeClr val="accent1"/>
                </a:solidFill>
                <a:latin typeface="Aptos" panose="020B0004020202020204" pitchFamily="34" charset="0"/>
                <a:cs typeface="Arial"/>
              </a:rPr>
              <a:t>(DSPs)</a:t>
            </a:r>
          </a:p>
        </p:txBody>
      </p:sp>
      <p:pic>
        <p:nvPicPr>
          <p:cNvPr id="10" name="Picture 9">
            <a:extLst>
              <a:ext uri="{FF2B5EF4-FFF2-40B4-BE49-F238E27FC236}">
                <a16:creationId xmlns:a16="http://schemas.microsoft.com/office/drawing/2014/main" id="{C6D9B849-8A4F-56E3-CA76-63640EA38B06}"/>
              </a:ext>
            </a:extLst>
          </p:cNvPr>
          <p:cNvPicPr>
            <a:picLocks noChangeAspect="1"/>
          </p:cNvPicPr>
          <p:nvPr/>
        </p:nvPicPr>
        <p:blipFill>
          <a:blip r:embed="rId2"/>
          <a:stretch>
            <a:fillRect/>
          </a:stretch>
        </p:blipFill>
        <p:spPr>
          <a:xfrm>
            <a:off x="10312861" y="435427"/>
            <a:ext cx="1036410" cy="1018120"/>
          </a:xfrm>
          <a:prstGeom prst="rect">
            <a:avLst/>
          </a:prstGeom>
        </p:spPr>
      </p:pic>
      <p:graphicFrame>
        <p:nvGraphicFramePr>
          <p:cNvPr id="8" name="Diagram 7">
            <a:extLst>
              <a:ext uri="{FF2B5EF4-FFF2-40B4-BE49-F238E27FC236}">
                <a16:creationId xmlns:a16="http://schemas.microsoft.com/office/drawing/2014/main" id="{FBF274D8-535A-8934-5439-4FA987AF96F0}"/>
              </a:ext>
            </a:extLst>
          </p:cNvPr>
          <p:cNvGraphicFramePr/>
          <p:nvPr>
            <p:extLst>
              <p:ext uri="{D42A27DB-BD31-4B8C-83A1-F6EECF244321}">
                <p14:modId xmlns:p14="http://schemas.microsoft.com/office/powerpoint/2010/main" val="1184317281"/>
              </p:ext>
            </p:extLst>
          </p:nvPr>
        </p:nvGraphicFramePr>
        <p:xfrm>
          <a:off x="2558143" y="522514"/>
          <a:ext cx="7750188" cy="3914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
            <a:extLst>
              <a:ext uri="{FF2B5EF4-FFF2-40B4-BE49-F238E27FC236}">
                <a16:creationId xmlns:a16="http://schemas.microsoft.com/office/drawing/2014/main" id="{E4F1FCDF-CA12-EED5-06F2-00C17651C209}"/>
              </a:ext>
            </a:extLst>
          </p:cNvPr>
          <p:cNvSpPr>
            <a:spLocks noChangeArrowheads="1"/>
          </p:cNvSpPr>
          <p:nvPr/>
        </p:nvSpPr>
        <p:spPr bwMode="auto">
          <a:xfrm>
            <a:off x="833670" y="4118343"/>
            <a:ext cx="1051560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GB" sz="1400" dirty="0">
                <a:latin typeface="Aptos" panose="020B0004020202020204" pitchFamily="34" charset="0"/>
              </a:rPr>
              <a:t>Delegated Safeguarding Partners (DSPs) are accountable to their organisation's Lead Safeguarding Partner and have the authority to make decisions and commit their organisation to actions that support the local safeguarding arrangements.</a:t>
            </a:r>
          </a:p>
          <a:p>
            <a:r>
              <a:rPr lang="en-GB" sz="1400" dirty="0">
                <a:latin typeface="Aptos" panose="020B0004020202020204" pitchFamily="34" charset="0"/>
              </a:rPr>
              <a:t>DSPs provide the link between strategic leadership and the day-to-day delivery of safeguarding arrangements. They ensure their organisation contributes to partnership priorities, provides assurance, and responds to learning, risks and areas for improvement.</a:t>
            </a:r>
          </a:p>
          <a:p>
            <a:endParaRPr lang="en-GB" sz="1400" dirty="0">
              <a:latin typeface="Aptos" panose="020B0004020202020204" pitchFamily="34" charset="0"/>
            </a:endParaRPr>
          </a:p>
          <a:p>
            <a:r>
              <a:rPr lang="en-GB" sz="1400" dirty="0">
                <a:latin typeface="Aptos" panose="020B0004020202020204" pitchFamily="34" charset="0"/>
              </a:rPr>
              <a:t>DSPs use information from performance data, audits, reviews, practitioner feedback, and the experiences of children and families to understand how well safeguarding arrangements are working and where improvements are needed. They are also responsible for ensuring their own organisation meets its safeguarding responsibilities, embeds learning into practice, and contributes positively to multi-agency working, challenge, scrutiny and continuous improvement across the partnership. </a:t>
            </a:r>
          </a:p>
          <a:p>
            <a:endParaRPr lang="en-GB" sz="1400" dirty="0">
              <a:latin typeface="Aptos" panose="020B0004020202020204" pitchFamily="34" charset="0"/>
            </a:endParaRPr>
          </a:p>
        </p:txBody>
      </p:sp>
    </p:spTree>
    <p:extLst>
      <p:ext uri="{BB962C8B-B14F-4D97-AF65-F5344CB8AC3E}">
        <p14:creationId xmlns:p14="http://schemas.microsoft.com/office/powerpoint/2010/main" val="3852773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39C1569F-7EDD-7D84-B49D-2161C7C8C026}"/>
              </a:ext>
            </a:extLst>
          </p:cNvPr>
          <p:cNvSpPr txBox="1">
            <a:spLocks noChangeArrowheads="1"/>
          </p:cNvSpPr>
          <p:nvPr/>
        </p:nvSpPr>
        <p:spPr bwMode="auto">
          <a:xfrm>
            <a:off x="715617" y="3720380"/>
            <a:ext cx="10638183" cy="266554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just" defTabSz="822960">
              <a:spcBef>
                <a:spcPts val="900"/>
              </a:spcBef>
              <a:spcAft>
                <a:spcPts val="720"/>
              </a:spcAft>
              <a:defRPr/>
            </a:pPr>
            <a:r>
              <a:rPr lang="en-GB" sz="1400" dirty="0">
                <a:solidFill>
                  <a:prstClr val="black"/>
                </a:solidFill>
                <a:latin typeface="Aptos" panose="020B0004020202020204" pitchFamily="34" charset="0"/>
                <a:cs typeface="Times New Roman" panose="02020603050405020304" pitchFamily="18" charset="0"/>
              </a:rPr>
              <a:t>We are committed to working</a:t>
            </a:r>
            <a:r>
              <a:rPr lang="en-GB" sz="1400" b="1" dirty="0">
                <a:solidFill>
                  <a:prstClr val="black"/>
                </a:solidFill>
                <a:latin typeface="Aptos" panose="020B0004020202020204" pitchFamily="34" charset="0"/>
                <a:cs typeface="Times New Roman" panose="02020603050405020304" pitchFamily="18" charset="0"/>
              </a:rPr>
              <a:t> </a:t>
            </a:r>
            <a:r>
              <a:rPr lang="en-GB" sz="1400" b="1" dirty="0">
                <a:solidFill>
                  <a:srgbClr val="FF66FF"/>
                </a:solidFill>
                <a:latin typeface="Aptos" panose="020B0004020202020204" pitchFamily="34" charset="0"/>
                <a:cs typeface="Times New Roman" panose="02020603050405020304" pitchFamily="18" charset="0"/>
              </a:rPr>
              <a:t>T</a:t>
            </a:r>
            <a:r>
              <a:rPr lang="en-GB" sz="1400" b="1" dirty="0">
                <a:solidFill>
                  <a:srgbClr val="00B050"/>
                </a:solidFill>
                <a:latin typeface="Aptos" panose="020B0004020202020204" pitchFamily="34" charset="0"/>
                <a:cs typeface="Times New Roman" panose="02020603050405020304" pitchFamily="18" charset="0"/>
              </a:rPr>
              <a:t>O</a:t>
            </a:r>
            <a:r>
              <a:rPr lang="en-GB" sz="1400" b="1" dirty="0">
                <a:solidFill>
                  <a:srgbClr val="00B0F0"/>
                </a:solidFill>
                <a:latin typeface="Aptos" panose="020B0004020202020204" pitchFamily="34" charset="0"/>
                <a:cs typeface="Times New Roman" panose="02020603050405020304" pitchFamily="18" charset="0"/>
              </a:rPr>
              <a:t>G</a:t>
            </a:r>
            <a:r>
              <a:rPr lang="en-GB" sz="1400" b="1" dirty="0">
                <a:solidFill>
                  <a:srgbClr val="92D050"/>
                </a:solidFill>
                <a:latin typeface="Aptos" panose="020B0004020202020204" pitchFamily="34" charset="0"/>
                <a:cs typeface="Times New Roman" panose="02020603050405020304" pitchFamily="18" charset="0"/>
              </a:rPr>
              <a:t>E</a:t>
            </a:r>
            <a:r>
              <a:rPr lang="en-GB" sz="1400" b="1" dirty="0">
                <a:solidFill>
                  <a:srgbClr val="FFC000"/>
                </a:solidFill>
                <a:latin typeface="Aptos" panose="020B0004020202020204" pitchFamily="34" charset="0"/>
                <a:cs typeface="Times New Roman" panose="02020603050405020304" pitchFamily="18" charset="0"/>
              </a:rPr>
              <a:t>T</a:t>
            </a:r>
            <a:r>
              <a:rPr lang="en-GB" sz="1400" b="1" dirty="0">
                <a:solidFill>
                  <a:srgbClr val="7030A0"/>
                </a:solidFill>
                <a:latin typeface="Aptos" panose="020B0004020202020204" pitchFamily="34" charset="0"/>
                <a:cs typeface="Times New Roman" panose="02020603050405020304" pitchFamily="18" charset="0"/>
              </a:rPr>
              <a:t>H</a:t>
            </a:r>
            <a:r>
              <a:rPr lang="en-GB" sz="1400" b="1" dirty="0">
                <a:solidFill>
                  <a:srgbClr val="FF0000"/>
                </a:solidFill>
                <a:latin typeface="Aptos" panose="020B0004020202020204" pitchFamily="34" charset="0"/>
                <a:cs typeface="Times New Roman" panose="02020603050405020304" pitchFamily="18" charset="0"/>
              </a:rPr>
              <a:t>E</a:t>
            </a:r>
            <a:r>
              <a:rPr lang="en-GB" sz="1400" b="1" dirty="0">
                <a:solidFill>
                  <a:srgbClr val="0070C0"/>
                </a:solidFill>
                <a:latin typeface="Aptos" panose="020B0004020202020204" pitchFamily="34" charset="0"/>
                <a:cs typeface="Times New Roman" panose="02020603050405020304" pitchFamily="18" charset="0"/>
              </a:rPr>
              <a:t>R</a:t>
            </a:r>
            <a:r>
              <a:rPr lang="en-GB" sz="1400" dirty="0">
                <a:solidFill>
                  <a:prstClr val="black"/>
                </a:solidFill>
                <a:latin typeface="Aptos" panose="020B0004020202020204" pitchFamily="34" charset="0"/>
                <a:cs typeface="Times New Roman" panose="02020603050405020304" pitchFamily="18" charset="0"/>
              </a:rPr>
              <a:t> in partnership, and with children, families and our communities to create a  </a:t>
            </a:r>
            <a:r>
              <a:rPr lang="en-GB" sz="1400" b="1" dirty="0">
                <a:solidFill>
                  <a:srgbClr val="FF0000"/>
                </a:solidFill>
                <a:latin typeface="Aptos" panose="020B0004020202020204" pitchFamily="34" charset="0"/>
                <a:cs typeface="Times New Roman" panose="02020603050405020304" pitchFamily="18" charset="0"/>
              </a:rPr>
              <a:t>S.</a:t>
            </a:r>
            <a:r>
              <a:rPr lang="en-GB" sz="1400" b="1" dirty="0">
                <a:solidFill>
                  <a:srgbClr val="00B0F0"/>
                </a:solidFill>
                <a:latin typeface="Aptos" panose="020B0004020202020204" pitchFamily="34" charset="0"/>
                <a:cs typeface="Times New Roman" panose="02020603050405020304" pitchFamily="18" charset="0"/>
              </a:rPr>
              <a:t>A</a:t>
            </a:r>
            <a:r>
              <a:rPr lang="en-GB" sz="1400" b="1" dirty="0">
                <a:solidFill>
                  <a:srgbClr val="FFFF00"/>
                </a:solidFill>
                <a:latin typeface="Aptos" panose="020B0004020202020204" pitchFamily="34" charset="0"/>
                <a:cs typeface="Times New Roman" panose="02020603050405020304" pitchFamily="18" charset="0"/>
              </a:rPr>
              <a:t>.</a:t>
            </a:r>
            <a:r>
              <a:rPr lang="en-GB" sz="1400" b="1" dirty="0">
                <a:solidFill>
                  <a:srgbClr val="FFC000"/>
                </a:solidFill>
                <a:latin typeface="Aptos" panose="020B0004020202020204" pitchFamily="34" charset="0"/>
                <a:cs typeface="Times New Roman" panose="02020603050405020304" pitchFamily="18" charset="0"/>
              </a:rPr>
              <a:t>F.</a:t>
            </a:r>
            <a:r>
              <a:rPr lang="en-GB" sz="1400" b="1" dirty="0">
                <a:solidFill>
                  <a:srgbClr val="00B050"/>
                </a:solidFill>
                <a:latin typeface="Aptos" panose="020B0004020202020204" pitchFamily="34" charset="0"/>
                <a:cs typeface="Times New Roman" panose="02020603050405020304" pitchFamily="18" charset="0"/>
              </a:rPr>
              <a:t>E.</a:t>
            </a:r>
            <a:r>
              <a:rPr lang="en-GB" sz="1400" b="1" dirty="0">
                <a:solidFill>
                  <a:srgbClr val="FF66FF"/>
                </a:solidFill>
                <a:latin typeface="Aptos" panose="020B0004020202020204" pitchFamily="34" charset="0"/>
                <a:cs typeface="Times New Roman" panose="02020603050405020304" pitchFamily="18" charset="0"/>
              </a:rPr>
              <a:t>R </a:t>
            </a:r>
            <a:r>
              <a:rPr lang="en-GB" sz="1400" dirty="0">
                <a:latin typeface="Aptos" panose="020B0004020202020204" pitchFamily="34" charset="0"/>
                <a:cs typeface="Times New Roman" panose="02020603050405020304" pitchFamily="18" charset="0"/>
              </a:rPr>
              <a:t>place to thrive.</a:t>
            </a:r>
            <a:r>
              <a:rPr lang="en-GB" sz="1400" dirty="0">
                <a:latin typeface="Aptos" panose="020B0004020202020204" pitchFamily="34" charset="0"/>
              </a:rPr>
              <a:t> </a:t>
            </a:r>
          </a:p>
          <a:p>
            <a:pPr algn="just" defTabSz="822960">
              <a:spcBef>
                <a:spcPts val="900"/>
              </a:spcBef>
              <a:spcAft>
                <a:spcPts val="720"/>
              </a:spcAft>
              <a:defRPr/>
            </a:pPr>
            <a:r>
              <a:rPr lang="en-GB" sz="1400" dirty="0">
                <a:solidFill>
                  <a:prstClr val="black"/>
                </a:solidFill>
                <a:latin typeface="Aptos" panose="020B0004020202020204" pitchFamily="34" charset="0"/>
              </a:rPr>
              <a:t>We support child-centred practice which is </a:t>
            </a:r>
            <a:r>
              <a:rPr lang="en-GB" sz="1400" b="1" dirty="0">
                <a:solidFill>
                  <a:srgbClr val="FFC000"/>
                </a:solidFill>
                <a:latin typeface="Aptos" panose="020B0004020202020204" pitchFamily="34" charset="0"/>
                <a:cs typeface="Times New Roman" panose="02020603050405020304" pitchFamily="18" charset="0"/>
              </a:rPr>
              <a:t>family-focused,</a:t>
            </a:r>
            <a:r>
              <a:rPr lang="en-GB" sz="1400" dirty="0">
                <a:solidFill>
                  <a:prstClr val="black"/>
                </a:solidFill>
                <a:latin typeface="Aptos" panose="020B0004020202020204" pitchFamily="34" charset="0"/>
                <a:cs typeface="Times New Roman" panose="02020603050405020304" pitchFamily="18" charset="0"/>
              </a:rPr>
              <a:t> working with the holistic needs of the family. We know that families do best when supported by a  family network as a driver of sustained change.</a:t>
            </a:r>
            <a:r>
              <a:rPr lang="en-GB" sz="1400" dirty="0">
                <a:solidFill>
                  <a:prstClr val="black"/>
                </a:solidFill>
                <a:latin typeface="Aptos" panose="020B0004020202020204" pitchFamily="34" charset="0"/>
              </a:rPr>
              <a:t> </a:t>
            </a:r>
          </a:p>
          <a:p>
            <a:pPr algn="just" defTabSz="822960">
              <a:spcBef>
                <a:spcPts val="900"/>
              </a:spcBef>
              <a:spcAft>
                <a:spcPts val="720"/>
              </a:spcAft>
              <a:defRPr/>
            </a:pPr>
            <a:r>
              <a:rPr lang="en-GB" sz="1400" dirty="0">
                <a:solidFill>
                  <a:prstClr val="black"/>
                </a:solidFill>
                <a:latin typeface="Aptos" panose="020B0004020202020204" pitchFamily="34" charset="0"/>
                <a:cs typeface="Times New Roman" panose="02020603050405020304" pitchFamily="18" charset="0"/>
              </a:rPr>
              <a:t>We value and </a:t>
            </a:r>
            <a:r>
              <a:rPr lang="en-GB" sz="1400" b="1" dirty="0">
                <a:solidFill>
                  <a:srgbClr val="FF66FF"/>
                </a:solidFill>
                <a:latin typeface="Aptos" panose="020B0004020202020204" pitchFamily="34" charset="0"/>
                <a:cs typeface="Times New Roman" panose="02020603050405020304" pitchFamily="18" charset="0"/>
              </a:rPr>
              <a:t>respect</a:t>
            </a:r>
            <a:r>
              <a:rPr lang="en-GB" sz="1400" dirty="0">
                <a:solidFill>
                  <a:prstClr val="black"/>
                </a:solidFill>
                <a:latin typeface="Aptos" panose="020B0004020202020204" pitchFamily="34" charset="0"/>
                <a:cs typeface="Times New Roman" panose="02020603050405020304" pitchFamily="18" charset="0"/>
              </a:rPr>
              <a:t> children, families, communities and practitioners at every level. </a:t>
            </a:r>
          </a:p>
          <a:p>
            <a:pPr algn="just" defTabSz="822960">
              <a:spcBef>
                <a:spcPts val="900"/>
              </a:spcBef>
              <a:spcAft>
                <a:spcPts val="720"/>
              </a:spcAft>
              <a:defRPr/>
            </a:pPr>
            <a:r>
              <a:rPr lang="en-GB" sz="1400" dirty="0">
                <a:solidFill>
                  <a:prstClr val="black"/>
                </a:solidFill>
                <a:latin typeface="Aptos" panose="020B0004020202020204" pitchFamily="34" charset="0"/>
                <a:cs typeface="Times New Roman" panose="02020603050405020304" pitchFamily="18" charset="0"/>
              </a:rPr>
              <a:t>We recognise that a system of high support and high challenge enables consistently strong practice to develop and ensures we remain </a:t>
            </a:r>
            <a:r>
              <a:rPr lang="en-GB" sz="1400" b="1" dirty="0">
                <a:solidFill>
                  <a:srgbClr val="FF66FF"/>
                </a:solidFill>
                <a:latin typeface="Aptos" panose="020B0004020202020204" pitchFamily="34" charset="0"/>
                <a:cs typeface="Times New Roman" panose="02020603050405020304" pitchFamily="18" charset="0"/>
              </a:rPr>
              <a:t>responsive</a:t>
            </a:r>
            <a:r>
              <a:rPr lang="en-GB" sz="1400" dirty="0">
                <a:solidFill>
                  <a:prstClr val="black"/>
                </a:solidFill>
                <a:latin typeface="Aptos" panose="020B0004020202020204" pitchFamily="34" charset="0"/>
                <a:cs typeface="Times New Roman" panose="02020603050405020304" pitchFamily="18" charset="0"/>
              </a:rPr>
              <a:t> to emerging and evolving needs.  </a:t>
            </a:r>
          </a:p>
          <a:p>
            <a:pPr algn="just" defTabSz="822960">
              <a:spcBef>
                <a:spcPts val="900"/>
              </a:spcBef>
              <a:spcAft>
                <a:spcPts val="720"/>
              </a:spcAft>
              <a:defRPr/>
            </a:pPr>
            <a:r>
              <a:rPr lang="en-GB" sz="1400" dirty="0">
                <a:solidFill>
                  <a:prstClr val="black"/>
                </a:solidFill>
                <a:latin typeface="Aptos" panose="020B0004020202020204" pitchFamily="34" charset="0"/>
                <a:cs typeface="Times New Roman" panose="02020603050405020304" pitchFamily="18" charset="0"/>
              </a:rPr>
              <a:t>We are committed to being </a:t>
            </a:r>
            <a:r>
              <a:rPr lang="en-GB" sz="1400" b="1" dirty="0">
                <a:solidFill>
                  <a:srgbClr val="00B050"/>
                </a:solidFill>
                <a:latin typeface="Aptos" panose="020B0004020202020204" pitchFamily="34" charset="0"/>
                <a:cs typeface="Times New Roman" panose="02020603050405020304" pitchFamily="18" charset="0"/>
              </a:rPr>
              <a:t>effective</a:t>
            </a:r>
            <a:r>
              <a:rPr lang="en-GB" sz="1400" dirty="0">
                <a:solidFill>
                  <a:prstClr val="black"/>
                </a:solidFill>
                <a:latin typeface="Aptos" panose="020B0004020202020204" pitchFamily="34" charset="0"/>
                <a:cs typeface="Times New Roman" panose="02020603050405020304" pitchFamily="18" charset="0"/>
              </a:rPr>
              <a:t> in improving outcomes and delivering meaningful impact for our children. </a:t>
            </a:r>
          </a:p>
          <a:p>
            <a:pPr defTabSz="822960">
              <a:spcBef>
                <a:spcPts val="900"/>
              </a:spcBef>
              <a:spcAft>
                <a:spcPts val="720"/>
              </a:spcAft>
              <a:defRPr/>
            </a:pPr>
            <a:endParaRPr lang="en-GB" sz="1600" dirty="0">
              <a:solidFill>
                <a:prstClr val="black"/>
              </a:solidFill>
            </a:endParaRPr>
          </a:p>
          <a:p>
            <a:pPr defTabSz="822960">
              <a:lnSpc>
                <a:spcPct val="107000"/>
              </a:lnSpc>
              <a:spcBef>
                <a:spcPts val="900"/>
              </a:spcBef>
              <a:spcAft>
                <a:spcPts val="720"/>
              </a:spcAft>
              <a:defRPr/>
            </a:pPr>
            <a:endParaRPr kumimoji="0" lang="en-US" altLang="en-US" sz="1400" b="0" i="0" u="none" strike="noStrike" kern="1200" cap="none" spc="0" normalizeH="0" baseline="0" noProof="0" dirty="0">
              <a:ln>
                <a:noFill/>
              </a:ln>
              <a:solidFill>
                <a:prstClr val="black"/>
              </a:solidFill>
              <a:effectLst/>
              <a:uLnTx/>
              <a:uFillTx/>
              <a:ea typeface="+mn-ea"/>
              <a:cs typeface="+mn-cs"/>
            </a:endParaRPr>
          </a:p>
        </p:txBody>
      </p:sp>
      <p:sp>
        <p:nvSpPr>
          <p:cNvPr id="12" name="Rectangle 10">
            <a:extLst>
              <a:ext uri="{FF2B5EF4-FFF2-40B4-BE49-F238E27FC236}">
                <a16:creationId xmlns:a16="http://schemas.microsoft.com/office/drawing/2014/main" id="{7F2A9E01-4B41-4A9D-1535-62F645BDBEF0}"/>
              </a:ext>
            </a:extLst>
          </p:cNvPr>
          <p:cNvSpPr>
            <a:spLocks noChangeArrowheads="1"/>
          </p:cNvSpPr>
          <p:nvPr/>
        </p:nvSpPr>
        <p:spPr bwMode="auto">
          <a:xfrm>
            <a:off x="1889760" y="1625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descr="Group of people outline">
            <a:extLst>
              <a:ext uri="{FF2B5EF4-FFF2-40B4-BE49-F238E27FC236}">
                <a16:creationId xmlns:a16="http://schemas.microsoft.com/office/drawing/2014/main" id="{6E15D8C1-CD1E-522F-6602-CF559423893A}"/>
              </a:ext>
            </a:extLst>
          </p:cNvPr>
          <p:cNvSpPr/>
          <p:nvPr/>
        </p:nvSpPr>
        <p:spPr>
          <a:xfrm>
            <a:off x="708130" y="1915551"/>
            <a:ext cx="1454203" cy="1326579"/>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style>
          <a:lnRef idx="2">
            <a:schemeClr val="lt1">
              <a:alpha val="0"/>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sp>
        <p:nvSpPr>
          <p:cNvPr id="19" name="Rectangle 18" descr="Group of people outline">
            <a:extLst>
              <a:ext uri="{FF2B5EF4-FFF2-40B4-BE49-F238E27FC236}">
                <a16:creationId xmlns:a16="http://schemas.microsoft.com/office/drawing/2014/main" id="{8CCA7768-7FB5-16D9-E5CC-E08C5A236707}"/>
              </a:ext>
            </a:extLst>
          </p:cNvPr>
          <p:cNvSpPr/>
          <p:nvPr/>
        </p:nvSpPr>
        <p:spPr>
          <a:xfrm>
            <a:off x="10029667" y="2045321"/>
            <a:ext cx="1326979" cy="125533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style>
          <a:lnRef idx="2">
            <a:schemeClr val="lt1">
              <a:alpha val="0"/>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pic>
        <p:nvPicPr>
          <p:cNvPr id="2" name="Picture 1">
            <a:extLst>
              <a:ext uri="{FF2B5EF4-FFF2-40B4-BE49-F238E27FC236}">
                <a16:creationId xmlns:a16="http://schemas.microsoft.com/office/drawing/2014/main" id="{EE64BAA8-DAA1-CB4E-8F6F-370816738A4E}"/>
              </a:ext>
            </a:extLst>
          </p:cNvPr>
          <p:cNvPicPr>
            <a:picLocks noChangeAspect="1"/>
          </p:cNvPicPr>
          <p:nvPr/>
        </p:nvPicPr>
        <p:blipFill>
          <a:blip r:embed="rId3"/>
          <a:stretch>
            <a:fillRect/>
          </a:stretch>
        </p:blipFill>
        <p:spPr>
          <a:xfrm>
            <a:off x="2591176" y="1400737"/>
            <a:ext cx="7009648" cy="2544505"/>
          </a:xfrm>
          <a:prstGeom prst="rect">
            <a:avLst/>
          </a:prstGeom>
        </p:spPr>
      </p:pic>
      <p:sp>
        <p:nvSpPr>
          <p:cNvPr id="4" name="Title 1">
            <a:extLst>
              <a:ext uri="{FF2B5EF4-FFF2-40B4-BE49-F238E27FC236}">
                <a16:creationId xmlns:a16="http://schemas.microsoft.com/office/drawing/2014/main" id="{04E6CDD1-F8D0-84B8-20F6-0CFE310D3D97}"/>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chemeClr val="accent1"/>
                </a:solidFill>
                <a:latin typeface="Aptos" panose="020B0004020202020204" pitchFamily="34" charset="0"/>
              </a:rPr>
              <a:t>Shared vision and values to improve partnership working</a:t>
            </a:r>
          </a:p>
        </p:txBody>
      </p:sp>
      <p:pic>
        <p:nvPicPr>
          <p:cNvPr id="5" name="Picture 4">
            <a:extLst>
              <a:ext uri="{FF2B5EF4-FFF2-40B4-BE49-F238E27FC236}">
                <a16:creationId xmlns:a16="http://schemas.microsoft.com/office/drawing/2014/main" id="{F4D0CAC4-E10B-B515-1C36-1CC3540EBCBF}"/>
              </a:ext>
            </a:extLst>
          </p:cNvPr>
          <p:cNvPicPr>
            <a:picLocks noChangeAspect="1"/>
          </p:cNvPicPr>
          <p:nvPr/>
        </p:nvPicPr>
        <p:blipFill>
          <a:blip r:embed="rId4" cstate="print">
            <a:extLst>
              <a:ext uri="{28A0092B-C50C-407E-A947-70E740481C1C}">
                <a14:useLocalDpi xmlns:a14="http://schemas.microsoft.com/office/drawing/2010/main" val="0"/>
              </a:ext>
            </a:extLst>
          </a:blip>
          <a:srcRect l="10463" r="13004" b="21797"/>
          <a:stretch/>
        </p:blipFill>
        <p:spPr bwMode="auto">
          <a:xfrm>
            <a:off x="10232986" y="580819"/>
            <a:ext cx="1120814" cy="1109869"/>
          </a:xfrm>
          <a:prstGeom prst="rect">
            <a:avLst/>
          </a:prstGeom>
          <a:noFill/>
          <a:ln>
            <a:noFill/>
          </a:ln>
        </p:spPr>
      </p:pic>
    </p:spTree>
    <p:extLst>
      <p:ext uri="{BB962C8B-B14F-4D97-AF65-F5344CB8AC3E}">
        <p14:creationId xmlns:p14="http://schemas.microsoft.com/office/powerpoint/2010/main" val="1019650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0CD9AD95-0C61-A4ED-F5C2-124E34099C28}"/>
              </a:ext>
            </a:extLst>
          </p:cNvPr>
          <p:cNvSpPr/>
          <p:nvPr/>
        </p:nvSpPr>
        <p:spPr>
          <a:xfrm>
            <a:off x="983974" y="1512247"/>
            <a:ext cx="9178472" cy="66612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2">
            <a:extLst>
              <a:ext uri="{FF2B5EF4-FFF2-40B4-BE49-F238E27FC236}">
                <a16:creationId xmlns:a16="http://schemas.microsoft.com/office/drawing/2014/main" id="{2A7F287C-7C7E-7F7F-9B57-DC829048D229}"/>
              </a:ext>
            </a:extLst>
          </p:cNvPr>
          <p:cNvSpPr>
            <a:spLocks noGrp="1"/>
          </p:cNvSpPr>
          <p:nvPr>
            <p:ph idx="1"/>
          </p:nvPr>
        </p:nvSpPr>
        <p:spPr>
          <a:xfrm>
            <a:off x="983974" y="1559975"/>
            <a:ext cx="9178471" cy="832379"/>
          </a:xfrm>
        </p:spPr>
        <p:txBody>
          <a:bodyPr>
            <a:noAutofit/>
          </a:bodyPr>
          <a:lstStyle/>
          <a:p>
            <a:pPr marL="0" indent="0">
              <a:buNone/>
            </a:pPr>
            <a:r>
              <a:rPr lang="en-GB" sz="1200" dirty="0">
                <a:latin typeface="Aptos" panose="020B0004020202020204" pitchFamily="34" charset="0"/>
              </a:rPr>
              <a:t>Cheshire East is a unitary authority with 11 major towns. </a:t>
            </a:r>
            <a:r>
              <a:rPr lang="en-GB" sz="1200" dirty="0">
                <a:latin typeface="Aptos" panose="020B0004020202020204" pitchFamily="34" charset="0"/>
                <a:ea typeface="Aptos" panose="020B0004020202020204" pitchFamily="34" charset="0"/>
                <a:cs typeface="Times New Roman" panose="02020603050405020304" pitchFamily="18" charset="0"/>
              </a:rPr>
              <a:t>It is the third largest local authority in the North-West. Our population is around 421,300 residents, including around 83,000 children and young people aged 0-17. Population growth and changing demographics continue to create increased demand for universal, targeted and specialist safeguarding services.</a:t>
            </a:r>
            <a:endParaRPr lang="en-GB" sz="1400" dirty="0">
              <a:latin typeface="Aptos" panose="020B0004020202020204" pitchFamily="34" charset="0"/>
            </a:endParaRPr>
          </a:p>
        </p:txBody>
      </p:sp>
      <p:sp>
        <p:nvSpPr>
          <p:cNvPr id="8" name="TextBox 7">
            <a:extLst>
              <a:ext uri="{FF2B5EF4-FFF2-40B4-BE49-F238E27FC236}">
                <a16:creationId xmlns:a16="http://schemas.microsoft.com/office/drawing/2014/main" id="{52AD4036-EE21-ADC2-0FBD-B0721EF52B20}"/>
              </a:ext>
            </a:extLst>
          </p:cNvPr>
          <p:cNvSpPr txBox="1"/>
          <p:nvPr/>
        </p:nvSpPr>
        <p:spPr>
          <a:xfrm>
            <a:off x="10508378" y="3532870"/>
            <a:ext cx="1409700" cy="369332"/>
          </a:xfrm>
          <a:prstGeom prst="rect">
            <a:avLst/>
          </a:prstGeom>
          <a:noFill/>
        </p:spPr>
        <p:txBody>
          <a:bodyPr wrap="square" rtlCol="0">
            <a:spAutoFit/>
          </a:bodyPr>
          <a:lstStyle/>
          <a:p>
            <a:r>
              <a:rPr lang="en-GB" dirty="0"/>
              <a:t>Pan Cheshire </a:t>
            </a:r>
          </a:p>
        </p:txBody>
      </p:sp>
      <p:grpSp>
        <p:nvGrpSpPr>
          <p:cNvPr id="3" name="Group 2">
            <a:extLst>
              <a:ext uri="{FF2B5EF4-FFF2-40B4-BE49-F238E27FC236}">
                <a16:creationId xmlns:a16="http://schemas.microsoft.com/office/drawing/2014/main" id="{93C9EBF0-FBFB-AF7D-8347-86E348E70C06}"/>
              </a:ext>
            </a:extLst>
          </p:cNvPr>
          <p:cNvGrpSpPr/>
          <p:nvPr/>
        </p:nvGrpSpPr>
        <p:grpSpPr>
          <a:xfrm>
            <a:off x="980927" y="4895022"/>
            <a:ext cx="8719663" cy="797257"/>
            <a:chOff x="870978" y="5249470"/>
            <a:chExt cx="4399089" cy="980392"/>
          </a:xfrm>
        </p:grpSpPr>
        <p:sp>
          <p:nvSpPr>
            <p:cNvPr id="13" name="Rectangle: Rounded Corners 12">
              <a:extLst>
                <a:ext uri="{FF2B5EF4-FFF2-40B4-BE49-F238E27FC236}">
                  <a16:creationId xmlns:a16="http://schemas.microsoft.com/office/drawing/2014/main" id="{82C3D09B-DD99-357F-4DF9-1C9D5D9C790A}"/>
                </a:ext>
              </a:extLst>
            </p:cNvPr>
            <p:cNvSpPr/>
            <p:nvPr/>
          </p:nvSpPr>
          <p:spPr>
            <a:xfrm>
              <a:off x="870978" y="5249470"/>
              <a:ext cx="4399089" cy="980392"/>
            </a:xfrm>
            <a:prstGeom prst="roundRect">
              <a:avLst/>
            </a:prstGeom>
            <a:solidFill>
              <a:srgbClr val="FFC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Content Placeholder 2">
              <a:extLst>
                <a:ext uri="{FF2B5EF4-FFF2-40B4-BE49-F238E27FC236}">
                  <a16:creationId xmlns:a16="http://schemas.microsoft.com/office/drawing/2014/main" id="{B74002FC-C018-F46F-392D-9720BF0181F5}"/>
                </a:ext>
              </a:extLst>
            </p:cNvPr>
            <p:cNvSpPr txBox="1">
              <a:spLocks/>
            </p:cNvSpPr>
            <p:nvPr/>
          </p:nvSpPr>
          <p:spPr>
            <a:xfrm>
              <a:off x="870978" y="5332845"/>
              <a:ext cx="4309074" cy="8565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300" dirty="0"/>
            </a:p>
          </p:txBody>
        </p:sp>
      </p:grpSp>
      <p:grpSp>
        <p:nvGrpSpPr>
          <p:cNvPr id="18" name="Group 17">
            <a:extLst>
              <a:ext uri="{FF2B5EF4-FFF2-40B4-BE49-F238E27FC236}">
                <a16:creationId xmlns:a16="http://schemas.microsoft.com/office/drawing/2014/main" id="{86865287-1D7F-44A9-8BE1-973AAE106D4C}"/>
              </a:ext>
            </a:extLst>
          </p:cNvPr>
          <p:cNvGrpSpPr/>
          <p:nvPr/>
        </p:nvGrpSpPr>
        <p:grpSpPr>
          <a:xfrm>
            <a:off x="983973" y="2250040"/>
            <a:ext cx="9312966" cy="700066"/>
            <a:chOff x="825970" y="1745172"/>
            <a:chExt cx="4399089" cy="980392"/>
          </a:xfrm>
        </p:grpSpPr>
        <p:sp>
          <p:nvSpPr>
            <p:cNvPr id="20" name="Rectangle: Rounded Corners 19">
              <a:extLst>
                <a:ext uri="{FF2B5EF4-FFF2-40B4-BE49-F238E27FC236}">
                  <a16:creationId xmlns:a16="http://schemas.microsoft.com/office/drawing/2014/main" id="{F771CBC1-2353-59C3-8A53-E9C7BF7A9F43}"/>
                </a:ext>
              </a:extLst>
            </p:cNvPr>
            <p:cNvSpPr/>
            <p:nvPr/>
          </p:nvSpPr>
          <p:spPr>
            <a:xfrm>
              <a:off x="825970" y="1745172"/>
              <a:ext cx="4399089" cy="980392"/>
            </a:xfrm>
            <a:prstGeom prst="roundRect">
              <a:avLst/>
            </a:prstGeom>
            <a:solidFill>
              <a:srgbClr val="F1D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108A7729-3118-4837-5907-9FB847BF18A4}"/>
                </a:ext>
              </a:extLst>
            </p:cNvPr>
            <p:cNvSpPr txBox="1"/>
            <p:nvPr/>
          </p:nvSpPr>
          <p:spPr>
            <a:xfrm>
              <a:off x="884877" y="1867662"/>
              <a:ext cx="4309073" cy="272382"/>
            </a:xfrm>
            <a:prstGeom prst="rect">
              <a:avLst/>
            </a:prstGeom>
            <a:noFill/>
          </p:spPr>
          <p:txBody>
            <a:bodyPr wrap="square">
              <a:spAutoFit/>
            </a:bodyPr>
            <a:lstStyle/>
            <a:p>
              <a:pPr>
                <a:lnSpc>
                  <a:spcPct val="90000"/>
                </a:lnSpc>
                <a:spcBef>
                  <a:spcPts val="1000"/>
                </a:spcBef>
              </a:pPr>
              <a:endParaRPr lang="en-GB" sz="1300" dirty="0"/>
            </a:p>
          </p:txBody>
        </p:sp>
      </p:grpSp>
      <p:grpSp>
        <p:nvGrpSpPr>
          <p:cNvPr id="14" name="Group 13">
            <a:extLst>
              <a:ext uri="{FF2B5EF4-FFF2-40B4-BE49-F238E27FC236}">
                <a16:creationId xmlns:a16="http://schemas.microsoft.com/office/drawing/2014/main" id="{9DF603F3-3AD8-E6FE-FA54-383E62EA4D67}"/>
              </a:ext>
            </a:extLst>
          </p:cNvPr>
          <p:cNvGrpSpPr/>
          <p:nvPr/>
        </p:nvGrpSpPr>
        <p:grpSpPr>
          <a:xfrm>
            <a:off x="983971" y="3994203"/>
            <a:ext cx="8716620" cy="791454"/>
            <a:chOff x="870978" y="4124761"/>
            <a:chExt cx="4399089" cy="980392"/>
          </a:xfrm>
        </p:grpSpPr>
        <p:sp>
          <p:nvSpPr>
            <p:cNvPr id="12" name="Rectangle: Rounded Corners 11">
              <a:extLst>
                <a:ext uri="{FF2B5EF4-FFF2-40B4-BE49-F238E27FC236}">
                  <a16:creationId xmlns:a16="http://schemas.microsoft.com/office/drawing/2014/main" id="{D991B46C-AEA9-7D94-D7D9-64F76B4941B8}"/>
                </a:ext>
              </a:extLst>
            </p:cNvPr>
            <p:cNvSpPr/>
            <p:nvPr/>
          </p:nvSpPr>
          <p:spPr>
            <a:xfrm>
              <a:off x="870978" y="4124761"/>
              <a:ext cx="4399089" cy="980392"/>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81C10EC7-D177-EB77-B08B-4D0DA35C1A94}"/>
                </a:ext>
              </a:extLst>
            </p:cNvPr>
            <p:cNvSpPr txBox="1"/>
            <p:nvPr/>
          </p:nvSpPr>
          <p:spPr>
            <a:xfrm>
              <a:off x="928606" y="4172083"/>
              <a:ext cx="4309073" cy="272382"/>
            </a:xfrm>
            <a:prstGeom prst="rect">
              <a:avLst/>
            </a:prstGeom>
            <a:noFill/>
          </p:spPr>
          <p:txBody>
            <a:bodyPr wrap="square">
              <a:spAutoFit/>
            </a:bodyPr>
            <a:lstStyle/>
            <a:p>
              <a:pPr>
                <a:lnSpc>
                  <a:spcPct val="90000"/>
                </a:lnSpc>
                <a:spcBef>
                  <a:spcPts val="1000"/>
                </a:spcBef>
              </a:pPr>
              <a:endParaRPr lang="en-GB" sz="1300" dirty="0"/>
            </a:p>
          </p:txBody>
        </p:sp>
      </p:grpSp>
      <p:sp>
        <p:nvSpPr>
          <p:cNvPr id="7" name="TextBox 6">
            <a:extLst>
              <a:ext uri="{FF2B5EF4-FFF2-40B4-BE49-F238E27FC236}">
                <a16:creationId xmlns:a16="http://schemas.microsoft.com/office/drawing/2014/main" id="{0F9D3A53-BE36-E88B-A47D-6CFAE9079AD9}"/>
              </a:ext>
            </a:extLst>
          </p:cNvPr>
          <p:cNvSpPr txBox="1"/>
          <p:nvPr/>
        </p:nvSpPr>
        <p:spPr>
          <a:xfrm>
            <a:off x="10358001" y="1613133"/>
            <a:ext cx="3120153" cy="369332"/>
          </a:xfrm>
          <a:prstGeom prst="rect">
            <a:avLst/>
          </a:prstGeom>
          <a:noFill/>
        </p:spPr>
        <p:txBody>
          <a:bodyPr wrap="square" rtlCol="0">
            <a:spAutoFit/>
          </a:bodyPr>
          <a:lstStyle/>
          <a:p>
            <a:r>
              <a:rPr lang="en-GB" dirty="0"/>
              <a:t>Cheshire East </a:t>
            </a:r>
          </a:p>
        </p:txBody>
      </p:sp>
      <p:pic>
        <p:nvPicPr>
          <p:cNvPr id="21" name="Picture 20">
            <a:extLst>
              <a:ext uri="{FF2B5EF4-FFF2-40B4-BE49-F238E27FC236}">
                <a16:creationId xmlns:a16="http://schemas.microsoft.com/office/drawing/2014/main" id="{0C12FBCE-6D4F-1D24-6BD5-D902FC680B4D}"/>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431493" y="405303"/>
            <a:ext cx="1117861" cy="1106944"/>
          </a:xfrm>
          <a:prstGeom prst="rect">
            <a:avLst/>
          </a:prstGeom>
          <a:noFill/>
          <a:ln>
            <a:noFill/>
          </a:ln>
        </p:spPr>
      </p:pic>
      <p:grpSp>
        <p:nvGrpSpPr>
          <p:cNvPr id="22" name="Group 21">
            <a:extLst>
              <a:ext uri="{FF2B5EF4-FFF2-40B4-BE49-F238E27FC236}">
                <a16:creationId xmlns:a16="http://schemas.microsoft.com/office/drawing/2014/main" id="{FA6A7745-3486-A681-F320-474ED469E14B}"/>
              </a:ext>
            </a:extLst>
          </p:cNvPr>
          <p:cNvGrpSpPr/>
          <p:nvPr/>
        </p:nvGrpSpPr>
        <p:grpSpPr>
          <a:xfrm>
            <a:off x="983971" y="2294902"/>
            <a:ext cx="9524406" cy="1559572"/>
            <a:chOff x="1008481" y="2443445"/>
            <a:chExt cx="4818063" cy="1563094"/>
          </a:xfrm>
        </p:grpSpPr>
        <p:sp>
          <p:nvSpPr>
            <p:cNvPr id="23" name="Rectangle: Rounded Corners 22">
              <a:extLst>
                <a:ext uri="{FF2B5EF4-FFF2-40B4-BE49-F238E27FC236}">
                  <a16:creationId xmlns:a16="http://schemas.microsoft.com/office/drawing/2014/main" id="{9963EE1C-3B7B-E751-4E9C-4DC8FF2FED6C}"/>
                </a:ext>
              </a:extLst>
            </p:cNvPr>
            <p:cNvSpPr/>
            <p:nvPr/>
          </p:nvSpPr>
          <p:spPr>
            <a:xfrm>
              <a:off x="1008482" y="3207482"/>
              <a:ext cx="4818062" cy="799057"/>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C52C92C6-A85D-1F75-630B-FE24BECCC52E}"/>
                </a:ext>
              </a:extLst>
            </p:cNvPr>
            <p:cNvSpPr txBox="1"/>
            <p:nvPr/>
          </p:nvSpPr>
          <p:spPr>
            <a:xfrm>
              <a:off x="1008481" y="2443445"/>
              <a:ext cx="4783880" cy="593294"/>
            </a:xfrm>
            <a:prstGeom prst="rect">
              <a:avLst/>
            </a:prstGeom>
            <a:noFill/>
          </p:spPr>
          <p:txBody>
            <a:bodyPr wrap="square">
              <a:spAutoFit/>
            </a:bodyPr>
            <a:lstStyle/>
            <a:p>
              <a:pPr indent="0">
                <a:lnSpc>
                  <a:spcPct val="90000"/>
                </a:lnSpc>
                <a:spcBef>
                  <a:spcPts val="1000"/>
                </a:spcBef>
                <a:buFont typeface="Arial" panose="020B0604020202020204" pitchFamily="34" charset="0"/>
                <a:buNone/>
              </a:pPr>
              <a:r>
                <a:rPr lang="en-GB" sz="1200" dirty="0">
                  <a:latin typeface="Aptos" panose="020B0004020202020204" pitchFamily="34" charset="0"/>
                </a:rPr>
                <a:t>The borough is predominantly White British (94.4%). Child poverty, financial hardship and deprivation remain significant drivers of vulnerability within Cheshire East. Whilst the borough is comparatively affluent overall, pockets of deprivation are associated with increased safeguarding need, family stress and poorer outcomes for children</a:t>
              </a:r>
            </a:p>
          </p:txBody>
        </p:sp>
      </p:grpSp>
      <p:grpSp>
        <p:nvGrpSpPr>
          <p:cNvPr id="27" name="Group 26">
            <a:extLst>
              <a:ext uri="{FF2B5EF4-FFF2-40B4-BE49-F238E27FC236}">
                <a16:creationId xmlns:a16="http://schemas.microsoft.com/office/drawing/2014/main" id="{FB79ECC1-3940-54BA-E227-64F68A5DA1D6}"/>
              </a:ext>
            </a:extLst>
          </p:cNvPr>
          <p:cNvGrpSpPr/>
          <p:nvPr/>
        </p:nvGrpSpPr>
        <p:grpSpPr>
          <a:xfrm>
            <a:off x="980926" y="5845910"/>
            <a:ext cx="8257289" cy="592592"/>
            <a:chOff x="824493" y="2775413"/>
            <a:chExt cx="4399089" cy="763258"/>
          </a:xfrm>
        </p:grpSpPr>
        <p:sp>
          <p:nvSpPr>
            <p:cNvPr id="25" name="Rectangle: Rounded Corners 24">
              <a:extLst>
                <a:ext uri="{FF2B5EF4-FFF2-40B4-BE49-F238E27FC236}">
                  <a16:creationId xmlns:a16="http://schemas.microsoft.com/office/drawing/2014/main" id="{94C41717-47C5-8AD5-6396-EC456C31B93B}"/>
                </a:ext>
              </a:extLst>
            </p:cNvPr>
            <p:cNvSpPr/>
            <p:nvPr/>
          </p:nvSpPr>
          <p:spPr>
            <a:xfrm>
              <a:off x="824493" y="2775413"/>
              <a:ext cx="4399089" cy="763258"/>
            </a:xfrm>
            <a:prstGeom prst="round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Content Placeholder 2">
              <a:extLst>
                <a:ext uri="{FF2B5EF4-FFF2-40B4-BE49-F238E27FC236}">
                  <a16:creationId xmlns:a16="http://schemas.microsoft.com/office/drawing/2014/main" id="{798438D3-AAA2-79F5-DB9D-71C8D8FC754E}"/>
                </a:ext>
              </a:extLst>
            </p:cNvPr>
            <p:cNvSpPr txBox="1">
              <a:spLocks/>
            </p:cNvSpPr>
            <p:nvPr/>
          </p:nvSpPr>
          <p:spPr>
            <a:xfrm>
              <a:off x="878182" y="2827990"/>
              <a:ext cx="4321339" cy="67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300" dirty="0"/>
            </a:p>
          </p:txBody>
        </p:sp>
      </p:grpSp>
      <p:pic>
        <p:nvPicPr>
          <p:cNvPr id="16" name="Picture 15">
            <a:extLst>
              <a:ext uri="{FF2B5EF4-FFF2-40B4-BE49-F238E27FC236}">
                <a16:creationId xmlns:a16="http://schemas.microsoft.com/office/drawing/2014/main" id="{D9DEC48E-E10C-C837-9948-9291BDA2DF98}"/>
              </a:ext>
            </a:extLst>
          </p:cNvPr>
          <p:cNvPicPr>
            <a:picLocks noChangeAspect="1"/>
          </p:cNvPicPr>
          <p:nvPr/>
        </p:nvPicPr>
        <p:blipFill>
          <a:blip r:embed="rId3"/>
          <a:stretch>
            <a:fillRect/>
          </a:stretch>
        </p:blipFill>
        <p:spPr>
          <a:xfrm>
            <a:off x="9310223" y="1881263"/>
            <a:ext cx="2273583" cy="2283673"/>
          </a:xfrm>
          <a:prstGeom prst="rect">
            <a:avLst/>
          </a:prstGeom>
        </p:spPr>
      </p:pic>
      <p:pic>
        <p:nvPicPr>
          <p:cNvPr id="28" name="Picture 27">
            <a:extLst>
              <a:ext uri="{FF2B5EF4-FFF2-40B4-BE49-F238E27FC236}">
                <a16:creationId xmlns:a16="http://schemas.microsoft.com/office/drawing/2014/main" id="{4849996D-23A5-D6E8-67E9-DB957D4D1B68}"/>
              </a:ext>
            </a:extLst>
          </p:cNvPr>
          <p:cNvPicPr>
            <a:picLocks noChangeAspect="1"/>
          </p:cNvPicPr>
          <p:nvPr/>
        </p:nvPicPr>
        <p:blipFill>
          <a:blip r:embed="rId4"/>
          <a:stretch>
            <a:fillRect/>
          </a:stretch>
        </p:blipFill>
        <p:spPr>
          <a:xfrm>
            <a:off x="9238216" y="4059056"/>
            <a:ext cx="2739887" cy="2081260"/>
          </a:xfrm>
          <a:prstGeom prst="rect">
            <a:avLst/>
          </a:prstGeom>
        </p:spPr>
      </p:pic>
      <p:sp>
        <p:nvSpPr>
          <p:cNvPr id="33" name="TextBox 32">
            <a:extLst>
              <a:ext uri="{FF2B5EF4-FFF2-40B4-BE49-F238E27FC236}">
                <a16:creationId xmlns:a16="http://schemas.microsoft.com/office/drawing/2014/main" id="{303AA162-7F1F-CEF3-50F7-65AE1CC15351}"/>
              </a:ext>
            </a:extLst>
          </p:cNvPr>
          <p:cNvSpPr txBox="1"/>
          <p:nvPr/>
        </p:nvSpPr>
        <p:spPr>
          <a:xfrm>
            <a:off x="983971" y="3086514"/>
            <a:ext cx="8254245" cy="677108"/>
          </a:xfrm>
          <a:prstGeom prst="rect">
            <a:avLst/>
          </a:prstGeom>
          <a:noFill/>
        </p:spPr>
        <p:txBody>
          <a:bodyPr wrap="square" rtlCol="0">
            <a:spAutoFit/>
          </a:bodyPr>
          <a:lstStyle/>
          <a:p>
            <a:r>
              <a:rPr lang="en-GB" sz="1200" dirty="0">
                <a:latin typeface="Aptos" panose="020B0004020202020204" pitchFamily="34" charset="0"/>
              </a:rPr>
              <a:t>Safeguarding need is not distributed evenly across Cheshire East. There is  significant variation between communities, requiring targeted responses informed by local need. </a:t>
            </a:r>
            <a:r>
              <a:rPr lang="en-GB" sz="1200" b="1" dirty="0">
                <a:latin typeface="Aptos" panose="020B0004020202020204" pitchFamily="34" charset="0"/>
              </a:rPr>
              <a:t>Neglect remains one of the most prevalent forms of harm experienced by children and continues to be a strategic partnership priority</a:t>
            </a:r>
            <a:r>
              <a:rPr lang="en-GB" sz="1400" b="1" dirty="0">
                <a:latin typeface="Aptos" panose="020B0004020202020204" pitchFamily="34" charset="0"/>
              </a:rPr>
              <a:t>. </a:t>
            </a:r>
          </a:p>
        </p:txBody>
      </p:sp>
      <p:sp>
        <p:nvSpPr>
          <p:cNvPr id="36" name="TextBox 35">
            <a:extLst>
              <a:ext uri="{FF2B5EF4-FFF2-40B4-BE49-F238E27FC236}">
                <a16:creationId xmlns:a16="http://schemas.microsoft.com/office/drawing/2014/main" id="{CECA2C36-3CBA-61FF-06F3-E5C8F7AB90A7}"/>
              </a:ext>
            </a:extLst>
          </p:cNvPr>
          <p:cNvSpPr txBox="1"/>
          <p:nvPr/>
        </p:nvSpPr>
        <p:spPr>
          <a:xfrm>
            <a:off x="983971" y="4054418"/>
            <a:ext cx="8649402" cy="677108"/>
          </a:xfrm>
          <a:prstGeom prst="rect">
            <a:avLst/>
          </a:prstGeom>
          <a:noFill/>
        </p:spPr>
        <p:txBody>
          <a:bodyPr wrap="square" rtlCol="0">
            <a:spAutoFit/>
          </a:bodyPr>
          <a:lstStyle/>
          <a:p>
            <a:r>
              <a:rPr lang="en-GB" sz="1200" dirty="0">
                <a:latin typeface="Aptos" panose="020B0004020202020204" pitchFamily="34" charset="0"/>
              </a:rPr>
              <a:t>We have positive educational, health and employment outcomes. Free School Meal eligibility, youth unemployment and entry into the youth justice system remain below national average. Many Health indicators compare favourably with regional and nationally. We do have a higher-than-average hospital admission rate for younger children</a:t>
            </a:r>
            <a:r>
              <a:rPr lang="en-GB" sz="1400" dirty="0">
                <a:latin typeface="Aptos" panose="020B0004020202020204" pitchFamily="34" charset="0"/>
              </a:rPr>
              <a:t>.</a:t>
            </a:r>
          </a:p>
        </p:txBody>
      </p:sp>
      <p:sp>
        <p:nvSpPr>
          <p:cNvPr id="37" name="TextBox 36">
            <a:extLst>
              <a:ext uri="{FF2B5EF4-FFF2-40B4-BE49-F238E27FC236}">
                <a16:creationId xmlns:a16="http://schemas.microsoft.com/office/drawing/2014/main" id="{0FF12311-D62D-60B1-60B8-7E6F47EF64CB}"/>
              </a:ext>
            </a:extLst>
          </p:cNvPr>
          <p:cNvSpPr txBox="1"/>
          <p:nvPr/>
        </p:nvSpPr>
        <p:spPr>
          <a:xfrm>
            <a:off x="980926" y="4953679"/>
            <a:ext cx="8466032" cy="646331"/>
          </a:xfrm>
          <a:prstGeom prst="rect">
            <a:avLst/>
          </a:prstGeom>
          <a:noFill/>
        </p:spPr>
        <p:txBody>
          <a:bodyPr wrap="square" rtlCol="0">
            <a:spAutoFit/>
          </a:bodyPr>
          <a:lstStyle/>
          <a:p>
            <a:r>
              <a:rPr lang="en-GB" sz="1200" dirty="0">
                <a:latin typeface="Aptos" panose="020B0004020202020204" pitchFamily="34" charset="0"/>
              </a:rPr>
              <a:t>The partnership continues to identify extra-familial harm, including exploitation, missing episodes and contextual safeguarding concerns, as significant areas of need. Rurality presents both strengths and challenges, including access to services, transport barriers and the potential for hidden vulnerability</a:t>
            </a:r>
          </a:p>
        </p:txBody>
      </p:sp>
      <p:sp>
        <p:nvSpPr>
          <p:cNvPr id="38" name="TextBox 37">
            <a:extLst>
              <a:ext uri="{FF2B5EF4-FFF2-40B4-BE49-F238E27FC236}">
                <a16:creationId xmlns:a16="http://schemas.microsoft.com/office/drawing/2014/main" id="{5EE151BC-983A-5D69-2FBD-76B8D8D3685C}"/>
              </a:ext>
            </a:extLst>
          </p:cNvPr>
          <p:cNvSpPr txBox="1"/>
          <p:nvPr/>
        </p:nvSpPr>
        <p:spPr>
          <a:xfrm>
            <a:off x="980925" y="5884217"/>
            <a:ext cx="8134562" cy="461665"/>
          </a:xfrm>
          <a:prstGeom prst="rect">
            <a:avLst/>
          </a:prstGeom>
          <a:noFill/>
        </p:spPr>
        <p:txBody>
          <a:bodyPr wrap="square" rtlCol="0">
            <a:spAutoFit/>
          </a:bodyPr>
          <a:lstStyle/>
          <a:p>
            <a:r>
              <a:rPr lang="en-GB" sz="1200" dirty="0">
                <a:latin typeface="Aptos" panose="020B0004020202020204" pitchFamily="34" charset="0"/>
              </a:rPr>
              <a:t>Our understanding of local need is informed by JSNA intelligence, ward profiles, safeguarding audits, child safeguarding practice reviews, performance data, practitioner feedback and the voices of children, young people and families.</a:t>
            </a:r>
          </a:p>
        </p:txBody>
      </p:sp>
      <p:sp>
        <p:nvSpPr>
          <p:cNvPr id="31" name="Title 30">
            <a:extLst>
              <a:ext uri="{FF2B5EF4-FFF2-40B4-BE49-F238E27FC236}">
                <a16:creationId xmlns:a16="http://schemas.microsoft.com/office/drawing/2014/main" id="{4D441540-2AC7-1474-18D7-529D827A75A9}"/>
              </a:ext>
            </a:extLst>
          </p:cNvPr>
          <p:cNvSpPr>
            <a:spLocks noGrp="1"/>
          </p:cNvSpPr>
          <p:nvPr>
            <p:ph type="title"/>
          </p:nvPr>
        </p:nvSpPr>
        <p:spPr/>
        <p:txBody>
          <a:bodyPr/>
          <a:lstStyle/>
          <a:p>
            <a:r>
              <a:rPr lang="en-GB" b="1" dirty="0">
                <a:solidFill>
                  <a:schemeClr val="accent1"/>
                </a:solidFill>
                <a:latin typeface="Aptos" panose="020B0004020202020204" pitchFamily="34" charset="0"/>
              </a:rPr>
              <a:t>Geographical Context</a:t>
            </a:r>
          </a:p>
        </p:txBody>
      </p:sp>
    </p:spTree>
    <p:extLst>
      <p:ext uri="{BB962C8B-B14F-4D97-AF65-F5344CB8AC3E}">
        <p14:creationId xmlns:p14="http://schemas.microsoft.com/office/powerpoint/2010/main" val="3322610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9E3CC-B0A5-0457-CFE5-27D8EF9D55C8}"/>
              </a:ext>
            </a:extLst>
          </p:cNvPr>
          <p:cNvSpPr>
            <a:spLocks noGrp="1"/>
          </p:cNvSpPr>
          <p:nvPr>
            <p:ph type="title"/>
          </p:nvPr>
        </p:nvSpPr>
        <p:spPr/>
        <p:txBody>
          <a:bodyPr/>
          <a:lstStyle/>
          <a:p>
            <a:r>
              <a:rPr lang="en-GB" b="1" dirty="0">
                <a:solidFill>
                  <a:schemeClr val="accent1"/>
                </a:solidFill>
                <a:latin typeface="Aptos" panose="020B0004020202020204" pitchFamily="34" charset="0"/>
              </a:rPr>
              <a:t>Multiagency Policies and Procedures</a:t>
            </a:r>
          </a:p>
        </p:txBody>
      </p:sp>
      <p:sp>
        <p:nvSpPr>
          <p:cNvPr id="4" name="Rectangle 1">
            <a:extLst>
              <a:ext uri="{FF2B5EF4-FFF2-40B4-BE49-F238E27FC236}">
                <a16:creationId xmlns:a16="http://schemas.microsoft.com/office/drawing/2014/main" id="{BC94C16D-1F0A-101C-5C9D-8FD37BDC4984}"/>
              </a:ext>
            </a:extLst>
          </p:cNvPr>
          <p:cNvSpPr>
            <a:spLocks noGrp="1" noChangeArrowheads="1"/>
          </p:cNvSpPr>
          <p:nvPr>
            <p:ph sz="half" idx="1"/>
          </p:nvPr>
        </p:nvSpPr>
        <p:spPr bwMode="auto">
          <a:xfrm>
            <a:off x="952500" y="1477526"/>
            <a:ext cx="5219700"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dirty="0">
                <a:latin typeface="Aptos" panose="020B0004020202020204" pitchFamily="34" charset="0"/>
                <a:cs typeface="Segoe UI" panose="020B0502040204020203" pitchFamily="34" charset="0"/>
              </a:rPr>
              <a:t>Within Working Together 2026 each partnership is expected to have in place multiagency documents to support a shared understanding of safeguarding and working together</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1400" b="1" dirty="0">
                <a:latin typeface="Aptos" panose="020B0004020202020204" pitchFamily="34" charset="0"/>
                <a:cs typeface="Segoe UI" panose="020B0502040204020203" pitchFamily="34" charset="0"/>
              </a:rPr>
              <a:t>These include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endParaRPr>
          </a:p>
          <a:p>
            <a:pPr eaLnBrk="0" fontAlgn="base" hangingPunct="0">
              <a:lnSpc>
                <a:spcPct val="100000"/>
              </a:lnSpc>
              <a:spcBef>
                <a:spcPct val="0"/>
              </a:spcBef>
              <a:spcAft>
                <a:spcPct val="0"/>
              </a:spcAf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Multi-Agency Safeguarding Arrangements (MASA)</a:t>
            </a:r>
            <a:endParaRPr kumimoji="0" lang="en-US" altLang="en-US" sz="1400" b="1" i="0" u="none" strike="noStrike" cap="none" normalizeH="0" baseline="0" dirty="0">
              <a:ln>
                <a:noFill/>
              </a:ln>
              <a:solidFill>
                <a:schemeClr val="tx1"/>
              </a:solidFill>
              <a:effectLst/>
              <a:latin typeface="Aptos" panose="020B0004020202020204" pitchFamily="34"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Local Assessment Protocol</a:t>
            </a:r>
            <a:endParaRPr lang="en-US" altLang="en-US" sz="1400" b="1" dirty="0">
              <a:latin typeface="Aptos" panose="020B0004020202020204" pitchFamily="34" charset="0"/>
              <a:cs typeface="Segoe UI" panose="020B0502040204020203" pitchFamily="34" charset="0"/>
            </a:endParaRPr>
          </a:p>
          <a:p>
            <a:pPr eaLnBrk="0" fontAlgn="base" hangingPunct="0">
              <a:lnSpc>
                <a:spcPct val="100000"/>
              </a:lnSpc>
              <a:spcBef>
                <a:spcPct val="0"/>
              </a:spcBef>
              <a:spcAft>
                <a:spcPct val="0"/>
              </a:spcAf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Continuum of Need / Threshold Guidance Multi-Agency Information Sharing Guidance</a:t>
            </a:r>
            <a:endParaRPr kumimoji="0" lang="en-US" altLang="en-US" sz="1400" b="1" i="0" u="none" strike="noStrike" cap="none" normalizeH="0" baseline="0" dirty="0">
              <a:ln>
                <a:noFill/>
              </a:ln>
              <a:solidFill>
                <a:schemeClr val="tx1"/>
              </a:solidFill>
              <a:effectLst/>
              <a:latin typeface="Aptos" panose="020B0004020202020204" pitchFamily="34"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Multi-Agency Professional Challenge and Escalation Procedure</a:t>
            </a:r>
            <a:endParaRPr kumimoji="0" lang="en-US" altLang="en-US" sz="1400" b="1" i="0" u="none" strike="noStrike" cap="none" normalizeH="0" baseline="0" dirty="0">
              <a:ln>
                <a:noFill/>
              </a:ln>
              <a:solidFill>
                <a:schemeClr val="tx1"/>
              </a:solidFill>
              <a:effectLst/>
              <a:latin typeface="Aptos" panose="020B0004020202020204" pitchFamily="34" charset="0"/>
              <a:cs typeface="Segoe UI" panose="020B0502040204020203" pitchFamily="34" charset="0"/>
            </a:endParaRPr>
          </a:p>
          <a:p>
            <a:pPr marR="0" lvl="0" algn="l"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Child Safeguarding Practice Review Procedures</a:t>
            </a:r>
          </a:p>
          <a:p>
            <a:pPr marR="0" lvl="0" algn="l"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Child Death Review Arrangements (CDOP)</a:t>
            </a:r>
          </a:p>
          <a:p>
            <a:pPr marR="0" lvl="0" algn="l" defTabSz="914400" rtl="0" eaLnBrk="0" fontAlgn="base" latinLnBrk="0" hangingPunct="0">
              <a:lnSpc>
                <a:spcPct val="100000"/>
              </a:lnSpc>
              <a:spcBef>
                <a:spcPct val="0"/>
              </a:spcBef>
              <a:spcAft>
                <a:spcPct val="0"/>
              </a:spcAft>
              <a:buClrTx/>
              <a:buSzTx/>
              <a:tabLst/>
            </a:pPr>
            <a:r>
              <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rPr>
              <a:t>Annual Report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400" b="1" i="0" u="none" strike="noStrike" cap="none" normalizeH="0" baseline="0" dirty="0">
              <a:ln>
                <a:noFill/>
              </a:ln>
              <a:solidFill>
                <a:schemeClr val="accent1"/>
              </a:solidFill>
              <a:effectLst/>
              <a:latin typeface="Aptos" panose="020B0004020202020204" pitchFamily="34" charset="0"/>
              <a:cs typeface="Segoe UI" panose="020B0502040204020203" pitchFamily="34" charset="0"/>
            </a:endParaRPr>
          </a:p>
          <a:p>
            <a:pPr marL="0" lvl="0" indent="0" eaLnBrk="0" fontAlgn="base" hangingPunct="0">
              <a:lnSpc>
                <a:spcPct val="100000"/>
              </a:lnSpc>
              <a:spcBef>
                <a:spcPct val="0"/>
              </a:spcBef>
              <a:spcAft>
                <a:spcPct val="0"/>
              </a:spcAft>
              <a:buNone/>
            </a:pPr>
            <a:r>
              <a:rPr kumimoji="0" lang="en-US" altLang="en-US" sz="1400" i="0" u="none" strike="noStrike" cap="none" normalizeH="0" baseline="0" dirty="0">
                <a:ln>
                  <a:noFill/>
                </a:ln>
                <a:effectLst/>
                <a:latin typeface="Aptos" panose="020B0004020202020204" pitchFamily="34" charset="0"/>
                <a:cs typeface="Segoe UI" panose="020B0502040204020203" pitchFamily="34" charset="0"/>
              </a:rPr>
              <a:t>Partnership documents </a:t>
            </a:r>
            <a:r>
              <a:rPr lang="en-US" altLang="en-US" sz="1400" dirty="0">
                <a:latin typeface="Aptos" panose="020B0004020202020204" pitchFamily="34" charset="0"/>
                <a:cs typeface="Segoe UI" panose="020B0502040204020203" pitchFamily="34" charset="0"/>
              </a:rPr>
              <a:t>reviewed and updated </a:t>
            </a:r>
            <a:r>
              <a:rPr kumimoji="0" lang="en-US" altLang="en-US" sz="1400" i="0" u="none" strike="noStrike" cap="none" normalizeH="0" baseline="0" dirty="0">
                <a:ln>
                  <a:noFill/>
                </a:ln>
                <a:effectLst/>
                <a:latin typeface="Aptos" panose="020B0004020202020204" pitchFamily="34" charset="0"/>
                <a:cs typeface="Segoe UI" panose="020B0502040204020203" pitchFamily="34" charset="0"/>
              </a:rPr>
              <a:t>through the subgroups of the partnership and are published on the Cheshire East Local Safeguarding Partnership </a:t>
            </a:r>
            <a:r>
              <a:rPr lang="en-GB" sz="1400" dirty="0">
                <a:hlinkClick r:id="rId2" tooltip="https://cescp.co.uk/"/>
              </a:rPr>
              <a:t>Cheshire East Safeguarding Children’s Partnership</a:t>
            </a:r>
            <a:endParaRPr lang="en-GB" sz="1400" dirty="0"/>
          </a:p>
          <a:p>
            <a:pPr marL="0" lvl="0" indent="0" eaLnBrk="0" fontAlgn="base" hangingPunct="0">
              <a:lnSpc>
                <a:spcPct val="100000"/>
              </a:lnSpc>
              <a:spcBef>
                <a:spcPct val="0"/>
              </a:spcBef>
              <a:spcAft>
                <a:spcPct val="0"/>
              </a:spcAft>
              <a:buNone/>
            </a:pPr>
            <a:endParaRPr lang="en-US" altLang="en-US" sz="1400" dirty="0">
              <a:latin typeface="Aptos" panose="020B0004020202020204" pitchFamily="34" charset="0"/>
              <a:cs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1400" i="0" u="none" strike="noStrike" cap="none" normalizeH="0" baseline="0" dirty="0">
                <a:ln>
                  <a:noFill/>
                </a:ln>
                <a:effectLst/>
                <a:latin typeface="Aptos" panose="020B0004020202020204" pitchFamily="34" charset="0"/>
                <a:cs typeface="Segoe UI" panose="020B0502040204020203" pitchFamily="34" charset="0"/>
              </a:rPr>
              <a:t>Cheshire East works with the Pan Cheshire Policy and Procedures Group to identify and develop regional guidance where appropriate, available via Tri-x </a:t>
            </a:r>
            <a:r>
              <a:rPr kumimoji="0" lang="en-US" altLang="en-US" sz="1400" i="0" u="none" strike="noStrike" cap="none" normalizeH="0" baseline="0" dirty="0">
                <a:ln>
                  <a:noFill/>
                </a:ln>
                <a:effectLst/>
                <a:latin typeface="Aptos" panose="020B0004020202020204" pitchFamily="34" charset="0"/>
                <a:cs typeface="Segoe UI" panose="020B0502040204020203" pitchFamily="34" charset="0"/>
                <a:hlinkClick r:id="rId3"/>
              </a:rPr>
              <a:t>here.</a:t>
            </a:r>
            <a:endParaRPr kumimoji="0" lang="en-US" altLang="en-US" sz="1400" i="0" u="none" strike="noStrike" cap="none" normalizeH="0" baseline="0" dirty="0">
              <a:ln>
                <a:noFill/>
              </a:ln>
              <a:effectLst/>
              <a:latin typeface="Aptos" panose="020B0004020202020204" pitchFamily="34" charset="0"/>
              <a:cs typeface="Segoe UI" panose="020B0502040204020203" pitchFamily="34" charset="0"/>
            </a:endParaRPr>
          </a:p>
        </p:txBody>
      </p:sp>
      <p:sp>
        <p:nvSpPr>
          <p:cNvPr id="5" name="Content Placeholder 4">
            <a:extLst>
              <a:ext uri="{FF2B5EF4-FFF2-40B4-BE49-F238E27FC236}">
                <a16:creationId xmlns:a16="http://schemas.microsoft.com/office/drawing/2014/main" id="{8B92D11B-99B5-4235-5D95-58F2BEED4710}"/>
              </a:ext>
            </a:extLst>
          </p:cNvPr>
          <p:cNvSpPr>
            <a:spLocks noGrp="1"/>
          </p:cNvSpPr>
          <p:nvPr>
            <p:ph sz="half" idx="2"/>
          </p:nvPr>
        </p:nvSpPr>
        <p:spPr>
          <a:xfrm>
            <a:off x="6096000" y="1585248"/>
            <a:ext cx="5181600" cy="4351338"/>
          </a:xfrm>
        </p:spPr>
        <p:txBody>
          <a:bodyPr>
            <a:normAutofit/>
          </a:bodyPr>
          <a:lstStyle/>
          <a:p>
            <a:pPr marL="0" indent="0">
              <a:buNone/>
            </a:pPr>
            <a:r>
              <a:rPr lang="en-GB" sz="1400" dirty="0">
                <a:latin typeface="Aptos" panose="020B0004020202020204" pitchFamily="34" charset="0"/>
              </a:rPr>
              <a:t>To strengthen compliance with our statutory responsibilities the partnership have also developed a:</a:t>
            </a:r>
          </a:p>
          <a:p>
            <a:r>
              <a:rPr lang="en-GB" sz="1400" dirty="0">
                <a:latin typeface="Aptos" panose="020B0004020202020204" pitchFamily="34" charset="0"/>
              </a:rPr>
              <a:t>Quality Assurance Framework</a:t>
            </a:r>
          </a:p>
          <a:p>
            <a:r>
              <a:rPr lang="en-GB" sz="1400" dirty="0">
                <a:latin typeface="Aptos" panose="020B0004020202020204" pitchFamily="34" charset="0"/>
              </a:rPr>
              <a:t>Participation and Engagement Strategy</a:t>
            </a:r>
          </a:p>
          <a:p>
            <a:r>
              <a:rPr lang="en-GB" sz="1400" dirty="0">
                <a:latin typeface="Aptos" panose="020B0004020202020204" pitchFamily="34" charset="0"/>
              </a:rPr>
              <a:t>Multi-Agency Training and Workforce Development Programme</a:t>
            </a:r>
          </a:p>
          <a:p>
            <a:pPr marL="0" indent="0">
              <a:buNone/>
            </a:pPr>
            <a:endParaRPr lang="en-GB" sz="1500" dirty="0">
              <a:latin typeface="Aptos" panose="020B0004020202020204" pitchFamily="34" charset="0"/>
            </a:endParaRPr>
          </a:p>
          <a:p>
            <a:pPr marL="0" indent="0">
              <a:buNone/>
            </a:pPr>
            <a:r>
              <a:rPr lang="en-GB" sz="1500" dirty="0">
                <a:latin typeface="Aptos" panose="020B0004020202020204" pitchFamily="34" charset="0"/>
              </a:rPr>
              <a:t>In line with the Families First Partnership Programme expectations the partnership is in the process of developing:</a:t>
            </a:r>
          </a:p>
          <a:p>
            <a:r>
              <a:rPr lang="en-GB" sz="1500" dirty="0">
                <a:latin typeface="Aptos" panose="020B0004020202020204" pitchFamily="34" charset="0"/>
              </a:rPr>
              <a:t>Family Help Policy and Procedures</a:t>
            </a:r>
          </a:p>
          <a:p>
            <a:r>
              <a:rPr lang="en-GB" sz="1500" dirty="0">
                <a:latin typeface="Aptos" panose="020B0004020202020204" pitchFamily="34" charset="0"/>
              </a:rPr>
              <a:t>Multiagency Child Protection Procedures</a:t>
            </a:r>
          </a:p>
          <a:p>
            <a:pPr marL="0" indent="0">
              <a:buNone/>
            </a:pPr>
            <a:r>
              <a:rPr lang="en-GB" sz="1500" dirty="0">
                <a:latin typeface="Aptos" panose="020B0004020202020204" pitchFamily="34" charset="0"/>
              </a:rPr>
              <a:t>Multiagency policies and procedures are considered by the local authority Policy, Procedures, and Practice Group to ensure alignment with children service core procedures and Practice Guidance.</a:t>
            </a:r>
          </a:p>
          <a:p>
            <a:pPr marL="0" indent="0">
              <a:buNone/>
            </a:pPr>
            <a:endParaRPr lang="en-GB" dirty="0"/>
          </a:p>
          <a:p>
            <a:endParaRPr lang="en-GB" dirty="0"/>
          </a:p>
        </p:txBody>
      </p:sp>
      <p:pic>
        <p:nvPicPr>
          <p:cNvPr id="6" name="Picture 5">
            <a:extLst>
              <a:ext uri="{FF2B5EF4-FFF2-40B4-BE49-F238E27FC236}">
                <a16:creationId xmlns:a16="http://schemas.microsoft.com/office/drawing/2014/main" id="{543BE8C9-C8DB-C2C5-D20B-0DC81CB49DB7}"/>
              </a:ext>
            </a:extLst>
          </p:cNvPr>
          <p:cNvPicPr>
            <a:picLocks noChangeAspect="1"/>
          </p:cNvPicPr>
          <p:nvPr/>
        </p:nvPicPr>
        <p:blipFill>
          <a:blip r:embed="rId4" cstate="print">
            <a:alphaModFix amt="99000"/>
            <a:extLst>
              <a:ext uri="{28A0092B-C50C-407E-A947-70E740481C1C}">
                <a14:useLocalDpi xmlns:a14="http://schemas.microsoft.com/office/drawing/2010/main" val="0"/>
              </a:ext>
            </a:extLst>
          </a:blip>
          <a:srcRect l="10463" r="13004" b="21797"/>
          <a:stretch/>
        </p:blipFill>
        <p:spPr bwMode="auto">
          <a:xfrm>
            <a:off x="10388338" y="543299"/>
            <a:ext cx="1035036" cy="1024928"/>
          </a:xfrm>
          <a:prstGeom prst="rect">
            <a:avLst/>
          </a:prstGeom>
          <a:noFill/>
          <a:ln>
            <a:noFill/>
          </a:ln>
        </p:spPr>
      </p:pic>
    </p:spTree>
    <p:extLst>
      <p:ext uri="{BB962C8B-B14F-4D97-AF65-F5344CB8AC3E}">
        <p14:creationId xmlns:p14="http://schemas.microsoft.com/office/powerpoint/2010/main" val="926085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A33F-6569-35C3-ACF5-076F1FF4042D}"/>
              </a:ext>
            </a:extLst>
          </p:cNvPr>
          <p:cNvSpPr>
            <a:spLocks noGrp="1"/>
          </p:cNvSpPr>
          <p:nvPr>
            <p:ph type="title"/>
          </p:nvPr>
        </p:nvSpPr>
        <p:spPr/>
        <p:txBody>
          <a:bodyPr/>
          <a:lstStyle/>
          <a:p>
            <a:r>
              <a:rPr lang="en-GB" b="1" dirty="0">
                <a:solidFill>
                  <a:schemeClr val="accent1"/>
                </a:solidFill>
                <a:latin typeface="Aptos" panose="020B0004020202020204" pitchFamily="34" charset="0"/>
              </a:rPr>
              <a:t>Cheshire East Transformation</a:t>
            </a:r>
            <a:br>
              <a:rPr lang="en-GB" b="1" dirty="0">
                <a:solidFill>
                  <a:schemeClr val="accent1"/>
                </a:solidFill>
                <a:latin typeface="Aptos" panose="020B0004020202020204" pitchFamily="34" charset="0"/>
              </a:rPr>
            </a:br>
            <a:r>
              <a:rPr lang="en-GB" b="1" dirty="0">
                <a:solidFill>
                  <a:schemeClr val="accent1"/>
                </a:solidFill>
                <a:latin typeface="Aptos" panose="020B0004020202020204" pitchFamily="34" charset="0"/>
              </a:rPr>
              <a:t>Families First Programme</a:t>
            </a:r>
          </a:p>
        </p:txBody>
      </p:sp>
      <p:sp>
        <p:nvSpPr>
          <p:cNvPr id="3" name="Content Placeholder 2">
            <a:extLst>
              <a:ext uri="{FF2B5EF4-FFF2-40B4-BE49-F238E27FC236}">
                <a16:creationId xmlns:a16="http://schemas.microsoft.com/office/drawing/2014/main" id="{BDE37883-CB39-2486-7351-A4606460678C}"/>
              </a:ext>
            </a:extLst>
          </p:cNvPr>
          <p:cNvSpPr>
            <a:spLocks noGrp="1"/>
          </p:cNvSpPr>
          <p:nvPr>
            <p:ph sz="half" idx="1"/>
          </p:nvPr>
        </p:nvSpPr>
        <p:spPr>
          <a:xfrm>
            <a:off x="838200" y="1825624"/>
            <a:ext cx="5181600" cy="4809953"/>
          </a:xfrm>
        </p:spPr>
        <p:txBody>
          <a:bodyPr>
            <a:normAutofit fontScale="25000" lnSpcReduction="20000"/>
          </a:bodyPr>
          <a:lstStyle/>
          <a:p>
            <a:pPr marL="0" indent="0">
              <a:lnSpc>
                <a:spcPct val="120000"/>
              </a:lnSpc>
              <a:buNone/>
            </a:pPr>
            <a:r>
              <a:rPr lang="en-GB" sz="5600" dirty="0">
                <a:latin typeface="Aptos" panose="020B0004020202020204" pitchFamily="34" charset="0"/>
              </a:rPr>
              <a:t>The Families First reforms are a significant opportunity to strengthen how agencies work together to help, support and protect children, young people and families. It supports relational, restorative and family-led system that enables children to receive the right help at the right time.</a:t>
            </a:r>
          </a:p>
          <a:p>
            <a:pPr marL="0" indent="0">
              <a:lnSpc>
                <a:spcPct val="120000"/>
              </a:lnSpc>
              <a:buNone/>
            </a:pPr>
            <a:r>
              <a:rPr lang="en-GB" sz="5600" dirty="0">
                <a:latin typeface="Aptos" panose="020B0004020202020204" pitchFamily="34" charset="0"/>
              </a:rPr>
              <a:t>The programme builds on existing strengths, creating a more joined-up system of support that is centred on children’s lived experiences, recognises the expertise and strengths within families, and promotes earlier intervention to prevent needs from escalating. This includes a greater emphasis on multi-agency collaboration, whole-family working, family networks and shared responsibility for improving outcomes.</a:t>
            </a:r>
          </a:p>
          <a:p>
            <a:pPr marL="0" indent="0">
              <a:lnSpc>
                <a:spcPct val="120000"/>
              </a:lnSpc>
              <a:buNone/>
            </a:pPr>
            <a:r>
              <a:rPr lang="en-GB" sz="5600" dirty="0">
                <a:latin typeface="Aptos" panose="020B0004020202020204" pitchFamily="34" charset="0"/>
              </a:rPr>
              <a:t>We have played an active role in the development of Cheshire East's Families First arrangements through engagement with partners, practitioners, children, young people and families. Feedback gathered through workshops, reviews and co-production activity has informed the design and implementation of local arrangements. The Safeguarding Partnership  established a Families First Partnership Programme Board to support the implementation of the reforms. The Board has met 6 weekly and includes Delegated Safeguarding Partners.  </a:t>
            </a:r>
          </a:p>
          <a:p>
            <a:pPr marL="0" indent="0">
              <a:lnSpc>
                <a:spcPct val="120000"/>
              </a:lnSpc>
              <a:buNone/>
            </a:pPr>
            <a:endParaRPr lang="en-GB" sz="5600" dirty="0">
              <a:latin typeface="Aptos" panose="020B0004020202020204" pitchFamily="34" charset="0"/>
            </a:endParaRPr>
          </a:p>
          <a:p>
            <a:pPr marL="0" indent="0">
              <a:buNone/>
            </a:pPr>
            <a:endParaRPr lang="en-GB" dirty="0"/>
          </a:p>
        </p:txBody>
      </p:sp>
      <p:sp>
        <p:nvSpPr>
          <p:cNvPr id="5" name="Content Placeholder 4">
            <a:extLst>
              <a:ext uri="{FF2B5EF4-FFF2-40B4-BE49-F238E27FC236}">
                <a16:creationId xmlns:a16="http://schemas.microsoft.com/office/drawing/2014/main" id="{FC4068DC-D810-0666-3F05-7A56771E1433}"/>
              </a:ext>
            </a:extLst>
          </p:cNvPr>
          <p:cNvSpPr>
            <a:spLocks noGrp="1"/>
          </p:cNvSpPr>
          <p:nvPr>
            <p:ph sz="half" idx="2"/>
          </p:nvPr>
        </p:nvSpPr>
        <p:spPr/>
        <p:txBody>
          <a:bodyPr>
            <a:noAutofit/>
          </a:bodyPr>
          <a:lstStyle/>
          <a:p>
            <a:pPr marL="0" indent="0">
              <a:buNone/>
            </a:pPr>
            <a:r>
              <a:rPr lang="en-GB" sz="1400" dirty="0">
                <a:latin typeface="Aptos" panose="020B0004020202020204" pitchFamily="34" charset="0"/>
              </a:rPr>
              <a:t>These multiagency safeguarding arrangements include strategic oversight and assurance of the Families First programme. This includes:</a:t>
            </a:r>
          </a:p>
          <a:p>
            <a:r>
              <a:rPr lang="en-GB" sz="1400" b="1" dirty="0">
                <a:solidFill>
                  <a:schemeClr val="accent1"/>
                </a:solidFill>
                <a:latin typeface="Aptos" panose="020B0004020202020204" pitchFamily="34" charset="0"/>
              </a:rPr>
              <a:t>Supporting the development of integrated Family Help </a:t>
            </a:r>
          </a:p>
          <a:p>
            <a:r>
              <a:rPr lang="en-GB" sz="1400" b="1" dirty="0">
                <a:solidFill>
                  <a:schemeClr val="accent2"/>
                </a:solidFill>
                <a:latin typeface="Aptos" panose="020B0004020202020204" pitchFamily="34" charset="0"/>
              </a:rPr>
              <a:t>Promoting effective multi-agency working and information sharing.</a:t>
            </a:r>
          </a:p>
          <a:p>
            <a:r>
              <a:rPr lang="en-GB" sz="1400" b="1" dirty="0">
                <a:solidFill>
                  <a:srgbClr val="CC66FF"/>
                </a:solidFill>
                <a:latin typeface="Aptos" panose="020B0004020202020204" pitchFamily="34" charset="0"/>
              </a:rPr>
              <a:t>Ensuring that safeguarding responsibilities remain clearly understood across the continuum of need.</a:t>
            </a:r>
          </a:p>
          <a:p>
            <a:r>
              <a:rPr lang="en-GB" sz="1400" b="1" dirty="0">
                <a:solidFill>
                  <a:srgbClr val="00B050"/>
                </a:solidFill>
                <a:latin typeface="Aptos" panose="020B0004020202020204" pitchFamily="34" charset="0"/>
              </a:rPr>
              <a:t>Identifying learning and improvement opportunities through quality assurance activity.</a:t>
            </a:r>
          </a:p>
          <a:p>
            <a:r>
              <a:rPr lang="en-GB" sz="1400" b="1" dirty="0">
                <a:solidFill>
                  <a:schemeClr val="accent4"/>
                </a:solidFill>
                <a:latin typeface="Aptos" panose="020B0004020202020204" pitchFamily="34" charset="0"/>
              </a:rPr>
              <a:t>Monitoring the impact of changes on children, young people and families.</a:t>
            </a:r>
          </a:p>
          <a:p>
            <a:r>
              <a:rPr lang="en-GB" sz="1400" b="1" dirty="0">
                <a:solidFill>
                  <a:srgbClr val="30DEF0"/>
                </a:solidFill>
                <a:latin typeface="Aptos" panose="020B0004020202020204" pitchFamily="34" charset="0"/>
              </a:rPr>
              <a:t>Supporting workforce development and shared learning.</a:t>
            </a:r>
          </a:p>
          <a:p>
            <a:pPr marL="0" indent="0">
              <a:buNone/>
            </a:pPr>
            <a:r>
              <a:rPr lang="en-GB" sz="1400" dirty="0">
                <a:latin typeface="Aptos" panose="020B0004020202020204" pitchFamily="34" charset="0"/>
              </a:rPr>
              <a:t>We recognise that effective safeguarding is dependent upon strong universal, targeted and specialist services working together around children and families. Families First provides an opportunity to strengthen these relationships and improve the consistency of support across the system.</a:t>
            </a:r>
          </a:p>
        </p:txBody>
      </p:sp>
      <p:pic>
        <p:nvPicPr>
          <p:cNvPr id="4" name="Picture 3">
            <a:extLst>
              <a:ext uri="{FF2B5EF4-FFF2-40B4-BE49-F238E27FC236}">
                <a16:creationId xmlns:a16="http://schemas.microsoft.com/office/drawing/2014/main" id="{5555C767-51F4-05BB-C35C-B8DFDC6106FD}"/>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388338" y="543299"/>
            <a:ext cx="1035036" cy="1024928"/>
          </a:xfrm>
          <a:prstGeom prst="rect">
            <a:avLst/>
          </a:prstGeom>
          <a:noFill/>
          <a:ln>
            <a:noFill/>
          </a:ln>
        </p:spPr>
      </p:pic>
    </p:spTree>
    <p:extLst>
      <p:ext uri="{BB962C8B-B14F-4D97-AF65-F5344CB8AC3E}">
        <p14:creationId xmlns:p14="http://schemas.microsoft.com/office/powerpoint/2010/main" val="31515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48F4F-7F7B-D8A1-86F5-5D2701F8736E}"/>
              </a:ext>
            </a:extLst>
          </p:cNvPr>
          <p:cNvSpPr>
            <a:spLocks noGrp="1"/>
          </p:cNvSpPr>
          <p:nvPr>
            <p:ph type="title"/>
          </p:nvPr>
        </p:nvSpPr>
        <p:spPr/>
        <p:txBody>
          <a:bodyPr/>
          <a:lstStyle/>
          <a:p>
            <a:r>
              <a:rPr lang="en-GB" b="1">
                <a:solidFill>
                  <a:schemeClr val="accent1"/>
                </a:solidFill>
                <a:latin typeface="Aptos" panose="020B0004020202020204" pitchFamily="34" charset="0"/>
              </a:rPr>
              <a:t>Locality Working</a:t>
            </a:r>
            <a:endParaRPr lang="en-GB" b="1" dirty="0">
              <a:solidFill>
                <a:schemeClr val="accent1"/>
              </a:solidFill>
              <a:latin typeface="Aptos" panose="020B0004020202020204" pitchFamily="34" charset="0"/>
            </a:endParaRPr>
          </a:p>
        </p:txBody>
      </p:sp>
      <p:pic>
        <p:nvPicPr>
          <p:cNvPr id="5" name="Content Placeholder 4">
            <a:extLst>
              <a:ext uri="{FF2B5EF4-FFF2-40B4-BE49-F238E27FC236}">
                <a16:creationId xmlns:a16="http://schemas.microsoft.com/office/drawing/2014/main" id="{06F67057-1E42-5A2E-A96E-23FC7061D437}"/>
              </a:ext>
            </a:extLst>
          </p:cNvPr>
          <p:cNvPicPr>
            <a:picLocks noGrp="1" noChangeAspect="1"/>
          </p:cNvPicPr>
          <p:nvPr>
            <p:ph idx="1"/>
          </p:nvPr>
        </p:nvPicPr>
        <p:blipFill>
          <a:blip r:embed="rId2"/>
          <a:stretch>
            <a:fillRect/>
          </a:stretch>
        </p:blipFill>
        <p:spPr>
          <a:xfrm>
            <a:off x="607836" y="1776243"/>
            <a:ext cx="5772956" cy="4058216"/>
          </a:xfrm>
          <a:prstGeom prst="rect">
            <a:avLst/>
          </a:prstGeom>
        </p:spPr>
      </p:pic>
      <p:pic>
        <p:nvPicPr>
          <p:cNvPr id="6" name="Picture 5">
            <a:extLst>
              <a:ext uri="{FF2B5EF4-FFF2-40B4-BE49-F238E27FC236}">
                <a16:creationId xmlns:a16="http://schemas.microsoft.com/office/drawing/2014/main" id="{0DD383D5-5A03-5989-3749-83295AD4A026}"/>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388338" y="543299"/>
            <a:ext cx="1035036" cy="1024928"/>
          </a:xfrm>
          <a:prstGeom prst="rect">
            <a:avLst/>
          </a:prstGeom>
          <a:noFill/>
          <a:ln>
            <a:noFill/>
          </a:ln>
        </p:spPr>
      </p:pic>
      <p:sp>
        <p:nvSpPr>
          <p:cNvPr id="8" name="TextBox 7">
            <a:extLst>
              <a:ext uri="{FF2B5EF4-FFF2-40B4-BE49-F238E27FC236}">
                <a16:creationId xmlns:a16="http://schemas.microsoft.com/office/drawing/2014/main" id="{27328AE5-4227-AA48-CA5F-41BAF1565035}"/>
              </a:ext>
            </a:extLst>
          </p:cNvPr>
          <p:cNvSpPr txBox="1"/>
          <p:nvPr/>
        </p:nvSpPr>
        <p:spPr>
          <a:xfrm>
            <a:off x="6096000" y="2565150"/>
            <a:ext cx="5257800" cy="2031325"/>
          </a:xfrm>
          <a:prstGeom prst="rect">
            <a:avLst/>
          </a:prstGeom>
          <a:noFill/>
        </p:spPr>
        <p:txBody>
          <a:bodyPr wrap="square">
            <a:spAutoFit/>
          </a:bodyPr>
          <a:lstStyle/>
          <a:p>
            <a:r>
              <a:rPr lang="en-GB" dirty="0">
                <a:latin typeface="Aptos" panose="020B0004020202020204" pitchFamily="34" charset="0"/>
              </a:rPr>
              <a:t>Our locality Family Help Teams will bring together Family Support Workers and Social Workers, supporting children and families across Family Help Alongside our Family Help Teams, our wider children’s services teams will ‘lean in’ to localities wherever possible and where this makes sense to do so.</a:t>
            </a:r>
          </a:p>
        </p:txBody>
      </p:sp>
    </p:spTree>
    <p:extLst>
      <p:ext uri="{BB962C8B-B14F-4D97-AF65-F5344CB8AC3E}">
        <p14:creationId xmlns:p14="http://schemas.microsoft.com/office/powerpoint/2010/main" val="1414435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EAE4C-43FE-2135-B34B-47A19CB3B0B3}"/>
              </a:ext>
            </a:extLst>
          </p:cNvPr>
          <p:cNvSpPr>
            <a:spLocks noGrp="1"/>
          </p:cNvSpPr>
          <p:nvPr>
            <p:ph type="title"/>
          </p:nvPr>
        </p:nvSpPr>
        <p:spPr/>
        <p:txBody>
          <a:bodyPr/>
          <a:lstStyle/>
          <a:p>
            <a:r>
              <a:rPr lang="en-GB" b="1" dirty="0">
                <a:solidFill>
                  <a:schemeClr val="accent1"/>
                </a:solidFill>
                <a:latin typeface="Aptos" panose="020B0004020202020204" pitchFamily="34" charset="0"/>
              </a:rPr>
              <a:t>Local Assessment Protocol</a:t>
            </a:r>
          </a:p>
        </p:txBody>
      </p:sp>
      <p:sp>
        <p:nvSpPr>
          <p:cNvPr id="3" name="Content Placeholder 2">
            <a:extLst>
              <a:ext uri="{FF2B5EF4-FFF2-40B4-BE49-F238E27FC236}">
                <a16:creationId xmlns:a16="http://schemas.microsoft.com/office/drawing/2014/main" id="{B6805A13-CE7D-9CD5-20A9-89AD947A9E3C}"/>
              </a:ext>
            </a:extLst>
          </p:cNvPr>
          <p:cNvSpPr>
            <a:spLocks noGrp="1"/>
          </p:cNvSpPr>
          <p:nvPr>
            <p:ph sz="half" idx="1"/>
          </p:nvPr>
        </p:nvSpPr>
        <p:spPr/>
        <p:txBody>
          <a:bodyPr>
            <a:noAutofit/>
          </a:bodyPr>
          <a:lstStyle/>
          <a:p>
            <a:pPr marL="0" indent="0">
              <a:lnSpc>
                <a:spcPct val="100000"/>
              </a:lnSpc>
              <a:buNone/>
            </a:pPr>
            <a:r>
              <a:rPr lang="en-GB" sz="1400" dirty="0">
                <a:latin typeface="Aptos" panose="020B0004020202020204" pitchFamily="34" charset="0"/>
              </a:rPr>
              <a:t>The Local Assessment Protocol sets out how agencies work together to identify, assess and respond to the needs of children, young people and families. </a:t>
            </a:r>
          </a:p>
          <a:p>
            <a:pPr marL="0" indent="0">
              <a:lnSpc>
                <a:spcPct val="100000"/>
              </a:lnSpc>
              <a:buNone/>
            </a:pPr>
            <a:r>
              <a:rPr lang="en-GB" sz="1400" dirty="0">
                <a:latin typeface="Aptos" panose="020B0004020202020204" pitchFamily="34" charset="0"/>
              </a:rPr>
              <a:t>The protocol provides a shared framework for assessment, decision-making, information sharing and multi-agency working, ensuring children receive the right help, support and protection at the right time.</a:t>
            </a:r>
          </a:p>
          <a:p>
            <a:pPr marL="0" indent="0">
              <a:lnSpc>
                <a:spcPct val="100000"/>
              </a:lnSpc>
              <a:buNone/>
            </a:pPr>
            <a:r>
              <a:rPr lang="en-GB" sz="1400" dirty="0">
                <a:latin typeface="Aptos" panose="020B0004020202020204" pitchFamily="34" charset="0"/>
              </a:rPr>
              <a:t>The Local Assessment Protocol supports partners to develop a shared understanding of children’s needs, strengths, risks and protective factors. It is underpinned by a child-centred, family-focused approach which recognises the importance of relationships, family networks, early intervention and coordinated multi-agency support.</a:t>
            </a:r>
          </a:p>
        </p:txBody>
      </p:sp>
      <p:sp>
        <p:nvSpPr>
          <p:cNvPr id="5" name="Content Placeholder 4">
            <a:extLst>
              <a:ext uri="{FF2B5EF4-FFF2-40B4-BE49-F238E27FC236}">
                <a16:creationId xmlns:a16="http://schemas.microsoft.com/office/drawing/2014/main" id="{007FDC5C-B6A8-8AB0-E404-B7E4A18AC7EE}"/>
              </a:ext>
            </a:extLst>
          </p:cNvPr>
          <p:cNvSpPr>
            <a:spLocks noGrp="1"/>
          </p:cNvSpPr>
          <p:nvPr>
            <p:ph sz="half" idx="2"/>
          </p:nvPr>
        </p:nvSpPr>
        <p:spPr/>
        <p:txBody>
          <a:bodyPr>
            <a:normAutofit/>
          </a:bodyPr>
          <a:lstStyle/>
          <a:p>
            <a:pPr marL="0" indent="0">
              <a:lnSpc>
                <a:spcPct val="120000"/>
              </a:lnSpc>
              <a:buNone/>
            </a:pPr>
            <a:r>
              <a:rPr lang="en-GB" sz="1400" dirty="0">
                <a:latin typeface="Aptos" panose="020B0004020202020204" pitchFamily="34" charset="0"/>
              </a:rPr>
              <a:t>The safeguarding partners seek assurance that the Local Assessment Protocol is consistently understood and applied across the partnership through quality assurance activity, multi-agency audits, learning from reviews, performance information and feedback from children, young people, families and practitioners. Learning is used to continuously strengthen assessment practice, decision-making and outcomes for children.</a:t>
            </a:r>
          </a:p>
          <a:p>
            <a:pPr marL="0" indent="0">
              <a:lnSpc>
                <a:spcPct val="120000"/>
              </a:lnSpc>
              <a:buNone/>
            </a:pPr>
            <a:r>
              <a:rPr lang="en-GB" sz="1400" dirty="0">
                <a:latin typeface="Aptos" panose="020B0004020202020204" pitchFamily="34" charset="0"/>
              </a:rPr>
              <a:t>The Local Assessment Protocol supports the delivery of the Cheshire East Families First programme by promoting earlier help, coordinated multi-agency planning, continuity of relationships and a shared understanding of a child’s lived experience. It provides the bridge between the Continuum of Need, local safeguarding arrangements and the operational delivery of Family Help and safeguarding services.</a:t>
            </a:r>
          </a:p>
        </p:txBody>
      </p:sp>
      <p:pic>
        <p:nvPicPr>
          <p:cNvPr id="4" name="Picture 3">
            <a:extLst>
              <a:ext uri="{FF2B5EF4-FFF2-40B4-BE49-F238E27FC236}">
                <a16:creationId xmlns:a16="http://schemas.microsoft.com/office/drawing/2014/main" id="{E0071B6D-4638-51A5-51E2-4D0214EC8990}"/>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334630" y="543299"/>
            <a:ext cx="1088744" cy="1078111"/>
          </a:xfrm>
          <a:prstGeom prst="rect">
            <a:avLst/>
          </a:prstGeom>
          <a:noFill/>
          <a:ln>
            <a:noFill/>
          </a:ln>
        </p:spPr>
      </p:pic>
    </p:spTree>
    <p:extLst>
      <p:ext uri="{BB962C8B-B14F-4D97-AF65-F5344CB8AC3E}">
        <p14:creationId xmlns:p14="http://schemas.microsoft.com/office/powerpoint/2010/main" val="899787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D6BCB-359A-F8CC-C529-025EFF121366}"/>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6E198257-0425-111D-3025-1A69F3BF555E}"/>
              </a:ext>
            </a:extLst>
          </p:cNvPr>
          <p:cNvGraphicFramePr/>
          <p:nvPr/>
        </p:nvGraphicFramePr>
        <p:xfrm>
          <a:off x="3250487" y="1315066"/>
          <a:ext cx="8128000" cy="339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Arrow: Left-Right 10">
            <a:extLst>
              <a:ext uri="{FF2B5EF4-FFF2-40B4-BE49-F238E27FC236}">
                <a16:creationId xmlns:a16="http://schemas.microsoft.com/office/drawing/2014/main" id="{5F9ECCFC-84AF-CE6B-BAF8-0E4B847463E9}"/>
              </a:ext>
            </a:extLst>
          </p:cNvPr>
          <p:cNvSpPr/>
          <p:nvPr/>
        </p:nvSpPr>
        <p:spPr>
          <a:xfrm>
            <a:off x="3617019" y="4243311"/>
            <a:ext cx="7477760" cy="762820"/>
          </a:xfrm>
          <a:prstGeom prst="leftRight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pPr algn="ctr" defTabSz="609585">
              <a:defRPr/>
            </a:pPr>
            <a:endParaRPr lang="en-GB" sz="1600">
              <a:solidFill>
                <a:srgbClr val="002060"/>
              </a:solidFill>
              <a:latin typeface="Calibri"/>
            </a:endParaRPr>
          </a:p>
        </p:txBody>
      </p:sp>
      <p:sp>
        <p:nvSpPr>
          <p:cNvPr id="13" name="TextBox 12">
            <a:extLst>
              <a:ext uri="{FF2B5EF4-FFF2-40B4-BE49-F238E27FC236}">
                <a16:creationId xmlns:a16="http://schemas.microsoft.com/office/drawing/2014/main" id="{D77E25D9-9BD7-F070-2850-9B30B2556515}"/>
              </a:ext>
            </a:extLst>
          </p:cNvPr>
          <p:cNvSpPr txBox="1"/>
          <p:nvPr/>
        </p:nvSpPr>
        <p:spPr>
          <a:xfrm>
            <a:off x="312071" y="1509376"/>
            <a:ext cx="2654709" cy="3539430"/>
          </a:xfrm>
          <a:prstGeom prst="rect">
            <a:avLst/>
          </a:prstGeom>
          <a:noFill/>
        </p:spPr>
        <p:txBody>
          <a:bodyPr wrap="square">
            <a:spAutoFit/>
          </a:bodyPr>
          <a:lstStyle/>
          <a:p>
            <a:pPr defTabSz="609585">
              <a:defRPr/>
            </a:pPr>
            <a:r>
              <a:rPr lang="en-GB" sz="1600" dirty="0">
                <a:solidFill>
                  <a:prstClr val="black"/>
                </a:solidFill>
                <a:latin typeface="Calibri"/>
              </a:rPr>
              <a:t>In Cheshire East we aim to work collaboratively with children and families and to support professionals in understanding the unique situation for each child. All professionals working with children and families will be curious, compassionate, respectful and rigorous in making judgements, while maintaining a clear focus on the safety and protection of children. </a:t>
            </a:r>
          </a:p>
        </p:txBody>
      </p:sp>
      <p:sp>
        <p:nvSpPr>
          <p:cNvPr id="14" name="TextBox 13">
            <a:extLst>
              <a:ext uri="{FF2B5EF4-FFF2-40B4-BE49-F238E27FC236}">
                <a16:creationId xmlns:a16="http://schemas.microsoft.com/office/drawing/2014/main" id="{47422A7D-E628-819C-D060-B8F6EB84AF92}"/>
              </a:ext>
            </a:extLst>
          </p:cNvPr>
          <p:cNvSpPr txBox="1"/>
          <p:nvPr/>
        </p:nvSpPr>
        <p:spPr>
          <a:xfrm>
            <a:off x="4153478" y="4923163"/>
            <a:ext cx="2392583" cy="912814"/>
          </a:xfrm>
          <a:prstGeom prst="rect">
            <a:avLst/>
          </a:prstGeom>
          <a:noFill/>
        </p:spPr>
        <p:txBody>
          <a:bodyPr wrap="square">
            <a:spAutoFit/>
          </a:bodyPr>
          <a:lstStyle/>
          <a:p>
            <a:pPr defTabSz="609585">
              <a:defRPr/>
            </a:pPr>
            <a:r>
              <a:rPr lang="en-GB" sz="1333" dirty="0">
                <a:solidFill>
                  <a:prstClr val="black"/>
                </a:solidFill>
                <a:latin typeface="Calibri"/>
              </a:rPr>
              <a:t>Our Extra Help offer will be delivered by partners supported by Partnership Early Help Officers.</a:t>
            </a:r>
          </a:p>
        </p:txBody>
      </p:sp>
      <p:sp>
        <p:nvSpPr>
          <p:cNvPr id="15" name="TextBox 14">
            <a:extLst>
              <a:ext uri="{FF2B5EF4-FFF2-40B4-BE49-F238E27FC236}">
                <a16:creationId xmlns:a16="http://schemas.microsoft.com/office/drawing/2014/main" id="{1C370EE3-1BC4-9223-58AF-3D0FCB4C56E2}"/>
              </a:ext>
            </a:extLst>
          </p:cNvPr>
          <p:cNvSpPr txBox="1"/>
          <p:nvPr/>
        </p:nvSpPr>
        <p:spPr>
          <a:xfrm>
            <a:off x="6581434" y="4881407"/>
            <a:ext cx="5298495" cy="1323054"/>
          </a:xfrm>
          <a:prstGeom prst="rect">
            <a:avLst/>
          </a:prstGeom>
          <a:noFill/>
        </p:spPr>
        <p:txBody>
          <a:bodyPr wrap="square">
            <a:spAutoFit/>
          </a:bodyPr>
          <a:lstStyle/>
          <a:p>
            <a:pPr defTabSz="609585">
              <a:defRPr/>
            </a:pPr>
            <a:r>
              <a:rPr lang="en-GB" sz="1333" dirty="0">
                <a:solidFill>
                  <a:prstClr val="black"/>
                </a:solidFill>
                <a:latin typeface="Calibri"/>
              </a:rPr>
              <a:t>Our Family Help offer is centred around the presenting needs of the child and family. Following a referral to the Integrated Front Door we will assess the presenting needs and decide what services and help best meet the needs of the child and family. All families that present with multiple or complex needs will be eligible for our Family Help Offer. </a:t>
            </a:r>
            <a:br>
              <a:rPr lang="en-GB" sz="1333" dirty="0">
                <a:solidFill>
                  <a:prstClr val="black"/>
                </a:solidFill>
                <a:latin typeface="Calibri"/>
              </a:rPr>
            </a:br>
            <a:endParaRPr lang="en-GB" sz="1333" dirty="0">
              <a:solidFill>
                <a:prstClr val="black"/>
              </a:solidFill>
              <a:latin typeface="Calibri"/>
            </a:endParaRPr>
          </a:p>
        </p:txBody>
      </p:sp>
      <p:sp>
        <p:nvSpPr>
          <p:cNvPr id="2" name="Rounded Rectangle 3">
            <a:extLst>
              <a:ext uri="{FF2B5EF4-FFF2-40B4-BE49-F238E27FC236}">
                <a16:creationId xmlns:a16="http://schemas.microsoft.com/office/drawing/2014/main" id="{8F921260-A92D-2945-1692-1C359E3A2A22}"/>
              </a:ext>
            </a:extLst>
          </p:cNvPr>
          <p:cNvSpPr/>
          <p:nvPr/>
        </p:nvSpPr>
        <p:spPr>
          <a:xfrm>
            <a:off x="606040" y="595049"/>
            <a:ext cx="10882576" cy="602505"/>
          </a:xfrm>
          <a:prstGeom prst="roundRect">
            <a:avLst/>
          </a:prstGeom>
          <a:solidFill>
            <a:srgbClr val="01AB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5">
              <a:defRPr/>
            </a:pPr>
            <a:endParaRPr lang="en-US" sz="2400">
              <a:solidFill>
                <a:prstClr val="white"/>
              </a:solidFill>
              <a:latin typeface="Calibri"/>
            </a:endParaRPr>
          </a:p>
        </p:txBody>
      </p:sp>
      <p:sp>
        <p:nvSpPr>
          <p:cNvPr id="3" name="Title 3">
            <a:extLst>
              <a:ext uri="{FF2B5EF4-FFF2-40B4-BE49-F238E27FC236}">
                <a16:creationId xmlns:a16="http://schemas.microsoft.com/office/drawing/2014/main" id="{0DF52172-129A-55BC-16F9-FF069BBAF998}"/>
              </a:ext>
            </a:extLst>
          </p:cNvPr>
          <p:cNvSpPr txBox="1">
            <a:spLocks/>
          </p:cNvSpPr>
          <p:nvPr/>
        </p:nvSpPr>
        <p:spPr>
          <a:xfrm>
            <a:off x="619741" y="570465"/>
            <a:ext cx="6636843" cy="602505"/>
          </a:xfrm>
          <a:prstGeom prst="rect">
            <a:avLst/>
          </a:prstGeom>
        </p:spPr>
        <p:txBody>
          <a:bodyPr vert="horz" lIns="121920" tIns="60960" rIns="121920" bIns="60960" rtlCol="0" anchor="ctr">
            <a:noAutofit/>
          </a:bodyPr>
          <a:lstStyle>
            <a:lvl1pPr algn="ctr" defTabSz="342900" rtl="0" eaLnBrk="1" latinLnBrk="0" hangingPunct="1">
              <a:spcBef>
                <a:spcPct val="0"/>
              </a:spcBef>
              <a:buNone/>
              <a:defRPr sz="3300" kern="1200">
                <a:solidFill>
                  <a:schemeClr val="tx1"/>
                </a:solidFill>
                <a:latin typeface="+mj-lt"/>
                <a:ea typeface="+mj-ea"/>
                <a:cs typeface="+mj-cs"/>
              </a:defRPr>
            </a:lvl1pPr>
          </a:lstStyle>
          <a:p>
            <a:pPr algn="l" defTabSz="457189">
              <a:defRPr/>
            </a:pPr>
            <a:r>
              <a:rPr lang="en-US" sz="3733" b="1" dirty="0">
                <a:solidFill>
                  <a:prstClr val="white"/>
                </a:solidFill>
                <a:latin typeface="Calibri"/>
              </a:rPr>
              <a:t>Family Help Continuum of Need:</a:t>
            </a:r>
          </a:p>
        </p:txBody>
      </p:sp>
      <p:sp>
        <p:nvSpPr>
          <p:cNvPr id="9" name="Title 8">
            <a:extLst>
              <a:ext uri="{FF2B5EF4-FFF2-40B4-BE49-F238E27FC236}">
                <a16:creationId xmlns:a16="http://schemas.microsoft.com/office/drawing/2014/main" id="{30986C7E-9B64-759B-3CBB-87365EDB0A8D}"/>
              </a:ext>
            </a:extLst>
          </p:cNvPr>
          <p:cNvSpPr>
            <a:spLocks noGrp="1"/>
          </p:cNvSpPr>
          <p:nvPr>
            <p:ph type="title"/>
          </p:nvPr>
        </p:nvSpPr>
        <p:spPr>
          <a:xfrm>
            <a:off x="7072209" y="570464"/>
            <a:ext cx="10972800" cy="602505"/>
          </a:xfrm>
        </p:spPr>
        <p:txBody>
          <a:bodyPr>
            <a:noAutofit/>
          </a:bodyPr>
          <a:lstStyle/>
          <a:p>
            <a:pPr algn="l"/>
            <a:r>
              <a:rPr lang="en-GB" sz="1400" dirty="0">
                <a:solidFill>
                  <a:schemeClr val="bg1"/>
                </a:solidFill>
              </a:rPr>
              <a:t>Providing families with the right help at the right time, </a:t>
            </a:r>
            <a:br>
              <a:rPr lang="en-GB" sz="1400" dirty="0">
                <a:solidFill>
                  <a:schemeClr val="bg1"/>
                </a:solidFill>
              </a:rPr>
            </a:br>
            <a:r>
              <a:rPr lang="en-GB" sz="1400" dirty="0">
                <a:solidFill>
                  <a:schemeClr val="bg1"/>
                </a:solidFill>
              </a:rPr>
              <a:t>delivered by the right people</a:t>
            </a:r>
            <a:endParaRPr lang="en-GB" sz="2000" dirty="0">
              <a:solidFill>
                <a:schemeClr val="bg1"/>
              </a:solidFill>
            </a:endParaRPr>
          </a:p>
        </p:txBody>
      </p:sp>
    </p:spTree>
    <p:extLst>
      <p:ext uri="{BB962C8B-B14F-4D97-AF65-F5344CB8AC3E}">
        <p14:creationId xmlns:p14="http://schemas.microsoft.com/office/powerpoint/2010/main" val="1142482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F897D-AB21-1F92-D7EC-AE5BCA65AFC3}"/>
              </a:ext>
            </a:extLst>
          </p:cNvPr>
          <p:cNvSpPr>
            <a:spLocks noGrp="1"/>
          </p:cNvSpPr>
          <p:nvPr>
            <p:ph type="title"/>
          </p:nvPr>
        </p:nvSpPr>
        <p:spPr/>
        <p:txBody>
          <a:bodyPr/>
          <a:lstStyle/>
          <a:p>
            <a:r>
              <a:rPr lang="en-GB" b="1" dirty="0">
                <a:solidFill>
                  <a:schemeClr val="accent1"/>
                </a:solidFill>
                <a:latin typeface="Aptos" panose="020B0004020202020204" pitchFamily="34" charset="0"/>
              </a:rPr>
              <a:t>Governance</a:t>
            </a:r>
          </a:p>
        </p:txBody>
      </p:sp>
      <p:pic>
        <p:nvPicPr>
          <p:cNvPr id="6" name="Picture 5">
            <a:extLst>
              <a:ext uri="{FF2B5EF4-FFF2-40B4-BE49-F238E27FC236}">
                <a16:creationId xmlns:a16="http://schemas.microsoft.com/office/drawing/2014/main" id="{FBCD4711-7F63-E068-BB88-D8AB6B6768BE}"/>
              </a:ext>
            </a:extLst>
          </p:cNvPr>
          <p:cNvPicPr>
            <a:picLocks noChangeAspect="1"/>
          </p:cNvPicPr>
          <p:nvPr/>
        </p:nvPicPr>
        <p:blipFill>
          <a:blip r:embed="rId2"/>
          <a:stretch>
            <a:fillRect/>
          </a:stretch>
        </p:blipFill>
        <p:spPr>
          <a:xfrm>
            <a:off x="10312861" y="435427"/>
            <a:ext cx="1036410" cy="1018120"/>
          </a:xfrm>
          <a:prstGeom prst="rect">
            <a:avLst/>
          </a:prstGeom>
        </p:spPr>
      </p:pic>
      <p:pic>
        <p:nvPicPr>
          <p:cNvPr id="7" name="Content Placeholder 6">
            <a:extLst>
              <a:ext uri="{FF2B5EF4-FFF2-40B4-BE49-F238E27FC236}">
                <a16:creationId xmlns:a16="http://schemas.microsoft.com/office/drawing/2014/main" id="{0B8573DD-CA09-A29C-F314-A466FCC00801}"/>
              </a:ext>
            </a:extLst>
          </p:cNvPr>
          <p:cNvPicPr>
            <a:picLocks noGrp="1" noChangeAspect="1"/>
          </p:cNvPicPr>
          <p:nvPr>
            <p:ph idx="1"/>
          </p:nvPr>
        </p:nvPicPr>
        <p:blipFill>
          <a:blip r:embed="rId3"/>
          <a:stretch>
            <a:fillRect/>
          </a:stretch>
        </p:blipFill>
        <p:spPr>
          <a:xfrm>
            <a:off x="838200" y="1941220"/>
            <a:ext cx="10515600" cy="4120147"/>
          </a:xfrm>
          <a:prstGeom prst="rect">
            <a:avLst/>
          </a:prstGeom>
        </p:spPr>
      </p:pic>
    </p:spTree>
    <p:extLst>
      <p:ext uri="{BB962C8B-B14F-4D97-AF65-F5344CB8AC3E}">
        <p14:creationId xmlns:p14="http://schemas.microsoft.com/office/powerpoint/2010/main" val="37826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96EFB-6C48-F0F8-50D0-5F39267D525A}"/>
              </a:ext>
            </a:extLst>
          </p:cNvPr>
          <p:cNvSpPr>
            <a:spLocks noGrp="1"/>
          </p:cNvSpPr>
          <p:nvPr>
            <p:ph type="title"/>
          </p:nvPr>
        </p:nvSpPr>
        <p:spPr/>
        <p:txBody>
          <a:bodyPr>
            <a:normAutofit/>
          </a:bodyPr>
          <a:lstStyle/>
          <a:p>
            <a:pPr>
              <a:defRPr/>
            </a:pPr>
            <a:r>
              <a:rPr lang="en-GB" b="1" dirty="0">
                <a:solidFill>
                  <a:schemeClr val="accent1"/>
                </a:solidFill>
                <a:latin typeface="Aptos" panose="020B0004020202020204" pitchFamily="34" charset="0"/>
                <a:cs typeface="Arial"/>
              </a:rPr>
              <a:t>Lead Safeguarding Partners Strategic Alliance Group</a:t>
            </a:r>
          </a:p>
        </p:txBody>
      </p:sp>
      <p:sp>
        <p:nvSpPr>
          <p:cNvPr id="3" name="Content Placeholder 2">
            <a:extLst>
              <a:ext uri="{FF2B5EF4-FFF2-40B4-BE49-F238E27FC236}">
                <a16:creationId xmlns:a16="http://schemas.microsoft.com/office/drawing/2014/main" id="{77863763-BC4F-A188-13CE-44F840145932}"/>
              </a:ext>
            </a:extLst>
          </p:cNvPr>
          <p:cNvSpPr>
            <a:spLocks noGrp="1"/>
          </p:cNvSpPr>
          <p:nvPr>
            <p:ph sz="half" idx="1"/>
          </p:nvPr>
        </p:nvSpPr>
        <p:spPr/>
        <p:txBody>
          <a:bodyPr>
            <a:noAutofit/>
          </a:bodyPr>
          <a:lstStyle/>
          <a:p>
            <a:pPr marL="0" indent="0">
              <a:buNone/>
            </a:pPr>
            <a:r>
              <a:rPr lang="en-GB" sz="1400" dirty="0">
                <a:latin typeface="Aptos" panose="020B0004020202020204" pitchFamily="34" charset="0"/>
              </a:rPr>
              <a:t>The Cheshire Safeguarding Alliance is a pan-Cheshire strategic leadership group bringing together Lead Safeguarding Partners from Local Authorities, Health, and Police to </a:t>
            </a:r>
            <a:r>
              <a:rPr lang="en-GB" sz="1400" b="1" dirty="0">
                <a:latin typeface="Aptos" panose="020B0004020202020204" pitchFamily="34" charset="0"/>
              </a:rPr>
              <a:t>provide oversight </a:t>
            </a:r>
            <a:r>
              <a:rPr lang="en-GB" sz="1400" dirty="0">
                <a:latin typeface="Aptos" panose="020B0004020202020204" pitchFamily="34" charset="0"/>
              </a:rPr>
              <a:t>of children's and adults' safeguarding arrangements across Cheshire East, Cheshire West and Chester, Halton, and Warrington. </a:t>
            </a:r>
          </a:p>
          <a:p>
            <a:pPr marL="0" indent="0">
              <a:buNone/>
            </a:pPr>
            <a:r>
              <a:rPr lang="en-GB" sz="1400" dirty="0">
                <a:latin typeface="Aptos" panose="020B0004020202020204" pitchFamily="34" charset="0"/>
              </a:rPr>
              <a:t>The Alliance sets </a:t>
            </a:r>
            <a:r>
              <a:rPr lang="en-GB" sz="1400" b="1" dirty="0">
                <a:latin typeface="Aptos" panose="020B0004020202020204" pitchFamily="34" charset="0"/>
              </a:rPr>
              <a:t>strategic direction</a:t>
            </a:r>
            <a:r>
              <a:rPr lang="en-GB" sz="1400" dirty="0">
                <a:latin typeface="Aptos" panose="020B0004020202020204" pitchFamily="34" charset="0"/>
              </a:rPr>
              <a:t>, monitors performance and risk, promotes consistency and learning, and ensures the voices of children, adults, families, and carers inform safeguarding policy and practice across the region.</a:t>
            </a:r>
          </a:p>
          <a:p>
            <a:pPr marL="0" indent="0">
              <a:buNone/>
            </a:pPr>
            <a:r>
              <a:rPr lang="en-GB" sz="1400" dirty="0">
                <a:latin typeface="Aptos" panose="020B0004020202020204" pitchFamily="34" charset="0"/>
              </a:rPr>
              <a:t>Meeting on a pan‑Cheshire basis also supports sub‑regional collaboration aligned to the </a:t>
            </a:r>
            <a:r>
              <a:rPr lang="en-GB" sz="1400" b="1" dirty="0">
                <a:latin typeface="Aptos" panose="020B0004020202020204" pitchFamily="34" charset="0"/>
              </a:rPr>
              <a:t>Cheshire Constabulary footprint</a:t>
            </a:r>
            <a:r>
              <a:rPr lang="en-GB" sz="1400" dirty="0">
                <a:latin typeface="Aptos" panose="020B0004020202020204" pitchFamily="34" charset="0"/>
              </a:rPr>
              <a:t> and the Integrated Care Boards. </a:t>
            </a:r>
          </a:p>
        </p:txBody>
      </p:sp>
      <p:sp>
        <p:nvSpPr>
          <p:cNvPr id="4" name="Content Placeholder 2">
            <a:extLst>
              <a:ext uri="{FF2B5EF4-FFF2-40B4-BE49-F238E27FC236}">
                <a16:creationId xmlns:a16="http://schemas.microsoft.com/office/drawing/2014/main" id="{FAD94AB3-F1A8-81F5-E133-B116F4AD5EC8}"/>
              </a:ext>
            </a:extLst>
          </p:cNvPr>
          <p:cNvSpPr txBox="1">
            <a:spLocks/>
          </p:cNvSpPr>
          <p:nvPr/>
        </p:nvSpPr>
        <p:spPr>
          <a:xfrm>
            <a:off x="6172202" y="1840257"/>
            <a:ext cx="5231054"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t>The Strategic Alliance Group is supported by </a:t>
            </a:r>
            <a:r>
              <a:rPr lang="en-GB" sz="1400" b="1" dirty="0"/>
              <a:t>Delegated Safeguarding Partners</a:t>
            </a:r>
            <a:r>
              <a:rPr lang="en-GB" sz="1400" dirty="0"/>
              <a:t> who:</a:t>
            </a:r>
          </a:p>
          <a:p>
            <a:r>
              <a:rPr lang="en-GB" sz="1400" dirty="0"/>
              <a:t>Support alignment of </a:t>
            </a:r>
            <a:r>
              <a:rPr lang="en-GB" sz="1400" b="1" dirty="0"/>
              <a:t>vision, culture and strategic priorities</a:t>
            </a:r>
            <a:r>
              <a:rPr lang="en-GB" sz="1400" dirty="0"/>
              <a:t> across pan‑Cheshire safeguarding arrangements</a:t>
            </a:r>
          </a:p>
          <a:p>
            <a:r>
              <a:rPr lang="en-GB" sz="1400" dirty="0"/>
              <a:t>Consider common safeguarding challenges for children, adults at risk and families across the Cheshire footprint</a:t>
            </a:r>
          </a:p>
          <a:p>
            <a:r>
              <a:rPr lang="en-GB" sz="1400" dirty="0"/>
              <a:t>Seek assurance and provide constructive challenge on issues escalated from local safeguarding partnerships</a:t>
            </a:r>
          </a:p>
          <a:p>
            <a:r>
              <a:rPr lang="en-GB" sz="1400" dirty="0"/>
              <a:t>Promote the </a:t>
            </a:r>
            <a:r>
              <a:rPr lang="en-GB" sz="1400" b="1" dirty="0"/>
              <a:t>sharing and dissemination of learning and good practice</a:t>
            </a:r>
            <a:r>
              <a:rPr lang="en-GB" sz="1400" dirty="0"/>
              <a:t>, including from reviews and inspections</a:t>
            </a:r>
          </a:p>
          <a:p>
            <a:r>
              <a:rPr lang="en-GB" sz="1400" dirty="0"/>
              <a:t>Support alignment and transparency in relation to </a:t>
            </a:r>
            <a:r>
              <a:rPr lang="en-GB" sz="1400" b="1" dirty="0"/>
              <a:t>funding principles and resourcing approaches</a:t>
            </a:r>
            <a:r>
              <a:rPr lang="en-GB" sz="1400" dirty="0"/>
              <a:t>, where appropriate</a:t>
            </a:r>
          </a:p>
          <a:p>
            <a:pPr marL="0" indent="0">
              <a:buFont typeface="Arial" panose="020B0604020202020204" pitchFamily="34" charset="0"/>
              <a:buNone/>
            </a:pPr>
            <a:r>
              <a:rPr lang="en-GB" sz="1400" dirty="0"/>
              <a:t>The Group reflects on how national and local policy has been embedded into practice, identifies emerging themes and risks, and shares examples of improvement and effective practice across the footprint. </a:t>
            </a:r>
            <a:endParaRPr lang="en-GB" sz="1300" dirty="0">
              <a:latin typeface="Aptos" panose="020B0004020202020204" pitchFamily="34" charset="0"/>
            </a:endParaRPr>
          </a:p>
        </p:txBody>
      </p:sp>
      <p:sp>
        <p:nvSpPr>
          <p:cNvPr id="5" name="Content Placeholder 2">
            <a:extLst>
              <a:ext uri="{FF2B5EF4-FFF2-40B4-BE49-F238E27FC236}">
                <a16:creationId xmlns:a16="http://schemas.microsoft.com/office/drawing/2014/main" id="{8AE18D12-8A47-8F07-644F-C1ABD7FE467A}"/>
              </a:ext>
            </a:extLst>
          </p:cNvPr>
          <p:cNvSpPr txBox="1">
            <a:spLocks/>
          </p:cNvSpPr>
          <p:nvPr/>
        </p:nvSpPr>
        <p:spPr>
          <a:xfrm>
            <a:off x="8700883" y="1040157"/>
            <a:ext cx="2980908" cy="53010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300" dirty="0">
              <a:latin typeface="Aptos" panose="020B0004020202020204" pitchFamily="34" charset="0"/>
            </a:endParaRPr>
          </a:p>
        </p:txBody>
      </p:sp>
      <p:pic>
        <p:nvPicPr>
          <p:cNvPr id="15" name="Picture 14">
            <a:extLst>
              <a:ext uri="{FF2B5EF4-FFF2-40B4-BE49-F238E27FC236}">
                <a16:creationId xmlns:a16="http://schemas.microsoft.com/office/drawing/2014/main" id="{56F4C2B2-4847-B0A8-0856-A80F1A712752}"/>
              </a:ext>
            </a:extLst>
          </p:cNvPr>
          <p:cNvPicPr>
            <a:picLocks noChangeAspect="1"/>
          </p:cNvPicPr>
          <p:nvPr/>
        </p:nvPicPr>
        <p:blipFill>
          <a:blip r:embed="rId2"/>
          <a:stretch>
            <a:fillRect/>
          </a:stretch>
        </p:blipFill>
        <p:spPr>
          <a:xfrm>
            <a:off x="10291172" y="455822"/>
            <a:ext cx="1036410" cy="1018120"/>
          </a:xfrm>
          <a:prstGeom prst="rect">
            <a:avLst/>
          </a:prstGeom>
        </p:spPr>
      </p:pic>
    </p:spTree>
    <p:extLst>
      <p:ext uri="{BB962C8B-B14F-4D97-AF65-F5344CB8AC3E}">
        <p14:creationId xmlns:p14="http://schemas.microsoft.com/office/powerpoint/2010/main" val="1763662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C66FD-EAEB-9353-312C-2A61E4E0A9EE}"/>
              </a:ext>
            </a:extLst>
          </p:cNvPr>
          <p:cNvSpPr>
            <a:spLocks noGrp="1"/>
          </p:cNvSpPr>
          <p:nvPr>
            <p:ph type="title"/>
          </p:nvPr>
        </p:nvSpPr>
        <p:spPr/>
        <p:txBody>
          <a:bodyPr/>
          <a:lstStyle/>
          <a:p>
            <a:r>
              <a:rPr lang="en-GB" b="1" dirty="0">
                <a:solidFill>
                  <a:schemeClr val="accent1"/>
                </a:solidFill>
              </a:rPr>
              <a:t>Chairing Arrangements</a:t>
            </a:r>
          </a:p>
        </p:txBody>
      </p:sp>
      <p:sp>
        <p:nvSpPr>
          <p:cNvPr id="3" name="Content Placeholder 2">
            <a:extLst>
              <a:ext uri="{FF2B5EF4-FFF2-40B4-BE49-F238E27FC236}">
                <a16:creationId xmlns:a16="http://schemas.microsoft.com/office/drawing/2014/main" id="{5B544D86-1DC1-C60A-1AFF-ED3E5A97AA48}"/>
              </a:ext>
            </a:extLst>
          </p:cNvPr>
          <p:cNvSpPr>
            <a:spLocks noGrp="1"/>
          </p:cNvSpPr>
          <p:nvPr>
            <p:ph idx="1"/>
          </p:nvPr>
        </p:nvSpPr>
        <p:spPr>
          <a:xfrm>
            <a:off x="838200" y="1825625"/>
            <a:ext cx="5257800" cy="4351338"/>
          </a:xfrm>
        </p:spPr>
        <p:txBody>
          <a:bodyPr>
            <a:normAutofit/>
          </a:bodyPr>
          <a:lstStyle/>
          <a:p>
            <a:pPr marL="0" indent="0">
              <a:buNone/>
            </a:pPr>
            <a:endParaRPr lang="en-GB" sz="1400" dirty="0">
              <a:latin typeface="Aptos" panose="020B0004020202020204" pitchFamily="34" charset="0"/>
            </a:endParaRPr>
          </a:p>
          <a:p>
            <a:pPr marL="0" indent="0">
              <a:buNone/>
            </a:pPr>
            <a:r>
              <a:rPr lang="en-GB" sz="1400" dirty="0">
                <a:latin typeface="Aptos" panose="020B0004020202020204" pitchFamily="34" charset="0"/>
              </a:rPr>
              <a:t>The </a:t>
            </a:r>
            <a:r>
              <a:rPr lang="en-GB" sz="1400" b="1" dirty="0">
                <a:solidFill>
                  <a:schemeClr val="accent1"/>
                </a:solidFill>
                <a:latin typeface="Aptos" panose="020B0004020202020204" pitchFamily="34" charset="0"/>
              </a:rPr>
              <a:t>Lead Safeguarding Partners Strategic Alliance Group </a:t>
            </a:r>
            <a:r>
              <a:rPr lang="en-GB" sz="1400" dirty="0">
                <a:latin typeface="Aptos" panose="020B0004020202020204" pitchFamily="34" charset="0"/>
              </a:rPr>
              <a:t>is chaired on an annual rotation between the Lead Safeguarding Partners. </a:t>
            </a:r>
          </a:p>
          <a:p>
            <a:pPr marL="0" indent="0">
              <a:buNone/>
            </a:pPr>
            <a:r>
              <a:rPr lang="en-GB" sz="1400" dirty="0">
                <a:latin typeface="Aptos" panose="020B0004020202020204" pitchFamily="34" charset="0"/>
              </a:rPr>
              <a:t>The regular meetings of this group strengthen the approach to safeguarding and enable the Lead Safeguarding Partners to meet their statutory and regulatory obligations to Children and Adults Safeguarding. </a:t>
            </a:r>
          </a:p>
          <a:p>
            <a:pPr marL="0" lvl="0" indent="0">
              <a:buNone/>
            </a:pPr>
            <a:r>
              <a:rPr lang="en-GB" sz="1400" dirty="0">
                <a:latin typeface="Aptos" panose="020B0004020202020204" pitchFamily="34" charset="0"/>
              </a:rPr>
              <a:t>The chairing of the </a:t>
            </a:r>
            <a:r>
              <a:rPr lang="en-GB" sz="1400" b="1" dirty="0">
                <a:solidFill>
                  <a:schemeClr val="accent1"/>
                </a:solidFill>
                <a:latin typeface="Aptos" panose="020B0004020202020204" pitchFamily="34" charset="0"/>
              </a:rPr>
              <a:t>DSP Executive Board </a:t>
            </a:r>
            <a:r>
              <a:rPr lang="en-GB" sz="1400" dirty="0">
                <a:latin typeface="Aptos" panose="020B0004020202020204" pitchFamily="34" charset="0"/>
              </a:rPr>
              <a:t>is undertaken on an annual rotation. This role is current held by </a:t>
            </a:r>
            <a:r>
              <a:rPr lang="en-US" sz="1400" dirty="0">
                <a:latin typeface="Aptos" panose="020B0004020202020204" pitchFamily="34" charset="0"/>
                <a:cs typeface="Arial"/>
              </a:rPr>
              <a:t>Claire Jesson, </a:t>
            </a:r>
            <a:r>
              <a:rPr lang="en-GB" sz="1400" dirty="0">
                <a:latin typeface="Aptos" panose="020B0004020202020204" pitchFamily="34" charset="0"/>
                <a:cs typeface="Arial"/>
              </a:rPr>
              <a:t>T/Detective Chief Superintendent.</a:t>
            </a:r>
          </a:p>
          <a:p>
            <a:pPr marL="0" lvl="0" indent="0">
              <a:buNone/>
            </a:pPr>
            <a:r>
              <a:rPr lang="en-GB" sz="1400" dirty="0">
                <a:latin typeface="Aptos" panose="020B0004020202020204" pitchFamily="34" charset="0"/>
              </a:rPr>
              <a:t>Working collectively, DSPs provide leadership, challenge and assurance to help ensure safeguarding arrangements improve outcomes and experiences for children, young people and families across Cheshire East. </a:t>
            </a:r>
          </a:p>
          <a:p>
            <a:pPr marL="0" lvl="0" indent="0">
              <a:buNone/>
            </a:pPr>
            <a:r>
              <a:rPr lang="en-GB" sz="1400" dirty="0">
                <a:latin typeface="Aptos" panose="020B0004020202020204" pitchFamily="34" charset="0"/>
              </a:rPr>
              <a:t>The safeguarding arrangements are founded on equal and effective partnership between local authority, police, health, education and relevant agencies</a:t>
            </a:r>
          </a:p>
          <a:p>
            <a:pPr marL="0" lvl="0" indent="0">
              <a:buNone/>
            </a:pPr>
            <a:endParaRPr lang="en-GB" sz="1400" dirty="0">
              <a:latin typeface="Aptos" panose="020B0004020202020204" pitchFamily="34" charset="0"/>
            </a:endParaRPr>
          </a:p>
          <a:p>
            <a:pPr marL="0" lvl="0" indent="0">
              <a:buNone/>
            </a:pPr>
            <a:endParaRPr lang="en-GB" sz="1400" dirty="0">
              <a:latin typeface="Aptos" panose="020B0004020202020204" pitchFamily="34" charset="0"/>
            </a:endParaRPr>
          </a:p>
          <a:p>
            <a:pPr marL="0" lvl="0" indent="0">
              <a:buNone/>
            </a:pPr>
            <a:endParaRPr lang="en-GB" sz="1400" dirty="0">
              <a:latin typeface="Aptos" panose="020B0004020202020204" pitchFamily="34" charset="0"/>
            </a:endParaRPr>
          </a:p>
          <a:p>
            <a:endParaRPr lang="en-GB" dirty="0"/>
          </a:p>
        </p:txBody>
      </p:sp>
      <p:pic>
        <p:nvPicPr>
          <p:cNvPr id="4" name="Picture 3">
            <a:extLst>
              <a:ext uri="{FF2B5EF4-FFF2-40B4-BE49-F238E27FC236}">
                <a16:creationId xmlns:a16="http://schemas.microsoft.com/office/drawing/2014/main" id="{E51DB3B9-8F4B-E3FD-5679-4FCC1A3455D1}"/>
              </a:ext>
            </a:extLst>
          </p:cNvPr>
          <p:cNvPicPr>
            <a:picLocks noChangeAspect="1"/>
          </p:cNvPicPr>
          <p:nvPr/>
        </p:nvPicPr>
        <p:blipFill>
          <a:blip r:embed="rId2"/>
          <a:stretch>
            <a:fillRect/>
          </a:stretch>
        </p:blipFill>
        <p:spPr>
          <a:xfrm>
            <a:off x="8201032" y="4158316"/>
            <a:ext cx="1036410" cy="1018120"/>
          </a:xfrm>
          <a:prstGeom prst="rect">
            <a:avLst/>
          </a:prstGeom>
        </p:spPr>
      </p:pic>
      <p:pic>
        <p:nvPicPr>
          <p:cNvPr id="6" name="Picture 5">
            <a:extLst>
              <a:ext uri="{FF2B5EF4-FFF2-40B4-BE49-F238E27FC236}">
                <a16:creationId xmlns:a16="http://schemas.microsoft.com/office/drawing/2014/main" id="{392B6A67-BA53-4660-EF42-E10AA9D963CE}"/>
              </a:ext>
            </a:extLst>
          </p:cNvPr>
          <p:cNvPicPr>
            <a:picLocks noChangeAspect="1"/>
          </p:cNvPicPr>
          <p:nvPr/>
        </p:nvPicPr>
        <p:blipFill>
          <a:blip r:embed="rId3"/>
          <a:stretch>
            <a:fillRect/>
          </a:stretch>
        </p:blipFill>
        <p:spPr>
          <a:xfrm>
            <a:off x="5867400" y="2432601"/>
            <a:ext cx="5878286" cy="725188"/>
          </a:xfrm>
          <a:prstGeom prst="rect">
            <a:avLst/>
          </a:prstGeom>
        </p:spPr>
      </p:pic>
    </p:spTree>
    <p:extLst>
      <p:ext uri="{BB962C8B-B14F-4D97-AF65-F5344CB8AC3E}">
        <p14:creationId xmlns:p14="http://schemas.microsoft.com/office/powerpoint/2010/main" val="3033282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360655C-1FA2-2E58-B4FD-52F401FBFAFC}"/>
              </a:ext>
            </a:extLst>
          </p:cNvPr>
          <p:cNvSpPr>
            <a:spLocks noGrp="1"/>
          </p:cNvSpPr>
          <p:nvPr>
            <p:ph type="title"/>
          </p:nvPr>
        </p:nvSpPr>
        <p:spPr/>
        <p:txBody>
          <a:bodyPr>
            <a:normAutofit/>
          </a:bodyPr>
          <a:lstStyle/>
          <a:p>
            <a:pPr marL="715963" indent="-715963">
              <a:defRPr/>
            </a:pPr>
            <a:r>
              <a:rPr lang="en-GB" b="1" dirty="0">
                <a:solidFill>
                  <a:schemeClr val="accent1"/>
                </a:solidFill>
                <a:latin typeface="Arial"/>
                <a:cs typeface="Arial"/>
              </a:rPr>
              <a:t>The DSP Executive Board </a:t>
            </a:r>
          </a:p>
        </p:txBody>
      </p:sp>
      <p:sp>
        <p:nvSpPr>
          <p:cNvPr id="7" name="Content Placeholder 2">
            <a:extLst>
              <a:ext uri="{FF2B5EF4-FFF2-40B4-BE49-F238E27FC236}">
                <a16:creationId xmlns:a16="http://schemas.microsoft.com/office/drawing/2014/main" id="{B2F70D95-D0CE-0EF6-C24A-A892D5D40FB1}"/>
              </a:ext>
            </a:extLst>
          </p:cNvPr>
          <p:cNvSpPr>
            <a:spLocks noGrp="1"/>
          </p:cNvSpPr>
          <p:nvPr>
            <p:ph sz="half" idx="1"/>
          </p:nvPr>
        </p:nvSpPr>
        <p:spPr>
          <a:xfrm>
            <a:off x="838200" y="1729981"/>
            <a:ext cx="10515600" cy="4351338"/>
          </a:xfrm>
        </p:spPr>
        <p:txBody>
          <a:bodyPr>
            <a:noAutofit/>
          </a:bodyPr>
          <a:lstStyle/>
          <a:p>
            <a:pPr marL="0" indent="0">
              <a:buNone/>
            </a:pPr>
            <a:r>
              <a:rPr lang="en-GB" sz="1400" dirty="0">
                <a:latin typeface="Aptos" panose="020B0004020202020204" pitchFamily="34" charset="0"/>
              </a:rPr>
              <a:t>The </a:t>
            </a:r>
            <a:r>
              <a:rPr lang="en-GB" sz="1400" b="1" dirty="0">
                <a:latin typeface="Aptos" panose="020B0004020202020204" pitchFamily="34" charset="0"/>
              </a:rPr>
              <a:t>DSP Executive Board</a:t>
            </a:r>
            <a:r>
              <a:rPr lang="en-GB" sz="1400" dirty="0">
                <a:latin typeface="Aptos" panose="020B0004020202020204" pitchFamily="34" charset="0"/>
              </a:rPr>
              <a:t> co-ordinates and provides strategic leadership for the safeguarding arrangements. The three Delegated Safeguarding Partners have formally delegated responsibility to act on behalf of their respective agencies: Cheshire Police, NHS Cheshire and Merseyside Integrated Care Board, and Cheshire East Council.  </a:t>
            </a:r>
            <a:r>
              <a:rPr lang="en-GB" sz="1400" b="1" dirty="0">
                <a:solidFill>
                  <a:schemeClr val="accent1"/>
                </a:solidFill>
                <a:latin typeface="Aptos" panose="020B0004020202020204" pitchFamily="34" charset="0"/>
              </a:rPr>
              <a:t>Education Representation is an important addition to resilience of the Board in understanding the impact of education as a protective factor and an enabler of strong outcomes for children and young people.</a:t>
            </a:r>
          </a:p>
          <a:p>
            <a:pPr marL="0" indent="0">
              <a:buNone/>
            </a:pPr>
            <a:r>
              <a:rPr lang="en-GB" sz="1400" dirty="0">
                <a:latin typeface="Aptos" panose="020B0004020202020204" pitchFamily="34" charset="0"/>
              </a:rPr>
              <a:t>The arrangements were recently updated to reflect greater emphasis in Working Together Statutory Guidance on effective scrutiny and assurance .The Chair of the Multi Agency Quality Assurance group attends to present the work and findings of the Multi‑Agency Quality Assurance Group.  The Independent Scrutineer and the Business Manager attend the Board to support effective scrutiny, assurance and delivery of the safeguarding arrangements.  </a:t>
            </a:r>
            <a:endParaRPr lang="en-GB" sz="1300" dirty="0">
              <a:latin typeface="Aptos" panose="020B0004020202020204" pitchFamily="34" charset="0"/>
            </a:endParaRPr>
          </a:p>
        </p:txBody>
      </p:sp>
      <p:graphicFrame>
        <p:nvGraphicFramePr>
          <p:cNvPr id="6" name="Diagram 5">
            <a:extLst>
              <a:ext uri="{FF2B5EF4-FFF2-40B4-BE49-F238E27FC236}">
                <a16:creationId xmlns:a16="http://schemas.microsoft.com/office/drawing/2014/main" id="{93201445-E9D1-5C28-E9FE-58E3C735E7F2}"/>
              </a:ext>
            </a:extLst>
          </p:cNvPr>
          <p:cNvGraphicFramePr/>
          <p:nvPr>
            <p:extLst>
              <p:ext uri="{D42A27DB-BD31-4B8C-83A1-F6EECF244321}">
                <p14:modId xmlns:p14="http://schemas.microsoft.com/office/powerpoint/2010/main" val="2249718445"/>
              </p:ext>
            </p:extLst>
          </p:nvPr>
        </p:nvGraphicFramePr>
        <p:xfrm>
          <a:off x="838200" y="3678518"/>
          <a:ext cx="10515600" cy="2147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609A531D-2741-5317-6A22-A7B869252C4A}"/>
              </a:ext>
            </a:extLst>
          </p:cNvPr>
          <p:cNvSpPr txBox="1">
            <a:spLocks/>
          </p:cNvSpPr>
          <p:nvPr/>
        </p:nvSpPr>
        <p:spPr>
          <a:xfrm>
            <a:off x="6808304" y="884790"/>
            <a:ext cx="1798983" cy="53432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300" dirty="0">
              <a:latin typeface="Aptos" panose="020B0004020202020204" pitchFamily="34" charset="0"/>
            </a:endParaRPr>
          </a:p>
        </p:txBody>
      </p:sp>
      <p:pic>
        <p:nvPicPr>
          <p:cNvPr id="5" name="Picture 4">
            <a:extLst>
              <a:ext uri="{FF2B5EF4-FFF2-40B4-BE49-F238E27FC236}">
                <a16:creationId xmlns:a16="http://schemas.microsoft.com/office/drawing/2014/main" id="{B8259C84-25FB-5B7E-5699-3F3A0A9C24EC}"/>
              </a:ext>
            </a:extLst>
          </p:cNvPr>
          <p:cNvPicPr>
            <a:picLocks noChangeAspect="1"/>
          </p:cNvPicPr>
          <p:nvPr/>
        </p:nvPicPr>
        <p:blipFill>
          <a:blip r:embed="rId7" cstate="print">
            <a:alphaModFix amt="99000"/>
            <a:extLst>
              <a:ext uri="{28A0092B-C50C-407E-A947-70E740481C1C}">
                <a14:useLocalDpi xmlns:a14="http://schemas.microsoft.com/office/drawing/2010/main" val="0"/>
              </a:ext>
            </a:extLst>
          </a:blip>
          <a:srcRect l="10463" r="13004" b="21797"/>
          <a:stretch/>
        </p:blipFill>
        <p:spPr bwMode="auto">
          <a:xfrm>
            <a:off x="10143241" y="510797"/>
            <a:ext cx="1210559" cy="1198736"/>
          </a:xfrm>
          <a:prstGeom prst="rect">
            <a:avLst/>
          </a:prstGeom>
          <a:noFill/>
          <a:ln>
            <a:noFill/>
          </a:ln>
        </p:spPr>
      </p:pic>
    </p:spTree>
    <p:extLst>
      <p:ext uri="{BB962C8B-B14F-4D97-AF65-F5344CB8AC3E}">
        <p14:creationId xmlns:p14="http://schemas.microsoft.com/office/powerpoint/2010/main" val="77006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AFE15D-55BB-EFE8-2FB0-056812306EF1}"/>
              </a:ext>
            </a:extLst>
          </p:cNvPr>
          <p:cNvSpPr>
            <a:spLocks noGrp="1"/>
          </p:cNvSpPr>
          <p:nvPr>
            <p:ph type="title"/>
          </p:nvPr>
        </p:nvSpPr>
        <p:spPr/>
        <p:txBody>
          <a:bodyPr>
            <a:normAutofit fontScale="90000"/>
          </a:bodyPr>
          <a:lstStyle/>
          <a:p>
            <a:r>
              <a:rPr lang="en-GB" sz="4900" b="1" dirty="0">
                <a:solidFill>
                  <a:schemeClr val="accent1"/>
                </a:solidFill>
                <a:latin typeface="Aptos" panose="020B0004020202020204" pitchFamily="34" charset="0"/>
              </a:rPr>
              <a:t>Multi-Agency Quality Assurance </a:t>
            </a:r>
            <a:br>
              <a:rPr lang="en-GB" sz="4900" b="1" dirty="0">
                <a:solidFill>
                  <a:schemeClr val="accent1"/>
                </a:solidFill>
                <a:latin typeface="Aptos" panose="020B0004020202020204" pitchFamily="34" charset="0"/>
              </a:rPr>
            </a:br>
            <a:r>
              <a:rPr lang="en-GB" sz="4900" b="1" dirty="0">
                <a:solidFill>
                  <a:schemeClr val="accent1"/>
                </a:solidFill>
                <a:latin typeface="Aptos" panose="020B0004020202020204" pitchFamily="34" charset="0"/>
              </a:rPr>
              <a:t>Group (MAQA)</a:t>
            </a:r>
            <a:br>
              <a:rPr lang="en-GB" dirty="0"/>
            </a:br>
            <a:endParaRPr lang="en-GB" dirty="0"/>
          </a:p>
        </p:txBody>
      </p:sp>
      <p:sp>
        <p:nvSpPr>
          <p:cNvPr id="3" name="Content Placeholder 2">
            <a:extLst>
              <a:ext uri="{FF2B5EF4-FFF2-40B4-BE49-F238E27FC236}">
                <a16:creationId xmlns:a16="http://schemas.microsoft.com/office/drawing/2014/main" id="{ACD0D1EB-A137-B484-7FC3-CBAAE6E281EE}"/>
              </a:ext>
            </a:extLst>
          </p:cNvPr>
          <p:cNvSpPr>
            <a:spLocks noGrp="1"/>
          </p:cNvSpPr>
          <p:nvPr>
            <p:ph sz="half" idx="1"/>
          </p:nvPr>
        </p:nvSpPr>
        <p:spPr/>
        <p:txBody>
          <a:bodyPr>
            <a:noAutofit/>
          </a:bodyPr>
          <a:lstStyle/>
          <a:p>
            <a:pPr marL="0" indent="0">
              <a:buNone/>
            </a:pPr>
            <a:r>
              <a:rPr lang="en-GB" sz="1400" b="1" dirty="0">
                <a:solidFill>
                  <a:schemeClr val="accent1"/>
                </a:solidFill>
                <a:latin typeface="Aptos" panose="020B0004020202020204" pitchFamily="34" charset="0"/>
              </a:rPr>
              <a:t>Purpose </a:t>
            </a:r>
          </a:p>
          <a:p>
            <a:r>
              <a:rPr lang="en-GB" sz="1400" dirty="0">
                <a:latin typeface="Aptos" panose="020B0004020202020204" pitchFamily="34" charset="0"/>
              </a:rPr>
              <a:t>To provide assurance about the effectiveness of the safeguarding arrangements to the Executive. </a:t>
            </a:r>
          </a:p>
          <a:p>
            <a:r>
              <a:rPr lang="en-GB" sz="1400" dirty="0">
                <a:latin typeface="Aptos" panose="020B0004020202020204" pitchFamily="34" charset="0"/>
              </a:rPr>
              <a:t>To oversee the delivery of the Partnership’s Quality Assurance Framework, ensuring a consistent and systematic approach to scrutiny.</a:t>
            </a:r>
          </a:p>
          <a:p>
            <a:r>
              <a:rPr lang="en-GB" sz="1400" dirty="0">
                <a:latin typeface="Aptos" panose="020B0004020202020204" pitchFamily="34" charset="0"/>
              </a:rPr>
              <a:t>To coordinate and scrutinise multi‑agency audits, reviews and thematic activity, including learning from LCSPR, Rapid Reviews, national reviews and inspections.</a:t>
            </a:r>
          </a:p>
          <a:p>
            <a:r>
              <a:rPr lang="en-GB" sz="1400" dirty="0">
                <a:latin typeface="Aptos" panose="020B0004020202020204" pitchFamily="34" charset="0"/>
              </a:rPr>
              <a:t>To Analyse performance intelligence and safeguarding data to assess the effectiveness of local arrangements.</a:t>
            </a:r>
          </a:p>
          <a:p>
            <a:r>
              <a:rPr lang="en-GB" sz="1400" dirty="0">
                <a:latin typeface="Aptos" panose="020B0004020202020204" pitchFamily="34" charset="0"/>
              </a:rPr>
              <a:t>To Ensure the voices of children, families and practitioners inform quality assurance and system learning.</a:t>
            </a:r>
          </a:p>
          <a:p>
            <a:r>
              <a:rPr lang="en-GB" sz="1400" dirty="0">
                <a:latin typeface="Aptos" panose="020B0004020202020204" pitchFamily="34" charset="0"/>
              </a:rPr>
              <a:t>To Identify patterns, trends and systemic issues, escalating concerns where appropriate.</a:t>
            </a:r>
          </a:p>
          <a:p>
            <a:r>
              <a:rPr lang="en-GB" sz="1400" dirty="0">
                <a:latin typeface="Aptos" panose="020B0004020202020204" pitchFamily="34" charset="0"/>
              </a:rPr>
              <a:t>To Hold partners to account for engagement, action and statutory safeguarding responsibilities.</a:t>
            </a:r>
          </a:p>
          <a:p>
            <a:pPr marL="0" indent="0">
              <a:buNone/>
            </a:pPr>
            <a:endParaRPr lang="en-GB" sz="1400" dirty="0">
              <a:latin typeface="Aptos" panose="020B0004020202020204" pitchFamily="34" charset="0"/>
            </a:endParaRPr>
          </a:p>
          <a:p>
            <a:pPr marL="0" indent="0">
              <a:buNone/>
            </a:pPr>
            <a:endParaRPr lang="en-GB" sz="1400" dirty="0"/>
          </a:p>
        </p:txBody>
      </p:sp>
      <p:sp>
        <p:nvSpPr>
          <p:cNvPr id="4" name="Title 1">
            <a:extLst>
              <a:ext uri="{FF2B5EF4-FFF2-40B4-BE49-F238E27FC236}">
                <a16:creationId xmlns:a16="http://schemas.microsoft.com/office/drawing/2014/main" id="{A2F2653C-95BD-1C23-1911-85212B558592}"/>
              </a:ext>
            </a:extLst>
          </p:cNvPr>
          <p:cNvSpPr txBox="1">
            <a:spLocks/>
          </p:cNvSpPr>
          <p:nvPr/>
        </p:nvSpPr>
        <p:spPr>
          <a:xfrm>
            <a:off x="305827" y="0"/>
            <a:ext cx="10515600" cy="9894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15963" indent="-715963">
              <a:defRPr/>
            </a:pPr>
            <a:endParaRPr lang="en-GB" sz="3200" dirty="0">
              <a:solidFill>
                <a:srgbClr val="0B5638"/>
              </a:solidFill>
              <a:latin typeface="Arial"/>
              <a:cs typeface="Arial"/>
            </a:endParaRPr>
          </a:p>
        </p:txBody>
      </p:sp>
      <p:pic>
        <p:nvPicPr>
          <p:cNvPr id="5" name="Picture 4">
            <a:extLst>
              <a:ext uri="{FF2B5EF4-FFF2-40B4-BE49-F238E27FC236}">
                <a16:creationId xmlns:a16="http://schemas.microsoft.com/office/drawing/2014/main" id="{D1B5A03B-31F8-1868-4B32-09F87DF851F1}"/>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122842" y="365125"/>
            <a:ext cx="1338636" cy="1325563"/>
          </a:xfrm>
          <a:prstGeom prst="rect">
            <a:avLst/>
          </a:prstGeom>
          <a:noFill/>
          <a:ln>
            <a:noFill/>
          </a:ln>
        </p:spPr>
      </p:pic>
      <p:sp>
        <p:nvSpPr>
          <p:cNvPr id="17" name="Content Placeholder 16">
            <a:extLst>
              <a:ext uri="{FF2B5EF4-FFF2-40B4-BE49-F238E27FC236}">
                <a16:creationId xmlns:a16="http://schemas.microsoft.com/office/drawing/2014/main" id="{8104437F-2B8B-4E81-CEE7-E419F870696C}"/>
              </a:ext>
            </a:extLst>
          </p:cNvPr>
          <p:cNvSpPr txBox="1">
            <a:spLocks noGrp="1"/>
          </p:cNvSpPr>
          <p:nvPr>
            <p:ph sz="half" idx="2"/>
          </p:nvPr>
        </p:nvSpPr>
        <p:spPr>
          <a:xfrm>
            <a:off x="6172200" y="1825625"/>
            <a:ext cx="5181600" cy="4351338"/>
          </a:xfrm>
          <a:prstGeom prst="rect">
            <a:avLst/>
          </a:prstGeom>
        </p:spPr>
        <p:txBody>
          <a:bodyPr vert="horz" lIns="91440" tIns="45720" rIns="91440" bIns="45720" rtlCol="0" anchor="t" anchorCtr="0">
            <a:noAutofit/>
          </a:bodyPr>
          <a:lstStyle/>
          <a:p>
            <a:pPr marL="0" marR="0" lvl="0" indent="0" fontAlgn="t">
              <a:lnSpc>
                <a:spcPct val="90000"/>
              </a:lnSpc>
              <a:spcBef>
                <a:spcPts val="0"/>
              </a:spcBef>
              <a:spcAft>
                <a:spcPts val="600"/>
              </a:spcAft>
              <a:buClrTx/>
              <a:buSzTx/>
              <a:buNone/>
              <a:tabLst/>
              <a:defRPr/>
            </a:pPr>
            <a:r>
              <a:rPr kumimoji="0" lang="en-US" sz="1400" b="0" i="0" u="none" strike="noStrike" cap="none" spc="0" normalizeH="0" baseline="0" noProof="0" dirty="0">
                <a:ln>
                  <a:noFill/>
                </a:ln>
                <a:effectLst/>
                <a:uLnTx/>
                <a:uFillTx/>
                <a:latin typeface="Aptos" panose="020B0004020202020204" pitchFamily="34" charset="0"/>
              </a:rPr>
              <a:t>The Quality Assurance Framework (QAF) sets out how the Cheshire East Safeguarding Children’s Partnership evaluates the </a:t>
            </a:r>
            <a:r>
              <a:rPr kumimoji="0" lang="en-US" sz="1400" b="1" i="0" u="none" strike="noStrike" cap="none" spc="0" normalizeH="0" baseline="0" noProof="0" dirty="0">
                <a:ln>
                  <a:noFill/>
                </a:ln>
                <a:effectLst/>
                <a:uLnTx/>
                <a:uFillTx/>
                <a:latin typeface="Aptos" panose="020B0004020202020204" pitchFamily="34" charset="0"/>
              </a:rPr>
              <a:t>effectiveness and impact of multi‑agency safeguarding arrangements</a:t>
            </a:r>
            <a:r>
              <a:rPr kumimoji="0" lang="en-US" sz="1400" b="0" i="0" u="none" strike="noStrike" cap="none" spc="0" normalizeH="0" baseline="0" noProof="0" dirty="0">
                <a:ln>
                  <a:noFill/>
                </a:ln>
                <a:effectLst/>
                <a:uLnTx/>
                <a:uFillTx/>
                <a:latin typeface="Aptos" panose="020B0004020202020204" pitchFamily="34" charset="0"/>
              </a:rPr>
              <a:t>, ensuring partners have a clear line of sight from frontline practice to strategic leadership.</a:t>
            </a:r>
          </a:p>
          <a:p>
            <a:pPr marL="0" marR="0" lvl="0" indent="0" fontAlgn="t">
              <a:lnSpc>
                <a:spcPct val="90000"/>
              </a:lnSpc>
              <a:spcBef>
                <a:spcPts val="0"/>
              </a:spcBef>
              <a:spcAft>
                <a:spcPts val="600"/>
              </a:spcAft>
              <a:buClrTx/>
              <a:buSzTx/>
              <a:buNone/>
              <a:tabLst/>
              <a:defRPr/>
            </a:pPr>
            <a:endParaRPr kumimoji="0" lang="en-US" sz="1400" b="1" i="0" u="none" strike="noStrike" cap="none" spc="0" normalizeH="0" baseline="0" noProof="0" dirty="0">
              <a:ln>
                <a:noFill/>
              </a:ln>
              <a:effectLst/>
              <a:uLnTx/>
              <a:uFillTx/>
              <a:latin typeface="Aptos" panose="020B0004020202020204" pitchFamily="34" charset="0"/>
            </a:endParaRPr>
          </a:p>
          <a:p>
            <a:pPr marL="0" marR="0" lvl="0" indent="0" fontAlgn="t">
              <a:lnSpc>
                <a:spcPct val="90000"/>
              </a:lnSpc>
              <a:spcBef>
                <a:spcPts val="0"/>
              </a:spcBef>
              <a:spcAft>
                <a:spcPts val="600"/>
              </a:spcAft>
              <a:buClrTx/>
              <a:buSzTx/>
              <a:buNone/>
              <a:tabLst/>
              <a:defRPr/>
            </a:pPr>
            <a:endParaRPr lang="en-US" sz="1400" b="1" dirty="0">
              <a:latin typeface="Aptos" panose="020B0004020202020204" pitchFamily="34" charset="0"/>
            </a:endParaRPr>
          </a:p>
          <a:p>
            <a:pPr marL="0" marR="0" lvl="0" indent="0" fontAlgn="t">
              <a:lnSpc>
                <a:spcPct val="90000"/>
              </a:lnSpc>
              <a:spcBef>
                <a:spcPts val="0"/>
              </a:spcBef>
              <a:spcAft>
                <a:spcPts val="600"/>
              </a:spcAft>
              <a:buClrTx/>
              <a:buSzTx/>
              <a:buNone/>
              <a:tabLst/>
              <a:defRPr/>
            </a:pPr>
            <a:r>
              <a:rPr kumimoji="0" lang="en-US" sz="1400" b="1" i="0" u="none" strike="noStrike" cap="none" spc="0" normalizeH="0" baseline="0" noProof="0" dirty="0">
                <a:ln>
                  <a:noFill/>
                </a:ln>
                <a:effectLst/>
                <a:uLnTx/>
                <a:uFillTx/>
                <a:latin typeface="Aptos" panose="020B0004020202020204" pitchFamily="34" charset="0"/>
              </a:rPr>
              <a:t>Function</a:t>
            </a:r>
            <a:endParaRPr kumimoji="0" lang="en-US" sz="1400" b="0" i="0" u="none" strike="noStrike" cap="none" spc="0" normalizeH="0" baseline="0" noProof="0" dirty="0">
              <a:ln>
                <a:noFill/>
              </a:ln>
              <a:effectLst/>
              <a:uLnTx/>
              <a:uFillTx/>
              <a:latin typeface="Aptos" panose="020B0004020202020204" pitchFamily="34" charset="0"/>
            </a:endParaRPr>
          </a:p>
          <a:p>
            <a:pPr marL="171450" marR="0" lvl="0" indent="-171450" fontAlgn="t">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ptos" panose="020B0004020202020204" pitchFamily="34" charset="0"/>
              </a:rPr>
              <a:t>Brings together a </a:t>
            </a:r>
            <a:r>
              <a:rPr kumimoji="0" lang="en-US" sz="1400" b="1" i="0" u="none" strike="noStrike" cap="none" spc="0" normalizeH="0" baseline="0" noProof="0" dirty="0">
                <a:ln>
                  <a:noFill/>
                </a:ln>
                <a:effectLst/>
                <a:uLnTx/>
                <a:uFillTx/>
                <a:latin typeface="Aptos" panose="020B0004020202020204" pitchFamily="34" charset="0"/>
              </a:rPr>
              <a:t>range of evidence</a:t>
            </a:r>
            <a:r>
              <a:rPr kumimoji="0" lang="en-US" sz="1400" b="0" i="0" u="none" strike="noStrike" cap="none" spc="0" normalizeH="0" baseline="0" noProof="0" dirty="0">
                <a:ln>
                  <a:noFill/>
                </a:ln>
                <a:effectLst/>
                <a:uLnTx/>
                <a:uFillTx/>
                <a:latin typeface="Aptos" panose="020B0004020202020204" pitchFamily="34" charset="0"/>
              </a:rPr>
              <a:t> including audits, performance data, inspections, reviews and lived experience to assess safeguarding practice. </a:t>
            </a:r>
          </a:p>
          <a:p>
            <a:pPr marL="171450" marR="0" lvl="0" indent="-171450" fontAlgn="t">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ptos" panose="020B0004020202020204" pitchFamily="34" charset="0"/>
              </a:rPr>
              <a:t>Enables partners to </a:t>
            </a:r>
            <a:r>
              <a:rPr kumimoji="0" lang="en-US" sz="1400" b="1" i="0" u="none" strike="noStrike" cap="none" spc="0" normalizeH="0" baseline="0" noProof="0" dirty="0">
                <a:ln>
                  <a:noFill/>
                </a:ln>
                <a:effectLst/>
                <a:uLnTx/>
                <a:uFillTx/>
                <a:latin typeface="Aptos" panose="020B0004020202020204" pitchFamily="34" charset="0"/>
              </a:rPr>
              <a:t>identify strengths, risks and areas for improvement</a:t>
            </a:r>
            <a:r>
              <a:rPr kumimoji="0" lang="en-US" sz="1400" b="0" i="0" u="none" strike="noStrike" cap="none" spc="0" normalizeH="0" baseline="0" noProof="0" dirty="0">
                <a:ln>
                  <a:noFill/>
                </a:ln>
                <a:effectLst/>
                <a:uLnTx/>
                <a:uFillTx/>
                <a:latin typeface="Aptos" panose="020B0004020202020204" pitchFamily="34" charset="0"/>
              </a:rPr>
              <a:t> and respond to emerging issues early.</a:t>
            </a:r>
          </a:p>
          <a:p>
            <a:pPr marL="171450" marR="0" lvl="0" indent="-171450" fontAlgn="t">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ptos" panose="020B0004020202020204" pitchFamily="34" charset="0"/>
              </a:rPr>
              <a:t>Supports </a:t>
            </a:r>
            <a:r>
              <a:rPr kumimoji="0" lang="en-US" sz="1400" b="1" i="0" u="none" strike="noStrike" cap="none" spc="0" normalizeH="0" baseline="0" noProof="0" dirty="0">
                <a:ln>
                  <a:noFill/>
                </a:ln>
                <a:effectLst/>
                <a:uLnTx/>
                <a:uFillTx/>
                <a:latin typeface="Aptos" panose="020B0004020202020204" pitchFamily="34" charset="0"/>
              </a:rPr>
              <a:t>continuous learning and improvement</a:t>
            </a:r>
            <a:r>
              <a:rPr kumimoji="0" lang="en-US" sz="1400" b="0" i="0" u="none" strike="noStrike" cap="none" spc="0" normalizeH="0" baseline="0" noProof="0" dirty="0">
                <a:ln>
                  <a:noFill/>
                </a:ln>
                <a:effectLst/>
                <a:uLnTx/>
                <a:uFillTx/>
                <a:latin typeface="Aptos" panose="020B0004020202020204" pitchFamily="34" charset="0"/>
              </a:rPr>
              <a:t>, ensuring evidence informs decision‑making, priorities and practice.</a:t>
            </a:r>
          </a:p>
          <a:p>
            <a:pPr marL="171450" marR="0" lvl="0" indent="-171450" fontAlgn="t">
              <a:lnSpc>
                <a:spcPct val="90000"/>
              </a:lnSpc>
              <a:spcBef>
                <a:spcPts val="0"/>
              </a:spcBef>
              <a:spcAft>
                <a:spcPts val="600"/>
              </a:spcAft>
              <a:buClrTx/>
              <a:buSzTx/>
              <a:buFont typeface="Arial" panose="020B0604020202020204" pitchFamily="34" charset="0"/>
              <a:buChar char="•"/>
              <a:tabLst/>
              <a:defRPr/>
            </a:pPr>
            <a:r>
              <a:rPr kumimoji="0" lang="en-US" sz="1400" b="0" i="0" u="none" strike="noStrike" cap="none" spc="0" normalizeH="0" baseline="0" noProof="0" dirty="0">
                <a:ln>
                  <a:noFill/>
                </a:ln>
                <a:effectLst/>
                <a:uLnTx/>
                <a:uFillTx/>
                <a:latin typeface="Aptos" panose="020B0004020202020204" pitchFamily="34" charset="0"/>
              </a:rPr>
              <a:t>Provides </a:t>
            </a:r>
            <a:r>
              <a:rPr kumimoji="0" lang="en-US" sz="1400" b="1" i="0" u="none" strike="noStrike" cap="none" spc="0" normalizeH="0" baseline="0" noProof="0" dirty="0">
                <a:ln>
                  <a:noFill/>
                </a:ln>
                <a:effectLst/>
                <a:uLnTx/>
                <a:uFillTx/>
                <a:latin typeface="Aptos" panose="020B0004020202020204" pitchFamily="34" charset="0"/>
              </a:rPr>
              <a:t>assurance to Delegated and Lead Safeguarding Partners</a:t>
            </a:r>
            <a:r>
              <a:rPr kumimoji="0" lang="en-US" sz="1400" b="0" i="0" u="none" strike="noStrike" cap="none" spc="0" normalizeH="0" baseline="0" noProof="0" dirty="0">
                <a:ln>
                  <a:noFill/>
                </a:ln>
                <a:effectLst/>
                <a:uLnTx/>
                <a:uFillTx/>
                <a:latin typeface="Aptos" panose="020B0004020202020204" pitchFamily="34" charset="0"/>
              </a:rPr>
              <a:t> on the effectiveness of local arrangements.</a:t>
            </a:r>
          </a:p>
          <a:p>
            <a:pPr marR="0" lvl="0" fontAlgn="t">
              <a:lnSpc>
                <a:spcPct val="90000"/>
              </a:lnSpc>
              <a:spcBef>
                <a:spcPts val="0"/>
              </a:spcBef>
              <a:spcAft>
                <a:spcPts val="600"/>
              </a:spcAft>
              <a:buClrTx/>
              <a:buSzTx/>
              <a:tabLst/>
              <a:defRPr/>
            </a:pPr>
            <a:endParaRPr kumimoji="0" lang="en-US" sz="12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3271189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96EFB-6C48-F0F8-50D0-5F39267D525A}"/>
              </a:ext>
            </a:extLst>
          </p:cNvPr>
          <p:cNvSpPr>
            <a:spLocks noGrp="1"/>
          </p:cNvSpPr>
          <p:nvPr/>
        </p:nvSpPr>
        <p:spPr>
          <a:xfrm>
            <a:off x="468549" y="355863"/>
            <a:ext cx="10515600" cy="718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endParaRPr lang="en-GB" sz="3200" dirty="0">
              <a:solidFill>
                <a:srgbClr val="0B5638"/>
              </a:solidFill>
              <a:latin typeface="Arial"/>
              <a:cs typeface="Arial"/>
            </a:endParaRPr>
          </a:p>
        </p:txBody>
      </p:sp>
      <p:sp>
        <p:nvSpPr>
          <p:cNvPr id="4" name="Title 3">
            <a:extLst>
              <a:ext uri="{FF2B5EF4-FFF2-40B4-BE49-F238E27FC236}">
                <a16:creationId xmlns:a16="http://schemas.microsoft.com/office/drawing/2014/main" id="{5D63A3BC-476E-DBE9-29C2-2421EDBB6F79}"/>
              </a:ext>
            </a:extLst>
          </p:cNvPr>
          <p:cNvSpPr>
            <a:spLocks noGrp="1"/>
          </p:cNvSpPr>
          <p:nvPr>
            <p:ph type="title"/>
          </p:nvPr>
        </p:nvSpPr>
        <p:spPr/>
        <p:txBody>
          <a:bodyPr/>
          <a:lstStyle/>
          <a:p>
            <a:r>
              <a:rPr lang="en-GB" b="1" dirty="0">
                <a:solidFill>
                  <a:schemeClr val="accent1"/>
                </a:solidFill>
                <a:latin typeface="Aptos" panose="020B0004020202020204" pitchFamily="34" charset="0"/>
                <a:cs typeface="Arial"/>
              </a:rPr>
              <a:t>Quality Assurance Framework</a:t>
            </a:r>
            <a:br>
              <a:rPr lang="en-GB" dirty="0">
                <a:solidFill>
                  <a:srgbClr val="0B5638"/>
                </a:solidFill>
                <a:latin typeface="Arial"/>
                <a:cs typeface="Arial"/>
              </a:rPr>
            </a:br>
            <a:endParaRPr lang="en-GB" dirty="0"/>
          </a:p>
        </p:txBody>
      </p:sp>
      <p:pic>
        <p:nvPicPr>
          <p:cNvPr id="23" name="Picture 22">
            <a:extLst>
              <a:ext uri="{FF2B5EF4-FFF2-40B4-BE49-F238E27FC236}">
                <a16:creationId xmlns:a16="http://schemas.microsoft.com/office/drawing/2014/main" id="{9603B3C6-DC60-E2F8-DFBB-D17E83A5A0FF}"/>
              </a:ext>
            </a:extLst>
          </p:cNvPr>
          <p:cNvPicPr>
            <a:picLocks noChangeAspect="1"/>
          </p:cNvPicPr>
          <p:nvPr/>
        </p:nvPicPr>
        <p:blipFill>
          <a:blip r:embed="rId2"/>
          <a:stretch>
            <a:fillRect/>
          </a:stretch>
        </p:blipFill>
        <p:spPr>
          <a:xfrm>
            <a:off x="10102662" y="475684"/>
            <a:ext cx="1154426" cy="1143883"/>
          </a:xfrm>
          <a:prstGeom prst="rect">
            <a:avLst/>
          </a:prstGeom>
        </p:spPr>
      </p:pic>
      <p:pic>
        <p:nvPicPr>
          <p:cNvPr id="5" name="Picture 4">
            <a:extLst>
              <a:ext uri="{FF2B5EF4-FFF2-40B4-BE49-F238E27FC236}">
                <a16:creationId xmlns:a16="http://schemas.microsoft.com/office/drawing/2014/main" id="{B608BD7B-E869-7849-9E1A-A1336105E3B7}"/>
              </a:ext>
            </a:extLst>
          </p:cNvPr>
          <p:cNvPicPr>
            <a:picLocks noChangeAspect="1"/>
          </p:cNvPicPr>
          <p:nvPr/>
        </p:nvPicPr>
        <p:blipFill>
          <a:blip r:embed="rId3"/>
          <a:stretch>
            <a:fillRect/>
          </a:stretch>
        </p:blipFill>
        <p:spPr>
          <a:xfrm>
            <a:off x="838201" y="1921764"/>
            <a:ext cx="10418888" cy="3895012"/>
          </a:xfrm>
          <a:prstGeom prst="rect">
            <a:avLst/>
          </a:prstGeom>
        </p:spPr>
      </p:pic>
    </p:spTree>
    <p:extLst>
      <p:ext uri="{BB962C8B-B14F-4D97-AF65-F5344CB8AC3E}">
        <p14:creationId xmlns:p14="http://schemas.microsoft.com/office/powerpoint/2010/main" val="1732419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7AE7CE-4CB9-4762-8D91-723CE0660E67}"/>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275216" y="505270"/>
            <a:ext cx="1078583" cy="1068049"/>
          </a:xfrm>
          <a:prstGeom prst="rect">
            <a:avLst/>
          </a:prstGeom>
          <a:noFill/>
          <a:ln>
            <a:noFill/>
          </a:ln>
        </p:spPr>
      </p:pic>
      <p:sp>
        <p:nvSpPr>
          <p:cNvPr id="2" name="Title 1">
            <a:extLst>
              <a:ext uri="{FF2B5EF4-FFF2-40B4-BE49-F238E27FC236}">
                <a16:creationId xmlns:a16="http://schemas.microsoft.com/office/drawing/2014/main" id="{1C91C68A-769B-0C7F-8BCB-A8BD8E1328F0}"/>
              </a:ext>
            </a:extLst>
          </p:cNvPr>
          <p:cNvSpPr>
            <a:spLocks noGrp="1"/>
          </p:cNvSpPr>
          <p:nvPr>
            <p:ph type="title"/>
          </p:nvPr>
        </p:nvSpPr>
        <p:spPr/>
        <p:txBody>
          <a:bodyPr>
            <a:normAutofit/>
          </a:bodyPr>
          <a:lstStyle/>
          <a:p>
            <a:pPr marL="715963" marR="0" lvl="0" indent="-715963" fontAlgn="auto">
              <a:spcAft>
                <a:spcPts val="0"/>
              </a:spcAft>
              <a:buClrTx/>
              <a:buSzTx/>
              <a:tabLst/>
              <a:defRPr/>
            </a:pPr>
            <a:r>
              <a:rPr lang="en-GB" b="1" dirty="0">
                <a:solidFill>
                  <a:schemeClr val="accent1"/>
                </a:solidFill>
                <a:latin typeface="Aptos" panose="020B0004020202020204" pitchFamily="34" charset="0"/>
                <a:cs typeface="Arial"/>
              </a:rPr>
              <a:t>Subgroups </a:t>
            </a:r>
          </a:p>
        </p:txBody>
      </p:sp>
      <p:sp>
        <p:nvSpPr>
          <p:cNvPr id="4" name="Content Placeholder 3">
            <a:extLst>
              <a:ext uri="{FF2B5EF4-FFF2-40B4-BE49-F238E27FC236}">
                <a16:creationId xmlns:a16="http://schemas.microsoft.com/office/drawing/2014/main" id="{E74D470B-21CE-39AD-EDFB-D869DED54ABA}"/>
              </a:ext>
            </a:extLst>
          </p:cNvPr>
          <p:cNvSpPr>
            <a:spLocks noGrp="1"/>
          </p:cNvSpPr>
          <p:nvPr>
            <p:ph idx="1"/>
          </p:nvPr>
        </p:nvSpPr>
        <p:spPr/>
        <p:txBody>
          <a:bodyPr/>
          <a:lstStyle/>
          <a:p>
            <a:endParaRPr lang="en-GB" dirty="0"/>
          </a:p>
        </p:txBody>
      </p:sp>
      <p:sp>
        <p:nvSpPr>
          <p:cNvPr id="3" name="TextBox 2">
            <a:extLst>
              <a:ext uri="{FF2B5EF4-FFF2-40B4-BE49-F238E27FC236}">
                <a16:creationId xmlns:a16="http://schemas.microsoft.com/office/drawing/2014/main" id="{74859F6E-9030-8DC3-FEA2-69A07A63176C}"/>
              </a:ext>
            </a:extLst>
          </p:cNvPr>
          <p:cNvSpPr txBox="1"/>
          <p:nvPr/>
        </p:nvSpPr>
        <p:spPr>
          <a:xfrm>
            <a:off x="838201" y="1825625"/>
            <a:ext cx="2225510" cy="4358116"/>
          </a:xfrm>
          <a:prstGeom prst="rect">
            <a:avLst/>
          </a:prstGeom>
          <a:solidFill>
            <a:schemeClr val="accent1">
              <a:lumMod val="20000"/>
              <a:lumOff val="80000"/>
            </a:schemeClr>
          </a:solidFill>
        </p:spPr>
        <p:txBody>
          <a:bodyPr wrap="square" rtlCol="0">
            <a:spAutoFit/>
          </a:bodyPr>
          <a:lstStyle/>
          <a:p>
            <a:pPr>
              <a:lnSpc>
                <a:spcPct val="90000"/>
              </a:lnSpc>
              <a:spcBef>
                <a:spcPts val="1000"/>
              </a:spcBef>
            </a:pPr>
            <a:r>
              <a:rPr lang="en-GB" sz="1400" b="1" dirty="0">
                <a:solidFill>
                  <a:srgbClr val="0B5638"/>
                </a:solidFill>
                <a:latin typeface="Arial"/>
                <a:cs typeface="Arial"/>
              </a:rPr>
              <a:t>Learning and Improvement Group</a:t>
            </a:r>
          </a:p>
          <a:p>
            <a:r>
              <a:rPr lang="en-GB" sz="1200" dirty="0">
                <a:latin typeface="Aptos" panose="020B0004020202020204" pitchFamily="34" charset="0"/>
              </a:rPr>
              <a:t>Aims to strengthen multi‑agency practice and improve outcomes to safeguard and promote the welfare of children.</a:t>
            </a:r>
          </a:p>
          <a:p>
            <a:r>
              <a:rPr lang="en-GB" sz="1200" dirty="0">
                <a:latin typeface="Aptos" panose="020B0004020202020204" pitchFamily="34" charset="0"/>
              </a:rPr>
              <a:t>It supports a </a:t>
            </a:r>
            <a:r>
              <a:rPr lang="en-GB" sz="1200" b="1" dirty="0">
                <a:latin typeface="Aptos" panose="020B0004020202020204" pitchFamily="34" charset="0"/>
              </a:rPr>
              <a:t>learning system</a:t>
            </a:r>
            <a:r>
              <a:rPr lang="en-GB" sz="1200" dirty="0">
                <a:latin typeface="Aptos" panose="020B0004020202020204" pitchFamily="34" charset="0"/>
              </a:rPr>
              <a:t>, recognising that safeguarding professionals and organisations must reflect on the quality of their services and learn from their own practice and that of others.</a:t>
            </a:r>
          </a:p>
          <a:p>
            <a:endParaRPr lang="en-GB" sz="1200" dirty="0">
              <a:latin typeface="Aptos" panose="020B0004020202020204" pitchFamily="34" charset="0"/>
            </a:endParaRPr>
          </a:p>
          <a:p>
            <a:r>
              <a:rPr lang="en-GB" sz="1200" dirty="0">
                <a:latin typeface="Aptos" panose="020B0004020202020204" pitchFamily="34" charset="0"/>
              </a:rPr>
              <a:t>Ensures that learning is embedded into practice and informs partnership priorities, improvement activity and workforce development, reporting as required through the partnership’s governance arrangements.</a:t>
            </a:r>
          </a:p>
        </p:txBody>
      </p:sp>
      <p:sp>
        <p:nvSpPr>
          <p:cNvPr id="5" name="TextBox 4">
            <a:extLst>
              <a:ext uri="{FF2B5EF4-FFF2-40B4-BE49-F238E27FC236}">
                <a16:creationId xmlns:a16="http://schemas.microsoft.com/office/drawing/2014/main" id="{318A7396-470F-4C2F-DC51-177A659604ED}"/>
              </a:ext>
            </a:extLst>
          </p:cNvPr>
          <p:cNvSpPr txBox="1"/>
          <p:nvPr/>
        </p:nvSpPr>
        <p:spPr>
          <a:xfrm>
            <a:off x="3063710" y="1822451"/>
            <a:ext cx="2045617" cy="4351338"/>
          </a:xfrm>
          <a:prstGeom prst="rect">
            <a:avLst/>
          </a:prstGeom>
          <a:solidFill>
            <a:schemeClr val="accent4">
              <a:lumMod val="20000"/>
              <a:lumOff val="80000"/>
            </a:schemeClr>
          </a:solidFill>
        </p:spPr>
        <p:txBody>
          <a:bodyPr wrap="square" rtlCol="0">
            <a:spAutoFit/>
          </a:bodyPr>
          <a:lstStyle/>
          <a:p>
            <a:pPr>
              <a:lnSpc>
                <a:spcPct val="90000"/>
              </a:lnSpc>
              <a:spcBef>
                <a:spcPts val="1000"/>
              </a:spcBef>
            </a:pPr>
            <a:r>
              <a:rPr lang="en-GB" sz="1400" b="1" dirty="0">
                <a:solidFill>
                  <a:srgbClr val="0B5638"/>
                </a:solidFill>
                <a:latin typeface="Arial"/>
                <a:cs typeface="Arial"/>
              </a:rPr>
              <a:t>Child Safeguarding Practice Review (CSPR) Sub‑Group</a:t>
            </a:r>
          </a:p>
          <a:p>
            <a:r>
              <a:rPr lang="en-GB" sz="1200" dirty="0">
                <a:latin typeface="Aptos" panose="020B0004020202020204" pitchFamily="34" charset="0"/>
              </a:rPr>
              <a:t>Ensures that learning and recommendations arising from rapid reviews, local child safeguarding practice reviews and other learning reviews are appropriately considered by the safeguarding partners.</a:t>
            </a:r>
          </a:p>
          <a:p>
            <a:endParaRPr lang="en-GB" sz="1200" dirty="0">
              <a:latin typeface="Aptos" panose="020B0004020202020204" pitchFamily="34" charset="0"/>
            </a:endParaRPr>
          </a:p>
          <a:p>
            <a:r>
              <a:rPr lang="en-GB" sz="1200" dirty="0">
                <a:latin typeface="Aptos" panose="020B0004020202020204" pitchFamily="34" charset="0"/>
              </a:rPr>
              <a:t>Oversees partner responses and ensures that actions are taken to evidence </a:t>
            </a:r>
            <a:r>
              <a:rPr lang="en-GB" sz="1200" b="1" dirty="0">
                <a:latin typeface="Aptos" panose="020B0004020202020204" pitchFamily="34" charset="0"/>
              </a:rPr>
              <a:t>measurable impact and positive change</a:t>
            </a:r>
            <a:r>
              <a:rPr lang="en-GB" sz="1200" dirty="0">
                <a:latin typeface="Aptos" panose="020B0004020202020204" pitchFamily="34" charset="0"/>
              </a:rPr>
              <a:t> for children and young people in Cheshire East. </a:t>
            </a:r>
          </a:p>
          <a:p>
            <a:endParaRPr lang="en-GB" sz="1200" dirty="0">
              <a:latin typeface="Aptos" panose="020B0004020202020204" pitchFamily="34" charset="0"/>
            </a:endParaRPr>
          </a:p>
          <a:p>
            <a:endParaRPr lang="en-GB" sz="1200" dirty="0">
              <a:latin typeface="Aptos" panose="020B0004020202020204" pitchFamily="34" charset="0"/>
            </a:endParaRPr>
          </a:p>
          <a:p>
            <a:endParaRPr lang="en-GB" sz="1200" dirty="0">
              <a:latin typeface="Aptos" panose="020B0004020202020204" pitchFamily="34" charset="0"/>
            </a:endParaRPr>
          </a:p>
          <a:p>
            <a:endParaRPr lang="en-GB" sz="1200" dirty="0">
              <a:latin typeface="Aptos" panose="020B0004020202020204" pitchFamily="34" charset="0"/>
            </a:endParaRPr>
          </a:p>
        </p:txBody>
      </p:sp>
      <p:sp>
        <p:nvSpPr>
          <p:cNvPr id="6" name="TextBox 5">
            <a:extLst>
              <a:ext uri="{FF2B5EF4-FFF2-40B4-BE49-F238E27FC236}">
                <a16:creationId xmlns:a16="http://schemas.microsoft.com/office/drawing/2014/main" id="{AE14CBCC-9DFA-72B4-A8CD-B7B82025B0C1}"/>
              </a:ext>
            </a:extLst>
          </p:cNvPr>
          <p:cNvSpPr txBox="1"/>
          <p:nvPr/>
        </p:nvSpPr>
        <p:spPr>
          <a:xfrm>
            <a:off x="5109327" y="1834858"/>
            <a:ext cx="3334581" cy="4348883"/>
          </a:xfrm>
          <a:prstGeom prst="rect">
            <a:avLst/>
          </a:prstGeom>
          <a:solidFill>
            <a:schemeClr val="accent6">
              <a:lumMod val="20000"/>
              <a:lumOff val="80000"/>
            </a:schemeClr>
          </a:solidFill>
        </p:spPr>
        <p:txBody>
          <a:bodyPr wrap="square" rtlCol="0">
            <a:spAutoFit/>
          </a:bodyPr>
          <a:lstStyle/>
          <a:p>
            <a:pPr>
              <a:lnSpc>
                <a:spcPct val="90000"/>
              </a:lnSpc>
              <a:spcBef>
                <a:spcPts val="1000"/>
              </a:spcBef>
            </a:pPr>
            <a:r>
              <a:rPr lang="en-GB" sz="1400" b="1" dirty="0">
                <a:solidFill>
                  <a:srgbClr val="0B5638"/>
                </a:solidFill>
                <a:latin typeface="Arial"/>
                <a:cs typeface="Arial"/>
              </a:rPr>
              <a:t>Child Death Overview Panel (CDOP)</a:t>
            </a:r>
          </a:p>
          <a:p>
            <a:r>
              <a:rPr lang="en-GB" sz="1200" dirty="0">
                <a:latin typeface="Aptos" panose="020B0004020202020204" pitchFamily="34" charset="0"/>
              </a:rPr>
              <a:t>The </a:t>
            </a:r>
            <a:r>
              <a:rPr lang="en-GB" sz="1200" b="1" dirty="0">
                <a:latin typeface="Aptos" panose="020B0004020202020204" pitchFamily="34" charset="0"/>
              </a:rPr>
              <a:t>Pan‑Cheshire Child Death Overview Panel (CDOP)</a:t>
            </a:r>
            <a:r>
              <a:rPr lang="en-GB" sz="1200" dirty="0">
                <a:latin typeface="Aptos" panose="020B0004020202020204" pitchFamily="34" charset="0"/>
              </a:rPr>
              <a:t> is a statutory multi‑agency body.</a:t>
            </a:r>
          </a:p>
          <a:p>
            <a:r>
              <a:rPr lang="en-GB" sz="1200" dirty="0">
                <a:latin typeface="Aptos" panose="020B0004020202020204" pitchFamily="34" charset="0"/>
              </a:rPr>
              <a:t>The purpose of CDOP is to:</a:t>
            </a:r>
          </a:p>
          <a:p>
            <a:endParaRPr lang="en-GB" sz="1200" dirty="0">
              <a:latin typeface="Aptos" panose="020B0004020202020204" pitchFamily="34" charset="0"/>
            </a:endParaRPr>
          </a:p>
          <a:p>
            <a:pPr lvl="0"/>
            <a:r>
              <a:rPr lang="en-GB" sz="1200" dirty="0">
                <a:latin typeface="Aptos" panose="020B0004020202020204" pitchFamily="34" charset="0"/>
              </a:rPr>
              <a:t>Improve the experience of bereaved families and professionals following the death of a child.</a:t>
            </a:r>
          </a:p>
          <a:p>
            <a:pPr lvl="0"/>
            <a:endParaRPr lang="en-GB" sz="1200" dirty="0">
              <a:latin typeface="Aptos" panose="020B0004020202020204" pitchFamily="34" charset="0"/>
            </a:endParaRPr>
          </a:p>
          <a:p>
            <a:pPr lvl="0"/>
            <a:r>
              <a:rPr lang="en-GB" sz="1200" dirty="0">
                <a:latin typeface="Aptos" panose="020B0004020202020204" pitchFamily="34" charset="0"/>
              </a:rPr>
              <a:t>Ensure that information from child death reviews is systematically captured to enable local learning.</a:t>
            </a:r>
          </a:p>
          <a:p>
            <a:pPr lvl="0"/>
            <a:endParaRPr lang="en-GB" sz="1200" dirty="0">
              <a:latin typeface="Aptos" panose="020B0004020202020204" pitchFamily="34" charset="0"/>
            </a:endParaRPr>
          </a:p>
          <a:p>
            <a:pPr lvl="0"/>
            <a:r>
              <a:rPr lang="en-GB" sz="1200" dirty="0">
                <a:latin typeface="Aptos" panose="020B0004020202020204" pitchFamily="34" charset="0"/>
              </a:rPr>
              <a:t>Contribute to national learning through the </a:t>
            </a:r>
            <a:r>
              <a:rPr lang="en-GB" sz="1200" b="1" dirty="0">
                <a:latin typeface="Aptos" panose="020B0004020202020204" pitchFamily="34" charset="0"/>
              </a:rPr>
              <a:t>National Child Mortality Database</a:t>
            </a:r>
            <a:r>
              <a:rPr lang="en-GB" sz="1200" dirty="0">
                <a:latin typeface="Aptos" panose="020B0004020202020204" pitchFamily="34" charset="0"/>
              </a:rPr>
              <a:t>, informing changes in policy and practice</a:t>
            </a:r>
          </a:p>
          <a:p>
            <a:endParaRPr lang="en-GB" sz="1200" dirty="0">
              <a:latin typeface="Aptos" panose="020B0004020202020204" pitchFamily="34" charset="0"/>
            </a:endParaRPr>
          </a:p>
          <a:p>
            <a:r>
              <a:rPr lang="en-GB" sz="1200" dirty="0">
                <a:latin typeface="Aptos" panose="020B0004020202020204" pitchFamily="34" charset="0"/>
              </a:rPr>
              <a:t>The Panel includes representatives from health and police agencies, with the four Cheshire local authorities represented by Heads of Service for Safeguarding and Quality Assurance. It meets at least quarterly and is supported by an independently commissioned Chair.</a:t>
            </a:r>
          </a:p>
          <a:p>
            <a:endParaRPr lang="en-GB" sz="1200" dirty="0">
              <a:latin typeface="Aptos" panose="020B0004020202020204" pitchFamily="34" charset="0"/>
            </a:endParaRPr>
          </a:p>
        </p:txBody>
      </p:sp>
      <p:sp>
        <p:nvSpPr>
          <p:cNvPr id="7" name="TextBox 6">
            <a:extLst>
              <a:ext uri="{FF2B5EF4-FFF2-40B4-BE49-F238E27FC236}">
                <a16:creationId xmlns:a16="http://schemas.microsoft.com/office/drawing/2014/main" id="{9007CEFE-3CB4-0E6B-EE7A-4B1E0244CDEB}"/>
              </a:ext>
            </a:extLst>
          </p:cNvPr>
          <p:cNvSpPr txBox="1"/>
          <p:nvPr/>
        </p:nvSpPr>
        <p:spPr>
          <a:xfrm>
            <a:off x="8443907" y="1822451"/>
            <a:ext cx="2909892" cy="4358116"/>
          </a:xfrm>
          <a:prstGeom prst="rect">
            <a:avLst/>
          </a:prstGeom>
          <a:solidFill>
            <a:srgbClr val="F1DBEF"/>
          </a:solidFill>
        </p:spPr>
        <p:txBody>
          <a:bodyPr wrap="square" rtlCol="0">
            <a:spAutoFit/>
          </a:bodyPr>
          <a:lstStyle/>
          <a:p>
            <a:pPr>
              <a:lnSpc>
                <a:spcPct val="90000"/>
              </a:lnSpc>
              <a:spcBef>
                <a:spcPts val="1000"/>
              </a:spcBef>
            </a:pPr>
            <a:r>
              <a:rPr lang="en-GB" sz="1400" b="1" dirty="0">
                <a:solidFill>
                  <a:srgbClr val="0B5638"/>
                </a:solidFill>
                <a:latin typeface="Arial"/>
                <a:cs typeface="Arial"/>
              </a:rPr>
              <a:t>Education Safeguarding Sub‑Group</a:t>
            </a:r>
          </a:p>
          <a:p>
            <a:r>
              <a:rPr lang="en-GB" sz="1200" dirty="0">
                <a:latin typeface="Aptos" panose="020B0004020202020204" pitchFamily="34" charset="0"/>
              </a:rPr>
              <a:t>The </a:t>
            </a:r>
            <a:r>
              <a:rPr lang="en-GB" sz="1200" b="1" dirty="0">
                <a:latin typeface="Aptos" panose="020B0004020202020204" pitchFamily="34" charset="0"/>
              </a:rPr>
              <a:t>Education Safeguarding Sub‑Group</a:t>
            </a:r>
            <a:r>
              <a:rPr lang="en-GB" sz="1200" dirty="0">
                <a:latin typeface="Aptos" panose="020B0004020202020204" pitchFamily="34" charset="0"/>
              </a:rPr>
              <a:t> provides a forum for educational providers to identify, discuss and respond to safeguarding risks, issues and emerging themes within education settings.</a:t>
            </a:r>
          </a:p>
          <a:p>
            <a:endParaRPr lang="en-GB" sz="1200" dirty="0">
              <a:latin typeface="Aptos" panose="020B0004020202020204" pitchFamily="34" charset="0"/>
            </a:endParaRPr>
          </a:p>
          <a:p>
            <a:r>
              <a:rPr lang="en-GB" sz="1200" dirty="0">
                <a:latin typeface="Aptos" panose="020B0004020202020204" pitchFamily="34" charset="0"/>
              </a:rPr>
              <a:t>The group supports educational providers to understand and comply with national legislation, policy, guidance and best practice.  The group facilitates the sharing of effective safeguarding practice across education settings.</a:t>
            </a:r>
          </a:p>
          <a:p>
            <a:endParaRPr lang="en-GB" sz="1200" dirty="0">
              <a:latin typeface="Aptos" panose="020B0004020202020204" pitchFamily="34" charset="0"/>
            </a:endParaRPr>
          </a:p>
          <a:p>
            <a:r>
              <a:rPr lang="en-GB" sz="1200" dirty="0">
                <a:latin typeface="Aptos" panose="020B0004020202020204" pitchFamily="34" charset="0"/>
              </a:rPr>
              <a:t>Educational settings participate in considering and providing feedback on the implications of safeguarding decisions, policy changes and local developments within their settings.</a:t>
            </a:r>
          </a:p>
          <a:p>
            <a:endParaRPr lang="en-GB" sz="1200" dirty="0">
              <a:latin typeface="Aptos" panose="020B0004020202020204" pitchFamily="34" charset="0"/>
            </a:endParaRPr>
          </a:p>
          <a:p>
            <a:endParaRPr lang="en-GB" sz="1200" dirty="0">
              <a:latin typeface="Aptos" panose="020B0004020202020204" pitchFamily="34" charset="0"/>
            </a:endParaRPr>
          </a:p>
        </p:txBody>
      </p:sp>
    </p:spTree>
    <p:extLst>
      <p:ext uri="{BB962C8B-B14F-4D97-AF65-F5344CB8AC3E}">
        <p14:creationId xmlns:p14="http://schemas.microsoft.com/office/powerpoint/2010/main" val="1987515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F40EB-01FE-FCFF-5B78-26FBDFA05403}"/>
              </a:ext>
            </a:extLst>
          </p:cNvPr>
          <p:cNvSpPr>
            <a:spLocks noGrp="1"/>
          </p:cNvSpPr>
          <p:nvPr>
            <p:ph type="title"/>
          </p:nvPr>
        </p:nvSpPr>
        <p:spPr/>
        <p:txBody>
          <a:bodyPr/>
          <a:lstStyle/>
          <a:p>
            <a:r>
              <a:rPr lang="en-GB" b="1" dirty="0">
                <a:solidFill>
                  <a:schemeClr val="accent1"/>
                </a:solidFill>
                <a:latin typeface="Aptos" panose="020B0004020202020204" pitchFamily="34" charset="0"/>
              </a:rPr>
              <a:t>Education as a Safeguarding Partner</a:t>
            </a:r>
          </a:p>
        </p:txBody>
      </p:sp>
      <p:sp>
        <p:nvSpPr>
          <p:cNvPr id="5" name="Content Placeholder 4">
            <a:extLst>
              <a:ext uri="{FF2B5EF4-FFF2-40B4-BE49-F238E27FC236}">
                <a16:creationId xmlns:a16="http://schemas.microsoft.com/office/drawing/2014/main" id="{142EF1A0-401D-B0CE-2BFD-F70CBAB913CA}"/>
              </a:ext>
            </a:extLst>
          </p:cNvPr>
          <p:cNvSpPr>
            <a:spLocks noGrp="1"/>
          </p:cNvSpPr>
          <p:nvPr>
            <p:ph idx="1"/>
          </p:nvPr>
        </p:nvSpPr>
        <p:spPr>
          <a:xfrm>
            <a:off x="838200" y="1825625"/>
            <a:ext cx="5257800" cy="4351338"/>
          </a:xfrm>
        </p:spPr>
        <p:txBody>
          <a:bodyPr>
            <a:normAutofit fontScale="92500" lnSpcReduction="10000"/>
          </a:bodyPr>
          <a:lstStyle/>
          <a:p>
            <a:pPr marL="0" indent="0">
              <a:buNone/>
            </a:pPr>
            <a:r>
              <a:rPr lang="en-GB" sz="1500" dirty="0">
                <a:latin typeface="Aptos" panose="020B0004020202020204" pitchFamily="34" charset="0"/>
              </a:rPr>
              <a:t>Education providers play a pivotal role in safeguarding and promoting the welfare of children and young people. Schools, colleges, early years settings and other education providers are often the agencies with the greatest day-to-day contact with children, placing them in a unique position to identify emerging concerns, understand children's lived experiences and provide early support. The Cheshire East Safeguarding Children's Partnership is committed to ensuring that education is actively engaged at both strategic and operational levels of the safeguarding arrangements.</a:t>
            </a:r>
          </a:p>
          <a:p>
            <a:pPr marL="0" indent="0">
              <a:buNone/>
            </a:pPr>
            <a:r>
              <a:rPr lang="en-GB" sz="1500" dirty="0">
                <a:latin typeface="Aptos" panose="020B0004020202020204" pitchFamily="34" charset="0"/>
              </a:rPr>
              <a:t>The Education Safeguarding Sub-Group provides a dedicated forum for educational leaders and safeguarding professionals to identify emerging risks, share learning, influence partnership priorities and contribute to the development of local safeguarding arrangements. </a:t>
            </a:r>
          </a:p>
          <a:p>
            <a:pPr marL="0" indent="0">
              <a:buNone/>
            </a:pPr>
            <a:r>
              <a:rPr lang="en-GB" sz="1500" dirty="0">
                <a:latin typeface="Aptos" panose="020B0004020202020204" pitchFamily="34" charset="0"/>
              </a:rPr>
              <a:t>Through this forum, education providers contribute intelligence, practice insight and the collective voice of the education sector, ensuring that safeguarding arrangements are informed by the experiences of children across educational settings.</a:t>
            </a:r>
          </a:p>
          <a:p>
            <a:pPr marL="0" indent="0">
              <a:buNone/>
            </a:pPr>
            <a:r>
              <a:rPr lang="en-GB" sz="1500" dirty="0">
                <a:latin typeface="Aptos" panose="020B0004020202020204" pitchFamily="34" charset="0"/>
              </a:rPr>
              <a:t>Education is recognised as both a protective factor and a vital safeguarding partner in improving outcomes for children and young people.</a:t>
            </a:r>
          </a:p>
          <a:p>
            <a:pPr marL="0" indent="0">
              <a:buNone/>
            </a:pPr>
            <a:endParaRPr lang="en-GB" dirty="0"/>
          </a:p>
          <a:p>
            <a:endParaRPr lang="en-GB" dirty="0"/>
          </a:p>
        </p:txBody>
      </p:sp>
      <p:pic>
        <p:nvPicPr>
          <p:cNvPr id="4" name="Picture 3">
            <a:extLst>
              <a:ext uri="{FF2B5EF4-FFF2-40B4-BE49-F238E27FC236}">
                <a16:creationId xmlns:a16="http://schemas.microsoft.com/office/drawing/2014/main" id="{0DD76040-CC2E-17D8-69CA-2185C1248210}"/>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275216" y="505270"/>
            <a:ext cx="1078583" cy="1068049"/>
          </a:xfrm>
          <a:prstGeom prst="rect">
            <a:avLst/>
          </a:prstGeom>
          <a:noFill/>
          <a:ln>
            <a:noFill/>
          </a:ln>
        </p:spPr>
      </p:pic>
      <p:pic>
        <p:nvPicPr>
          <p:cNvPr id="8" name="Picture 7">
            <a:extLst>
              <a:ext uri="{FF2B5EF4-FFF2-40B4-BE49-F238E27FC236}">
                <a16:creationId xmlns:a16="http://schemas.microsoft.com/office/drawing/2014/main" id="{6BF33287-36DD-DBAF-EECF-765CC92ED9B1}"/>
              </a:ext>
            </a:extLst>
          </p:cNvPr>
          <p:cNvPicPr>
            <a:picLocks noChangeAspect="1"/>
          </p:cNvPicPr>
          <p:nvPr/>
        </p:nvPicPr>
        <p:blipFill>
          <a:blip r:embed="rId3"/>
          <a:stretch>
            <a:fillRect/>
          </a:stretch>
        </p:blipFill>
        <p:spPr>
          <a:xfrm>
            <a:off x="6536268" y="2224106"/>
            <a:ext cx="4109158" cy="3554375"/>
          </a:xfrm>
          <a:prstGeom prst="rect">
            <a:avLst/>
          </a:prstGeom>
        </p:spPr>
      </p:pic>
    </p:spTree>
    <p:extLst>
      <p:ext uri="{BB962C8B-B14F-4D97-AF65-F5344CB8AC3E}">
        <p14:creationId xmlns:p14="http://schemas.microsoft.com/office/powerpoint/2010/main" val="862179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C413B29-68FC-2AA8-7CB9-E1DD4CCE2A4E}"/>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426045" y="183232"/>
            <a:ext cx="1061748" cy="1051379"/>
          </a:xfrm>
          <a:prstGeom prst="rect">
            <a:avLst/>
          </a:prstGeom>
          <a:noFill/>
          <a:ln>
            <a:noFill/>
          </a:ln>
        </p:spPr>
      </p:pic>
      <p:sp>
        <p:nvSpPr>
          <p:cNvPr id="9" name="Oval 8">
            <a:extLst>
              <a:ext uri="{FF2B5EF4-FFF2-40B4-BE49-F238E27FC236}">
                <a16:creationId xmlns:a16="http://schemas.microsoft.com/office/drawing/2014/main" id="{46452583-D21F-C04E-D41A-FB7A95F9DD7B}"/>
              </a:ext>
            </a:extLst>
          </p:cNvPr>
          <p:cNvSpPr/>
          <p:nvPr/>
        </p:nvSpPr>
        <p:spPr>
          <a:xfrm>
            <a:off x="317326" y="3397263"/>
            <a:ext cx="339852" cy="295563"/>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11F27839-4AEC-D60B-A210-CF3E292DB612}"/>
              </a:ext>
            </a:extLst>
          </p:cNvPr>
          <p:cNvSpPr/>
          <p:nvPr/>
        </p:nvSpPr>
        <p:spPr>
          <a:xfrm>
            <a:off x="317326" y="2466804"/>
            <a:ext cx="339852" cy="295563"/>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6CDF73A2-4BA3-0633-4700-CF28E1E0B44E}"/>
              </a:ext>
            </a:extLst>
          </p:cNvPr>
          <p:cNvSpPr/>
          <p:nvPr/>
        </p:nvSpPr>
        <p:spPr>
          <a:xfrm>
            <a:off x="306692" y="2910148"/>
            <a:ext cx="339852" cy="295563"/>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63E75477-F4F6-CA7C-4919-1A1DC0215197}"/>
              </a:ext>
            </a:extLst>
          </p:cNvPr>
          <p:cNvSpPr/>
          <p:nvPr/>
        </p:nvSpPr>
        <p:spPr>
          <a:xfrm>
            <a:off x="11534822" y="2466804"/>
            <a:ext cx="339852" cy="295563"/>
          </a:xfrm>
          <a:prstGeom prst="ellipse">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833EF64-7574-FED8-CB44-08CACC4E6EF8}"/>
              </a:ext>
            </a:extLst>
          </p:cNvPr>
          <p:cNvSpPr/>
          <p:nvPr/>
        </p:nvSpPr>
        <p:spPr>
          <a:xfrm>
            <a:off x="11545456" y="3057929"/>
            <a:ext cx="339852" cy="295563"/>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a:extLst>
              <a:ext uri="{FF2B5EF4-FFF2-40B4-BE49-F238E27FC236}">
                <a16:creationId xmlns:a16="http://schemas.microsoft.com/office/drawing/2014/main" id="{5B20EFE1-A70F-D45A-4C24-795616DE1C54}"/>
              </a:ext>
            </a:extLst>
          </p:cNvPr>
          <p:cNvSpPr/>
          <p:nvPr/>
        </p:nvSpPr>
        <p:spPr>
          <a:xfrm>
            <a:off x="11545456" y="3643525"/>
            <a:ext cx="339852" cy="295563"/>
          </a:xfrm>
          <a:prstGeom prst="ellipse">
            <a:avLst/>
          </a:prstGeom>
          <a:solidFill>
            <a:schemeClr val="accent6">
              <a:lumMod val="60000"/>
              <a:lumOff val="4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D2CEAE83-CDD8-06FA-E580-3A27E64D6FC0}"/>
              </a:ext>
            </a:extLst>
          </p:cNvPr>
          <p:cNvSpPr/>
          <p:nvPr/>
        </p:nvSpPr>
        <p:spPr>
          <a:xfrm>
            <a:off x="6290777" y="5690721"/>
            <a:ext cx="339852" cy="295563"/>
          </a:xfrm>
          <a:prstGeom prst="ellipse">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D938EF2-882D-826F-AB3E-351AF78874C3}"/>
              </a:ext>
            </a:extLst>
          </p:cNvPr>
          <p:cNvSpPr/>
          <p:nvPr/>
        </p:nvSpPr>
        <p:spPr>
          <a:xfrm>
            <a:off x="6968333" y="5662177"/>
            <a:ext cx="339852" cy="295563"/>
          </a:xfrm>
          <a:prstGeom prst="ellipse">
            <a:avLst/>
          </a:prstGeom>
          <a:solidFill>
            <a:srgbClr val="FFCCCC"/>
          </a:solidFill>
          <a:ln>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0F56B352-2A1C-6C3A-2134-464223BCB88D}"/>
              </a:ext>
            </a:extLst>
          </p:cNvPr>
          <p:cNvSpPr/>
          <p:nvPr/>
        </p:nvSpPr>
        <p:spPr>
          <a:xfrm>
            <a:off x="7645889" y="5662177"/>
            <a:ext cx="339852" cy="295563"/>
          </a:xfrm>
          <a:prstGeom prst="ellipse">
            <a:avLst/>
          </a:prstGeom>
          <a:solidFill>
            <a:srgbClr val="F1DBEF"/>
          </a:solidFill>
          <a:ln>
            <a:solidFill>
              <a:srgbClr val="F1DB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11E18C10-4DD3-B863-3B86-EF3EFAEAA41E}"/>
              </a:ext>
            </a:extLst>
          </p:cNvPr>
          <p:cNvSpPr>
            <a:spLocks noGrp="1"/>
          </p:cNvSpPr>
          <p:nvPr>
            <p:ph type="title"/>
          </p:nvPr>
        </p:nvSpPr>
        <p:spPr/>
        <p:txBody>
          <a:bodyPr/>
          <a:lstStyle/>
          <a:p>
            <a:r>
              <a:rPr lang="en-GB" b="1" dirty="0">
                <a:solidFill>
                  <a:schemeClr val="accent1"/>
                </a:solidFill>
                <a:latin typeface="Aptos" panose="020B0004020202020204" pitchFamily="34" charset="0"/>
                <a:cs typeface="Arial"/>
              </a:rPr>
              <a:t>Local Priorities and Delivery</a:t>
            </a:r>
            <a:br>
              <a:rPr lang="en-GB" dirty="0">
                <a:solidFill>
                  <a:srgbClr val="0B5638"/>
                </a:solidFill>
                <a:latin typeface="Arial"/>
                <a:cs typeface="Arial"/>
              </a:rPr>
            </a:br>
            <a:endParaRPr lang="en-GB" dirty="0"/>
          </a:p>
        </p:txBody>
      </p:sp>
      <p:sp>
        <p:nvSpPr>
          <p:cNvPr id="4" name="Content Placeholder 3">
            <a:extLst>
              <a:ext uri="{FF2B5EF4-FFF2-40B4-BE49-F238E27FC236}">
                <a16:creationId xmlns:a16="http://schemas.microsoft.com/office/drawing/2014/main" id="{FEA7B1B4-48DE-B42F-7F47-F48B03EAB28C}"/>
              </a:ext>
            </a:extLst>
          </p:cNvPr>
          <p:cNvSpPr>
            <a:spLocks noGrp="1"/>
          </p:cNvSpPr>
          <p:nvPr>
            <p:ph sz="half" idx="1"/>
          </p:nvPr>
        </p:nvSpPr>
        <p:spPr>
          <a:xfrm>
            <a:off x="969332" y="1478987"/>
            <a:ext cx="3150181" cy="4132114"/>
          </a:xfrm>
        </p:spPr>
        <p:txBody>
          <a:bodyPr>
            <a:normAutofit fontScale="25000" lnSpcReduction="20000"/>
          </a:bodyPr>
          <a:lstStyle/>
          <a:p>
            <a:pPr marL="0" indent="0">
              <a:lnSpc>
                <a:spcPct val="120000"/>
              </a:lnSpc>
              <a:buNone/>
            </a:pPr>
            <a:r>
              <a:rPr lang="en-GB" sz="5600" dirty="0">
                <a:latin typeface="Aptos" panose="020B0004020202020204" pitchFamily="34" charset="0"/>
              </a:rPr>
              <a:t>Our local profile of need highlights key areas for the partnership to respond to: Child Neglect, Harms Outside the Home and Child Sexual Abuse.</a:t>
            </a:r>
          </a:p>
          <a:p>
            <a:pPr marL="0" indent="0">
              <a:lnSpc>
                <a:spcPct val="120000"/>
              </a:lnSpc>
              <a:buNone/>
            </a:pPr>
            <a:r>
              <a:rPr lang="en-GB" sz="5600" dirty="0">
                <a:latin typeface="Aptos" panose="020B0004020202020204" pitchFamily="34" charset="0"/>
              </a:rPr>
              <a:t>The partnership have established dedicated task and finish groups to deep dive areas of concern, identify and respond to areas of risk with an agreed local approach.</a:t>
            </a:r>
          </a:p>
          <a:p>
            <a:pPr marL="0" indent="0">
              <a:lnSpc>
                <a:spcPct val="120000"/>
              </a:lnSpc>
              <a:buNone/>
            </a:pPr>
            <a:r>
              <a:rPr lang="en-GB" sz="5600" dirty="0">
                <a:latin typeface="Aptos" panose="020B0004020202020204" pitchFamily="34" charset="0"/>
              </a:rPr>
              <a:t>The partnership seeks to respond to safeguarding concerns at the earliest opportunity, supporting families to access help before needs escalate and ensuring children receive protection when risks are identified</a:t>
            </a:r>
            <a:endParaRPr lang="en-GB" sz="1400" dirty="0"/>
          </a:p>
        </p:txBody>
      </p:sp>
      <p:sp>
        <p:nvSpPr>
          <p:cNvPr id="5" name="Content Placeholder 4">
            <a:extLst>
              <a:ext uri="{FF2B5EF4-FFF2-40B4-BE49-F238E27FC236}">
                <a16:creationId xmlns:a16="http://schemas.microsoft.com/office/drawing/2014/main" id="{2CA5727F-F4B9-3F7C-83FF-7C4DD57F7B94}"/>
              </a:ext>
            </a:extLst>
          </p:cNvPr>
          <p:cNvSpPr>
            <a:spLocks noGrp="1"/>
          </p:cNvSpPr>
          <p:nvPr>
            <p:ph sz="half" idx="2"/>
          </p:nvPr>
        </p:nvSpPr>
        <p:spPr>
          <a:xfrm>
            <a:off x="4250645" y="1558858"/>
            <a:ext cx="7007327" cy="4760459"/>
          </a:xfrm>
        </p:spPr>
        <p:txBody>
          <a:bodyPr>
            <a:normAutofit fontScale="25000" lnSpcReduction="20000"/>
          </a:bodyPr>
          <a:lstStyle/>
          <a:p>
            <a:pPr marL="0" indent="0">
              <a:lnSpc>
                <a:spcPct val="120000"/>
              </a:lnSpc>
              <a:buNone/>
            </a:pPr>
            <a:r>
              <a:rPr lang="en-GB" sz="5600" b="1" dirty="0">
                <a:solidFill>
                  <a:schemeClr val="accent1"/>
                </a:solidFill>
                <a:latin typeface="Aptos" panose="020B0004020202020204" pitchFamily="34" charset="0"/>
              </a:rPr>
              <a:t>Child Neglect</a:t>
            </a:r>
            <a:r>
              <a:rPr lang="en-GB" sz="5600" dirty="0">
                <a:latin typeface="Aptos" panose="020B0004020202020204" pitchFamily="34" charset="0"/>
              </a:rPr>
              <a:t> remains one of the most common and enduring forms of harm experienced by children and young people. We are focused on strengthening the early identification of neglect, improving professional curiosity, understanding the lived experience of children and ensuring that families receive the right support at the earliest opportunity. The Partnership aims to reduce the impact of neglect and improve outcomes for children and families.</a:t>
            </a:r>
          </a:p>
          <a:p>
            <a:pPr marL="0" indent="0">
              <a:lnSpc>
                <a:spcPct val="120000"/>
              </a:lnSpc>
              <a:buNone/>
            </a:pPr>
            <a:r>
              <a:rPr lang="en-GB" sz="5600" dirty="0">
                <a:latin typeface="Aptos" panose="020B0004020202020204" pitchFamily="34" charset="0"/>
              </a:rPr>
              <a:t>Children and young people can experience significant </a:t>
            </a:r>
            <a:r>
              <a:rPr lang="en-GB" sz="5600" b="1" dirty="0">
                <a:solidFill>
                  <a:schemeClr val="accent1"/>
                </a:solidFill>
                <a:latin typeface="Aptos" panose="020B0004020202020204" pitchFamily="34" charset="0"/>
              </a:rPr>
              <a:t>Harm Outside the Home</a:t>
            </a:r>
            <a:r>
              <a:rPr lang="en-GB" sz="5600" dirty="0">
                <a:latin typeface="Aptos" panose="020B0004020202020204" pitchFamily="34" charset="0"/>
              </a:rPr>
              <a:t>, including exploitation, serious youth violence, missing episodes and other contextual safeguarding concerns. The Partnership is committed to understanding the environments in which children live, learn and socialise and to working collaboratively to identify, disrupt and reduce risks. This includes strengthening contextual safeguarding approaches and supporting children and families affected by extra-familial harm.</a:t>
            </a:r>
          </a:p>
          <a:p>
            <a:pPr marL="0" indent="0">
              <a:lnSpc>
                <a:spcPct val="120000"/>
              </a:lnSpc>
              <a:buNone/>
            </a:pPr>
            <a:r>
              <a:rPr lang="en-GB" sz="5600" dirty="0">
                <a:latin typeface="Aptos" panose="020B0004020202020204" pitchFamily="34" charset="0"/>
              </a:rPr>
              <a:t>The Partnership recognises the significant and often hidden impact of </a:t>
            </a:r>
            <a:r>
              <a:rPr lang="en-GB" sz="5600" b="1" dirty="0">
                <a:solidFill>
                  <a:schemeClr val="accent1"/>
                </a:solidFill>
                <a:latin typeface="Aptos" panose="020B0004020202020204" pitchFamily="34" charset="0"/>
              </a:rPr>
              <a:t>Child Sexual Abuse. </a:t>
            </a:r>
            <a:r>
              <a:rPr lang="en-GB" sz="5600" dirty="0">
                <a:latin typeface="Aptos" panose="020B0004020202020204" pitchFamily="34" charset="0"/>
              </a:rPr>
              <a:t>Children may experience abuse within families, trusted relationships, institutions or online environments. The Partnership is committed to improving awareness, identification, professional confidence and multi-agency responses to child sexual abuse, ensuring that children are listened to, protected and supported to recover from harm.</a:t>
            </a:r>
          </a:p>
          <a:p>
            <a:pPr marL="0" indent="0">
              <a:buNone/>
            </a:pPr>
            <a:endParaRPr lang="en-GB" dirty="0"/>
          </a:p>
        </p:txBody>
      </p:sp>
    </p:spTree>
    <p:extLst>
      <p:ext uri="{BB962C8B-B14F-4D97-AF65-F5344CB8AC3E}">
        <p14:creationId xmlns:p14="http://schemas.microsoft.com/office/powerpoint/2010/main" val="191456924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A9A58-BC6A-B956-E9D3-E55EF09B503E}"/>
              </a:ext>
            </a:extLst>
          </p:cNvPr>
          <p:cNvSpPr txBox="1">
            <a:spLocks/>
          </p:cNvSpPr>
          <p:nvPr/>
        </p:nvSpPr>
        <p:spPr>
          <a:xfrm>
            <a:off x="214446" y="277308"/>
            <a:ext cx="10515600" cy="68643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4000" dirty="0"/>
          </a:p>
        </p:txBody>
      </p:sp>
      <p:pic>
        <p:nvPicPr>
          <p:cNvPr id="9" name="Picture 8">
            <a:extLst>
              <a:ext uri="{FF2B5EF4-FFF2-40B4-BE49-F238E27FC236}">
                <a16:creationId xmlns:a16="http://schemas.microsoft.com/office/drawing/2014/main" id="{ED2F07A1-5F09-21EF-4C27-8FD2F3BC56BE}"/>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421632" y="413744"/>
            <a:ext cx="1048221" cy="1037984"/>
          </a:xfrm>
          <a:prstGeom prst="rect">
            <a:avLst/>
          </a:prstGeom>
          <a:noFill/>
          <a:ln>
            <a:noFill/>
          </a:ln>
        </p:spPr>
      </p:pic>
      <p:sp>
        <p:nvSpPr>
          <p:cNvPr id="3" name="Title 2">
            <a:extLst>
              <a:ext uri="{FF2B5EF4-FFF2-40B4-BE49-F238E27FC236}">
                <a16:creationId xmlns:a16="http://schemas.microsoft.com/office/drawing/2014/main" id="{58776B3B-250F-DC03-5B33-020F9AACBC65}"/>
              </a:ext>
            </a:extLst>
          </p:cNvPr>
          <p:cNvSpPr>
            <a:spLocks noGrp="1"/>
          </p:cNvSpPr>
          <p:nvPr>
            <p:ph type="title"/>
          </p:nvPr>
        </p:nvSpPr>
        <p:spPr/>
        <p:txBody>
          <a:bodyPr/>
          <a:lstStyle/>
          <a:p>
            <a:r>
              <a:rPr lang="en-GB" b="1" dirty="0">
                <a:solidFill>
                  <a:schemeClr val="accent1"/>
                </a:solidFill>
                <a:latin typeface="Aptos" panose="020B0004020202020204" pitchFamily="34" charset="0"/>
              </a:rPr>
              <a:t>Independent Scrutiny </a:t>
            </a:r>
            <a:br>
              <a:rPr lang="en-GB" dirty="0"/>
            </a:br>
            <a:endParaRPr lang="en-GB" dirty="0"/>
          </a:p>
        </p:txBody>
      </p:sp>
      <p:sp>
        <p:nvSpPr>
          <p:cNvPr id="7" name="Content Placeholder 6">
            <a:extLst>
              <a:ext uri="{FF2B5EF4-FFF2-40B4-BE49-F238E27FC236}">
                <a16:creationId xmlns:a16="http://schemas.microsoft.com/office/drawing/2014/main" id="{225B5ADB-47C3-C972-5689-8E1ABB923381}"/>
              </a:ext>
            </a:extLst>
          </p:cNvPr>
          <p:cNvSpPr>
            <a:spLocks noGrp="1"/>
          </p:cNvSpPr>
          <p:nvPr>
            <p:ph idx="1"/>
          </p:nvPr>
        </p:nvSpPr>
        <p:spPr/>
        <p:txBody>
          <a:bodyPr>
            <a:normAutofit/>
          </a:bodyPr>
          <a:lstStyle/>
          <a:p>
            <a:pPr marL="0" indent="0">
              <a:buNone/>
            </a:pPr>
            <a:r>
              <a:rPr lang="en-GB" sz="1500" dirty="0">
                <a:latin typeface="Aptos" panose="020B0004020202020204" pitchFamily="34" charset="0"/>
              </a:rPr>
              <a:t>The Partnership recently reviewed its independent scrutiny arrangements to ensure that skills and capabilities are aligned to the profile of local need and the partnership priorities. </a:t>
            </a:r>
          </a:p>
          <a:p>
            <a:pPr marL="0" indent="0">
              <a:buNone/>
            </a:pPr>
            <a:r>
              <a:rPr lang="en-GB" sz="1500" dirty="0">
                <a:latin typeface="Aptos" panose="020B0004020202020204" pitchFamily="34" charset="0"/>
              </a:rPr>
              <a:t>The purpose of scrutiny is to provide independent and  effective challenge, support and assurance. An The Independent Scrutineer has been commissioned and attends the Delegated Safeguarding Partners’ Executive Board and, alongside the Delegated Safeguarding Partners. Assurance is  received through subgroup chair reports, performance information, audit activity and learning from reviews.</a:t>
            </a:r>
          </a:p>
          <a:p>
            <a:pPr marL="0" indent="0">
              <a:buNone/>
            </a:pPr>
            <a:r>
              <a:rPr lang="en-GB" sz="1500" dirty="0">
                <a:latin typeface="Aptos" panose="020B0004020202020204" pitchFamily="34" charset="0"/>
              </a:rPr>
              <a:t>In Cheshire East, the Independent Scrutineer also receives referrals for consideration of serious incident notifications. This ensures independent oversight is embedded within key decision-making processes and supports objective challenge, system learning and continuous improvement. </a:t>
            </a:r>
          </a:p>
          <a:p>
            <a:pPr marL="0" indent="0">
              <a:buNone/>
            </a:pPr>
            <a:r>
              <a:rPr lang="en-GB" sz="1500" dirty="0">
                <a:latin typeface="Aptos" panose="020B0004020202020204" pitchFamily="34" charset="0"/>
              </a:rPr>
              <a:t>The approach to scrutiny is proportionate, evidence-informed and improvement-focused, balancing support and challenge to strengthen assurance and improve outcomes for children and families.</a:t>
            </a:r>
          </a:p>
          <a:p>
            <a:pPr marL="0" indent="0">
              <a:buNone/>
            </a:pPr>
            <a:r>
              <a:rPr lang="en-GB" sz="1500" dirty="0">
                <a:latin typeface="Aptos" panose="020B0004020202020204" pitchFamily="34" charset="0"/>
              </a:rPr>
              <a:t>Where the need for additional scrutiny is required, the partnership have commissioned specialist scrutiny to undertake dedicated work.</a:t>
            </a:r>
          </a:p>
          <a:p>
            <a:pPr marL="0" indent="0">
              <a:buNone/>
            </a:pPr>
            <a:r>
              <a:rPr lang="en-GB" sz="1500" dirty="0">
                <a:latin typeface="Aptos" panose="020B0004020202020204" pitchFamily="34" charset="0"/>
              </a:rPr>
              <a:t>Independent scrutiny evaluates the effectiveness of safeguarding arrangements and provides constructive challenge to safeguarding partners regarding impact, learning and improvement</a:t>
            </a:r>
          </a:p>
          <a:p>
            <a:endParaRPr lang="en-GB" dirty="0"/>
          </a:p>
        </p:txBody>
      </p:sp>
    </p:spTree>
    <p:extLst>
      <p:ext uri="{BB962C8B-B14F-4D97-AF65-F5344CB8AC3E}">
        <p14:creationId xmlns:p14="http://schemas.microsoft.com/office/powerpoint/2010/main" val="481191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54617BD-157F-EBBC-D25B-FD1CDC2BE955}"/>
              </a:ext>
            </a:extLst>
          </p:cNvPr>
          <p:cNvSpPr>
            <a:spLocks noGrp="1"/>
          </p:cNvSpPr>
          <p:nvPr>
            <p:ph type="title"/>
          </p:nvPr>
        </p:nvSpPr>
        <p:spPr/>
        <p:txBody>
          <a:bodyPr anchor="b">
            <a:normAutofit/>
          </a:bodyPr>
          <a:lstStyle/>
          <a:p>
            <a:pPr marL="715963" indent="-715963"/>
            <a:r>
              <a:rPr lang="en-GB" b="1" dirty="0">
                <a:solidFill>
                  <a:schemeClr val="accent1"/>
                </a:solidFill>
                <a:latin typeface="Aptos" panose="020B0004020202020204" pitchFamily="34" charset="0"/>
                <a:cs typeface="Arial"/>
              </a:rPr>
              <a:t>Relevant Agencies </a:t>
            </a:r>
          </a:p>
        </p:txBody>
      </p:sp>
      <p:sp>
        <p:nvSpPr>
          <p:cNvPr id="5" name="Content Placeholder 2">
            <a:extLst>
              <a:ext uri="{FF2B5EF4-FFF2-40B4-BE49-F238E27FC236}">
                <a16:creationId xmlns:a16="http://schemas.microsoft.com/office/drawing/2014/main" id="{7146135A-C913-7531-D285-0EAF0BBC3C0E}"/>
              </a:ext>
            </a:extLst>
          </p:cNvPr>
          <p:cNvSpPr>
            <a:spLocks noGrp="1"/>
          </p:cNvSpPr>
          <p:nvPr>
            <p:ph idx="1"/>
          </p:nvPr>
        </p:nvSpPr>
        <p:spPr>
          <a:xfrm>
            <a:off x="956258" y="1774222"/>
            <a:ext cx="6123272" cy="4351338"/>
          </a:xfrm>
          <a:solidFill>
            <a:schemeClr val="bg1"/>
          </a:solidFill>
        </p:spPr>
        <p:txBody>
          <a:bodyPr anchor="t">
            <a:noAutofit/>
          </a:bodyPr>
          <a:lstStyle/>
          <a:p>
            <a:pPr marL="0" indent="0">
              <a:buNone/>
            </a:pPr>
            <a:r>
              <a:rPr lang="en-GB" sz="1400" dirty="0">
                <a:latin typeface="Aptos" panose="020B0004020202020204" pitchFamily="34" charset="0"/>
              </a:rPr>
              <a:t>The strength of local partnership working is predicated on working collaboratively with organisations and agencies whose involvement they consider is required to safeguard and promote the welfare of children in the local area.</a:t>
            </a:r>
          </a:p>
          <a:p>
            <a:pPr marL="0" indent="0">
              <a:buNone/>
            </a:pPr>
            <a:r>
              <a:rPr lang="en-GB" sz="1400" dirty="0">
                <a:latin typeface="Aptos" panose="020B0004020202020204" pitchFamily="34" charset="0"/>
              </a:rPr>
              <a:t>These organisations and agencies are referred to as </a:t>
            </a:r>
            <a:r>
              <a:rPr lang="en-GB" sz="1400" b="1" dirty="0">
                <a:latin typeface="Aptos" panose="020B0004020202020204" pitchFamily="34" charset="0"/>
              </a:rPr>
              <a:t>relevant agencies</a:t>
            </a:r>
            <a:r>
              <a:rPr lang="en-GB" sz="1400" dirty="0">
                <a:latin typeface="Aptos" panose="020B0004020202020204" pitchFamily="34" charset="0"/>
              </a:rPr>
              <a:t>. When identified by the safeguarding partners, relevant agencies are expected to act in accordance with the local safeguarding arrangements by fully engaging with the Cheshire East Safeguarding Children’s Partnership’s functions as set out in this document. </a:t>
            </a:r>
            <a:r>
              <a:rPr lang="en-GB" sz="1400" u="sng" dirty="0">
                <a:hlinkClick r:id="rId2"/>
              </a:rPr>
              <a:t>Regulation 18</a:t>
            </a:r>
            <a:endParaRPr lang="en-GB" sz="1400" dirty="0"/>
          </a:p>
          <a:p>
            <a:pPr marL="0" indent="0">
              <a:buNone/>
            </a:pPr>
            <a:endParaRPr lang="en-GB" sz="1400" dirty="0">
              <a:latin typeface="Aptos" panose="020B0004020202020204" pitchFamily="34" charset="0"/>
            </a:endParaRPr>
          </a:p>
          <a:p>
            <a:pPr marL="0" indent="0">
              <a:buNone/>
            </a:pPr>
            <a:r>
              <a:rPr lang="en-GB" sz="1400" dirty="0">
                <a:latin typeface="Aptos" panose="020B0004020202020204" pitchFamily="34" charset="0"/>
              </a:rPr>
              <a:t>Relevant agencies assist the safeguarding partners to discharge their statutory responsibilities, including in relation to local and national child safeguarding practice reviews.</a:t>
            </a:r>
          </a:p>
          <a:p>
            <a:pPr marL="0" indent="0">
              <a:buNone/>
            </a:pPr>
            <a:r>
              <a:rPr lang="en-GB" sz="1400" dirty="0">
                <a:latin typeface="Aptos" panose="020B0004020202020204" pitchFamily="34" charset="0"/>
              </a:rPr>
              <a:t>Relevant Agencies have a statutory duty to act in accordance with the safeguarding arrangements as published by the Lead Safeguarding Partners  are expected to have </a:t>
            </a:r>
            <a:r>
              <a:rPr lang="en-GB" sz="1400" b="1" dirty="0">
                <a:latin typeface="Aptos" panose="020B0004020202020204" pitchFamily="34" charset="0"/>
              </a:rPr>
              <a:t>robust safeguarding policies and procedures</a:t>
            </a:r>
            <a:r>
              <a:rPr lang="en-GB" sz="1400" dirty="0">
                <a:latin typeface="Aptos" panose="020B0004020202020204" pitchFamily="34" charset="0"/>
              </a:rPr>
              <a:t> in place that are appropriate to their organisational context.</a:t>
            </a:r>
          </a:p>
          <a:p>
            <a:pPr marL="0" indent="0">
              <a:buNone/>
            </a:pPr>
            <a:r>
              <a:rPr lang="en-GB" sz="1400" dirty="0">
                <a:latin typeface="Aptos" panose="020B0004020202020204" pitchFamily="34" charset="0"/>
              </a:rPr>
              <a:t>Relevant agencies may be asked to participate in Section 11 and Section 175 audits to assess compliance with statutory duties under the Children’s Act 1989. Relevant agencies are also expected to participate fully in multi‑agency audits, reviews and assurance activity where required.  </a:t>
            </a:r>
          </a:p>
          <a:p>
            <a:pPr marL="0" indent="0">
              <a:buNone/>
            </a:pPr>
            <a:endParaRPr lang="en-GB" sz="1400" dirty="0">
              <a:latin typeface="Aptos" panose="020B0004020202020204" pitchFamily="34" charset="0"/>
            </a:endParaRPr>
          </a:p>
          <a:p>
            <a:pPr marL="0" indent="0">
              <a:buNone/>
            </a:pPr>
            <a:endParaRPr lang="en-GB" sz="1400" dirty="0">
              <a:latin typeface="Aptos" panose="020B0004020202020204" pitchFamily="34" charset="0"/>
            </a:endParaRPr>
          </a:p>
        </p:txBody>
      </p:sp>
      <p:sp>
        <p:nvSpPr>
          <p:cNvPr id="2" name="Content Placeholder 2">
            <a:extLst>
              <a:ext uri="{FF2B5EF4-FFF2-40B4-BE49-F238E27FC236}">
                <a16:creationId xmlns:a16="http://schemas.microsoft.com/office/drawing/2014/main" id="{FCE205CA-544B-355E-50E2-C27B789A9D95}"/>
              </a:ext>
            </a:extLst>
          </p:cNvPr>
          <p:cNvSpPr txBox="1">
            <a:spLocks/>
          </p:cNvSpPr>
          <p:nvPr/>
        </p:nvSpPr>
        <p:spPr>
          <a:xfrm>
            <a:off x="6648207" y="337220"/>
            <a:ext cx="4935913" cy="516146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400" dirty="0">
              <a:latin typeface="Aptos" panose="020B0004020202020204" pitchFamily="34" charset="0"/>
            </a:endParaRPr>
          </a:p>
          <a:p>
            <a:pPr marL="0" indent="0">
              <a:buFont typeface="Arial" panose="020B0604020202020204" pitchFamily="34" charset="0"/>
              <a:buNone/>
            </a:pPr>
            <a:endParaRPr lang="en-GB" sz="1400" dirty="0">
              <a:latin typeface="Aptos" panose="020B0004020202020204" pitchFamily="34" charset="0"/>
            </a:endParaRPr>
          </a:p>
          <a:p>
            <a:pPr marL="0" indent="0">
              <a:buFont typeface="Arial" panose="020B0604020202020204" pitchFamily="34" charset="0"/>
              <a:buNone/>
            </a:pPr>
            <a:endParaRPr lang="en-GB" sz="1400" dirty="0">
              <a:latin typeface="Aptos" panose="020B0004020202020204" pitchFamily="34" charset="0"/>
            </a:endParaRPr>
          </a:p>
          <a:p>
            <a:pPr marL="0" indent="0">
              <a:buFont typeface="Arial" panose="020B0604020202020204" pitchFamily="34" charset="0"/>
              <a:buNone/>
            </a:pPr>
            <a:endParaRPr lang="en-GB" sz="1200" dirty="0">
              <a:latin typeface="Aptos" panose="020B0004020202020204" pitchFamily="34" charset="0"/>
            </a:endParaRPr>
          </a:p>
        </p:txBody>
      </p:sp>
      <p:sp>
        <p:nvSpPr>
          <p:cNvPr id="6" name="Content Placeholder 2">
            <a:extLst>
              <a:ext uri="{FF2B5EF4-FFF2-40B4-BE49-F238E27FC236}">
                <a16:creationId xmlns:a16="http://schemas.microsoft.com/office/drawing/2014/main" id="{802682B5-C232-E23E-2C9E-D539A547C6BF}"/>
              </a:ext>
            </a:extLst>
          </p:cNvPr>
          <p:cNvSpPr txBox="1">
            <a:spLocks/>
          </p:cNvSpPr>
          <p:nvPr/>
        </p:nvSpPr>
        <p:spPr>
          <a:xfrm>
            <a:off x="7762461" y="964096"/>
            <a:ext cx="4035287" cy="516146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1200" dirty="0">
              <a:latin typeface="Aptos" panose="020B0004020202020204" pitchFamily="34" charset="0"/>
            </a:endParaRPr>
          </a:p>
        </p:txBody>
      </p:sp>
      <p:graphicFrame>
        <p:nvGraphicFramePr>
          <p:cNvPr id="7" name="Content Placeholder 3">
            <a:extLst>
              <a:ext uri="{FF2B5EF4-FFF2-40B4-BE49-F238E27FC236}">
                <a16:creationId xmlns:a16="http://schemas.microsoft.com/office/drawing/2014/main" id="{2C2146E6-386A-3AAA-AF9E-474D6146ECD4}"/>
              </a:ext>
            </a:extLst>
          </p:cNvPr>
          <p:cNvGraphicFramePr>
            <a:graphicFrameLocks/>
          </p:cNvGraphicFramePr>
          <p:nvPr>
            <p:extLst>
              <p:ext uri="{D42A27DB-BD31-4B8C-83A1-F6EECF244321}">
                <p14:modId xmlns:p14="http://schemas.microsoft.com/office/powerpoint/2010/main" val="4084307839"/>
              </p:ext>
            </p:extLst>
          </p:nvPr>
        </p:nvGraphicFramePr>
        <p:xfrm>
          <a:off x="6353666" y="482254"/>
          <a:ext cx="4676843" cy="576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81000260-4800-CA26-0A9B-17897BCFEBD8}"/>
              </a:ext>
            </a:extLst>
          </p:cNvPr>
          <p:cNvPicPr>
            <a:picLocks noChangeAspect="1"/>
          </p:cNvPicPr>
          <p:nvPr/>
        </p:nvPicPr>
        <p:blipFill>
          <a:blip r:embed="rId8" cstate="print">
            <a:alphaModFix amt="99000"/>
            <a:extLst>
              <a:ext uri="{28A0092B-C50C-407E-A947-70E740481C1C}">
                <a14:useLocalDpi xmlns:a14="http://schemas.microsoft.com/office/drawing/2010/main" val="0"/>
              </a:ext>
            </a:extLst>
          </a:blip>
          <a:srcRect l="10463" r="13004" b="21797"/>
          <a:stretch/>
        </p:blipFill>
        <p:spPr bwMode="auto">
          <a:xfrm>
            <a:off x="10397765" y="482254"/>
            <a:ext cx="1016364" cy="1006438"/>
          </a:xfrm>
          <a:prstGeom prst="rect">
            <a:avLst/>
          </a:prstGeom>
          <a:noFill/>
          <a:ln>
            <a:noFill/>
          </a:ln>
        </p:spPr>
      </p:pic>
    </p:spTree>
    <p:extLst>
      <p:ext uri="{BB962C8B-B14F-4D97-AF65-F5344CB8AC3E}">
        <p14:creationId xmlns:p14="http://schemas.microsoft.com/office/powerpoint/2010/main" val="2180463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2D12-57F3-5F46-3E56-91717E183B4B}"/>
              </a:ext>
            </a:extLst>
          </p:cNvPr>
          <p:cNvSpPr>
            <a:spLocks noGrp="1"/>
          </p:cNvSpPr>
          <p:nvPr>
            <p:ph type="title"/>
          </p:nvPr>
        </p:nvSpPr>
        <p:spPr/>
        <p:txBody>
          <a:bodyPr/>
          <a:lstStyle/>
          <a:p>
            <a:r>
              <a:rPr lang="en-GB" b="1" dirty="0">
                <a:solidFill>
                  <a:schemeClr val="accent1"/>
                </a:solidFill>
                <a:latin typeface="Aptos" panose="020B0004020202020204" pitchFamily="34" charset="0"/>
              </a:rPr>
              <a:t>How we work with relevant agencies</a:t>
            </a:r>
          </a:p>
        </p:txBody>
      </p:sp>
      <p:sp>
        <p:nvSpPr>
          <p:cNvPr id="3" name="Content Placeholder 2">
            <a:extLst>
              <a:ext uri="{FF2B5EF4-FFF2-40B4-BE49-F238E27FC236}">
                <a16:creationId xmlns:a16="http://schemas.microsoft.com/office/drawing/2014/main" id="{0C1A6771-531D-CFB7-8F82-9BE5A39DE69C}"/>
              </a:ext>
            </a:extLst>
          </p:cNvPr>
          <p:cNvSpPr>
            <a:spLocks noGrp="1"/>
          </p:cNvSpPr>
          <p:nvPr>
            <p:ph sz="half" idx="1"/>
          </p:nvPr>
        </p:nvSpPr>
        <p:spPr/>
        <p:txBody>
          <a:bodyPr>
            <a:noAutofit/>
          </a:bodyPr>
          <a:lstStyle/>
          <a:p>
            <a:pPr marL="0" indent="0">
              <a:buNone/>
            </a:pPr>
            <a:r>
              <a:rPr lang="en-GB" sz="1400" dirty="0">
                <a:latin typeface="Aptos" panose="020B0004020202020204" pitchFamily="34" charset="0"/>
              </a:rPr>
              <a:t>The safeguarding partners recognise that effective safeguarding can only be achieved through strong collaboration with relevant agencies. </a:t>
            </a:r>
          </a:p>
          <a:p>
            <a:pPr marL="0" indent="0">
              <a:buNone/>
            </a:pPr>
            <a:r>
              <a:rPr lang="en-GB" sz="1400" dirty="0">
                <a:latin typeface="Aptos" panose="020B0004020202020204" pitchFamily="34" charset="0"/>
              </a:rPr>
              <a:t>Relevant agencies are engaged through partnership governance arrangements, quality assurance activity, audits, training, reviews, consultations and task and finish groups. These arrangements ensure that local intelligence, emerging risks, practice experience and the voices of partner organisations inform the development, delivery and continuous improvement of safeguarding arrangements.</a:t>
            </a:r>
          </a:p>
          <a:p>
            <a:pPr marL="0" indent="0">
              <a:buNone/>
            </a:pPr>
            <a:r>
              <a:rPr lang="en-GB" sz="1400" dirty="0">
                <a:latin typeface="Aptos" panose="020B0004020202020204" pitchFamily="34" charset="0"/>
              </a:rPr>
              <a:t>Relevant agencies contribute to the identification of local priorities, the evaluation of safeguarding practice and learning from reviews, audits and inspections. </a:t>
            </a:r>
          </a:p>
          <a:p>
            <a:pPr marL="0" indent="0">
              <a:buNone/>
            </a:pPr>
            <a:r>
              <a:rPr lang="en-GB" sz="1400" dirty="0">
                <a:latin typeface="Aptos" panose="020B0004020202020204" pitchFamily="34" charset="0"/>
              </a:rPr>
              <a:t>Safeguarding partners seek assurance that relevant agencies understand and discharge their safeguarding responsibilities effectively through section 11 and section 175 audits.</a:t>
            </a:r>
          </a:p>
          <a:p>
            <a:pPr marL="0" indent="0">
              <a:buNone/>
            </a:pPr>
            <a:endParaRPr lang="en-GB" sz="1400" dirty="0">
              <a:latin typeface="Aptos" panose="020B0004020202020204" pitchFamily="34" charset="0"/>
            </a:endParaRPr>
          </a:p>
        </p:txBody>
      </p:sp>
      <p:sp>
        <p:nvSpPr>
          <p:cNvPr id="5" name="Content Placeholder 4">
            <a:extLst>
              <a:ext uri="{FF2B5EF4-FFF2-40B4-BE49-F238E27FC236}">
                <a16:creationId xmlns:a16="http://schemas.microsoft.com/office/drawing/2014/main" id="{199B4A43-0EF2-3664-1402-5D404D8B16B0}"/>
              </a:ext>
            </a:extLst>
          </p:cNvPr>
          <p:cNvSpPr>
            <a:spLocks noGrp="1"/>
          </p:cNvSpPr>
          <p:nvPr>
            <p:ph sz="half" idx="2"/>
          </p:nvPr>
        </p:nvSpPr>
        <p:spPr>
          <a:xfrm>
            <a:off x="6172200" y="1825625"/>
            <a:ext cx="5181600" cy="3116489"/>
          </a:xfrm>
        </p:spPr>
        <p:txBody>
          <a:bodyPr>
            <a:normAutofit fontScale="62500" lnSpcReduction="20000"/>
          </a:bodyPr>
          <a:lstStyle/>
          <a:p>
            <a:pPr marL="0" indent="0">
              <a:lnSpc>
                <a:spcPct val="120000"/>
              </a:lnSpc>
              <a:buNone/>
            </a:pPr>
            <a:r>
              <a:rPr lang="en-GB" sz="2200" dirty="0">
                <a:latin typeface="Aptos" panose="020B0004020202020204" pitchFamily="34" charset="0"/>
              </a:rPr>
              <a:t>The partnership maintains regular communication with relevant agencies through its newsletter and website and provides opportunities for consultation on partnership working.</a:t>
            </a:r>
          </a:p>
          <a:p>
            <a:pPr marL="0" indent="0">
              <a:lnSpc>
                <a:spcPct val="120000"/>
              </a:lnSpc>
              <a:buNone/>
            </a:pPr>
            <a:r>
              <a:rPr lang="en-GB" sz="2200" dirty="0">
                <a:latin typeface="Aptos" panose="020B0004020202020204" pitchFamily="34" charset="0"/>
              </a:rPr>
              <a:t>In Cheshire East, engagement is supported through the Multi-Agency Quality Assurance Group, Education Safeguarding Sub-Group, Learning and Improvement Group, Child Safeguarding Practice Review Group, multi-agency training programme, consultation activity and partnership events. These forums provide opportunities for relevant agencies to influence decision-making, contribute to safeguarding priorities and shape the development of local safeguarding arrangements.</a:t>
            </a:r>
          </a:p>
          <a:p>
            <a:endParaRPr lang="en-GB" dirty="0"/>
          </a:p>
        </p:txBody>
      </p:sp>
      <p:pic>
        <p:nvPicPr>
          <p:cNvPr id="4" name="Picture 3">
            <a:extLst>
              <a:ext uri="{FF2B5EF4-FFF2-40B4-BE49-F238E27FC236}">
                <a16:creationId xmlns:a16="http://schemas.microsoft.com/office/drawing/2014/main" id="{5FFB4AF4-3D8F-E810-1CBA-9B0F847429F2}"/>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397765" y="482254"/>
            <a:ext cx="1016364" cy="1006438"/>
          </a:xfrm>
          <a:prstGeom prst="rect">
            <a:avLst/>
          </a:prstGeom>
          <a:noFill/>
          <a:ln>
            <a:noFill/>
          </a:ln>
        </p:spPr>
      </p:pic>
    </p:spTree>
    <p:extLst>
      <p:ext uri="{BB962C8B-B14F-4D97-AF65-F5344CB8AC3E}">
        <p14:creationId xmlns:p14="http://schemas.microsoft.com/office/powerpoint/2010/main" val="2595303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C45FE32-3FC4-3137-30AF-294801055657}"/>
              </a:ext>
            </a:extLst>
          </p:cNvPr>
          <p:cNvSpPr txBox="1"/>
          <p:nvPr/>
        </p:nvSpPr>
        <p:spPr>
          <a:xfrm>
            <a:off x="932732" y="1690688"/>
            <a:ext cx="4781640" cy="5032147"/>
          </a:xfrm>
          <a:prstGeom prst="rect">
            <a:avLst/>
          </a:prstGeom>
          <a:noFill/>
        </p:spPr>
        <p:txBody>
          <a:bodyPr wrap="square">
            <a:spAutoFit/>
          </a:bodyPr>
          <a:lstStyle/>
          <a:p>
            <a:r>
              <a:rPr lang="en-GB" sz="1400" dirty="0">
                <a:latin typeface="Aptos" panose="020B0004020202020204" pitchFamily="34" charset="0"/>
              </a:rPr>
              <a:t>Where an organisation is identified by the Lead Safeguarding Partners as a relevant agency, it is expected to work collaboratively with safeguarding partners and other relevant agencies to safeguard and promote the welfare of children.</a:t>
            </a:r>
          </a:p>
          <a:p>
            <a:endParaRPr lang="en-GB" sz="1400" dirty="0">
              <a:latin typeface="Aptos" panose="020B0004020202020204" pitchFamily="34" charset="0"/>
            </a:endParaRPr>
          </a:p>
          <a:p>
            <a:r>
              <a:rPr lang="en-GB" sz="1400" dirty="0">
                <a:latin typeface="Aptos" panose="020B0004020202020204" pitchFamily="34" charset="0"/>
              </a:rPr>
              <a:t>In line with </a:t>
            </a:r>
            <a:r>
              <a:rPr lang="en-GB" sz="1400" b="1" i="1" dirty="0">
                <a:latin typeface="Aptos" panose="020B0004020202020204" pitchFamily="34" charset="0"/>
              </a:rPr>
              <a:t>Working Together to Safeguard Children 2026</a:t>
            </a:r>
            <a:r>
              <a:rPr lang="en-GB" sz="1400" b="1" dirty="0">
                <a:latin typeface="Aptos" panose="020B0004020202020204" pitchFamily="34" charset="0"/>
              </a:rPr>
              <a:t> </a:t>
            </a:r>
            <a:r>
              <a:rPr lang="en-GB" sz="1400" dirty="0">
                <a:latin typeface="Aptos" panose="020B0004020202020204" pitchFamily="34" charset="0"/>
              </a:rPr>
              <a:t>and the Information Sharing Duty established through the Children Act 2004, safeguarding partners have a joint responsibility to maintain effective information-sharing arrangements that support timely decision-making, coordinated responses and a shared understanding of need, risk and vulnerability. </a:t>
            </a:r>
          </a:p>
          <a:p>
            <a:endParaRPr lang="en-GB" sz="1400" dirty="0">
              <a:latin typeface="Aptos" panose="020B0004020202020204" pitchFamily="34" charset="0"/>
            </a:endParaRPr>
          </a:p>
          <a:p>
            <a:r>
              <a:rPr lang="en-GB" sz="1400" dirty="0">
                <a:latin typeface="Aptos" panose="020B0004020202020204" pitchFamily="34" charset="0"/>
              </a:rPr>
              <a:t>Effective information sharing is essential to safeguarding and promoting children's welfare. Information should be shared proactively to support prevention. </a:t>
            </a:r>
          </a:p>
          <a:p>
            <a:endParaRPr lang="en-GB" sz="1400" dirty="0">
              <a:latin typeface="Aptos" panose="020B0004020202020204" pitchFamily="34" charset="0"/>
            </a:endParaRPr>
          </a:p>
          <a:p>
            <a:r>
              <a:rPr lang="en-GB" sz="1400" dirty="0">
                <a:latin typeface="Aptos" panose="020B0004020202020204" pitchFamily="34" charset="0"/>
              </a:rPr>
              <a:t>Relevant information may relate to a child, their parents, carers, family members, peers or other individuals connected to the child and should not be withheld solely because statutory thresholds have not been met. </a:t>
            </a:r>
          </a:p>
          <a:p>
            <a:pPr marL="0" indent="0">
              <a:spcBef>
                <a:spcPts val="0"/>
              </a:spcBef>
              <a:buFont typeface="Arial" panose="020B0604020202020204" pitchFamily="34" charset="0"/>
              <a:buNone/>
            </a:pPr>
            <a:endParaRPr lang="en-GB" sz="1300" kern="100" dirty="0">
              <a:solidFill>
                <a:srgbClr val="FF0000"/>
              </a:solidFill>
              <a:latin typeface="Aptos" panose="020B000402020202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58FD5EC-EF16-6CBE-DDFC-19E865632496}"/>
              </a:ext>
            </a:extLst>
          </p:cNvPr>
          <p:cNvSpPr txBox="1"/>
          <p:nvPr/>
        </p:nvSpPr>
        <p:spPr>
          <a:xfrm>
            <a:off x="6592572" y="1643938"/>
            <a:ext cx="4578624" cy="3308598"/>
          </a:xfrm>
          <a:prstGeom prst="rect">
            <a:avLst/>
          </a:prstGeom>
          <a:noFill/>
        </p:spPr>
        <p:txBody>
          <a:bodyPr wrap="square">
            <a:spAutoFit/>
          </a:bodyPr>
          <a:lstStyle/>
          <a:p>
            <a:r>
              <a:rPr lang="en-GB" sz="1400" dirty="0"/>
              <a:t>Where the Information Sharing Duty applies, relevant agencies must share information where it may assist another organisation to assess need, identify risk, make decisions, provide support or take action to safeguard and promote a child's welfare, unless sharing would be more detrimental to the child than not sharing. </a:t>
            </a:r>
          </a:p>
          <a:p>
            <a:endParaRPr lang="en-GB" sz="1400" dirty="0"/>
          </a:p>
          <a:p>
            <a:r>
              <a:rPr lang="en-GB" sz="1400" dirty="0"/>
              <a:t>Information sharing must be lawful, necessary, proportionate and secure. Data protection legislation provides a framework for sharing information and should not be viewed as a barrier to safeguarding activity. </a:t>
            </a:r>
          </a:p>
          <a:p>
            <a:endParaRPr lang="en-GB" sz="1400" dirty="0"/>
          </a:p>
          <a:p>
            <a:r>
              <a:rPr lang="en-GB" sz="1400" dirty="0"/>
              <a:t>Pan Cheshire Multiagency Information Sharing Guidance  is available </a:t>
            </a:r>
            <a:r>
              <a:rPr lang="en-GB" sz="1400" dirty="0">
                <a:hlinkClick r:id="rId2"/>
              </a:rPr>
              <a:t>here</a:t>
            </a:r>
            <a:endParaRPr lang="en-GB" sz="1400" dirty="0"/>
          </a:p>
          <a:p>
            <a:pPr marL="0" indent="0">
              <a:spcBef>
                <a:spcPts val="0"/>
              </a:spcBef>
              <a:buFont typeface="Arial" panose="020B0604020202020204" pitchFamily="34" charset="0"/>
              <a:buNone/>
            </a:pPr>
            <a:endParaRPr lang="en-GB" sz="1300" kern="100" dirty="0">
              <a:solidFill>
                <a:srgbClr val="FF0000"/>
              </a:solidFill>
              <a:latin typeface="Aptos" panose="020B0004020202020204" pitchFamily="34" charset="0"/>
              <a:ea typeface="Calibri" panose="020F0502020204030204" pitchFamily="34" charset="0"/>
              <a:cs typeface="Times New Roman" panose="02020603050405020304" pitchFamily="18" charset="0"/>
            </a:endParaRPr>
          </a:p>
        </p:txBody>
      </p:sp>
      <p:sp>
        <p:nvSpPr>
          <p:cNvPr id="5" name="Oval 4">
            <a:extLst>
              <a:ext uri="{FF2B5EF4-FFF2-40B4-BE49-F238E27FC236}">
                <a16:creationId xmlns:a16="http://schemas.microsoft.com/office/drawing/2014/main" id="{9964D178-9DC4-549E-C06A-2F27E85168DE}"/>
              </a:ext>
            </a:extLst>
          </p:cNvPr>
          <p:cNvSpPr/>
          <p:nvPr/>
        </p:nvSpPr>
        <p:spPr>
          <a:xfrm>
            <a:off x="6680031" y="5498684"/>
            <a:ext cx="751109" cy="751109"/>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endParaRPr lang="en-GB"/>
          </a:p>
        </p:txBody>
      </p:sp>
      <p:sp>
        <p:nvSpPr>
          <p:cNvPr id="6" name="Oval 5">
            <a:extLst>
              <a:ext uri="{FF2B5EF4-FFF2-40B4-BE49-F238E27FC236}">
                <a16:creationId xmlns:a16="http://schemas.microsoft.com/office/drawing/2014/main" id="{DDD31416-8A68-A722-C78C-EF4E6F960F17}"/>
              </a:ext>
            </a:extLst>
          </p:cNvPr>
          <p:cNvSpPr/>
          <p:nvPr/>
        </p:nvSpPr>
        <p:spPr>
          <a:xfrm>
            <a:off x="7639616" y="5498683"/>
            <a:ext cx="751109" cy="751109"/>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endParaRPr lang="en-GB"/>
          </a:p>
        </p:txBody>
      </p:sp>
      <p:sp>
        <p:nvSpPr>
          <p:cNvPr id="7" name="Oval 6">
            <a:extLst>
              <a:ext uri="{FF2B5EF4-FFF2-40B4-BE49-F238E27FC236}">
                <a16:creationId xmlns:a16="http://schemas.microsoft.com/office/drawing/2014/main" id="{27EFA083-8FC4-893C-7403-9DF8AB7FFB12}"/>
              </a:ext>
            </a:extLst>
          </p:cNvPr>
          <p:cNvSpPr/>
          <p:nvPr/>
        </p:nvSpPr>
        <p:spPr>
          <a:xfrm>
            <a:off x="8599201" y="5498682"/>
            <a:ext cx="751109" cy="751109"/>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GB"/>
          </a:p>
        </p:txBody>
      </p:sp>
      <p:sp>
        <p:nvSpPr>
          <p:cNvPr id="9" name="Oval 8">
            <a:extLst>
              <a:ext uri="{FF2B5EF4-FFF2-40B4-BE49-F238E27FC236}">
                <a16:creationId xmlns:a16="http://schemas.microsoft.com/office/drawing/2014/main" id="{FF8764FA-F13A-87A0-FD02-14921412D237}"/>
              </a:ext>
            </a:extLst>
          </p:cNvPr>
          <p:cNvSpPr/>
          <p:nvPr/>
        </p:nvSpPr>
        <p:spPr>
          <a:xfrm>
            <a:off x="10508159" y="4797161"/>
            <a:ext cx="751109" cy="751109"/>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endParaRPr lang="en-GB"/>
          </a:p>
        </p:txBody>
      </p:sp>
      <p:sp>
        <p:nvSpPr>
          <p:cNvPr id="10" name="Oval 9">
            <a:extLst>
              <a:ext uri="{FF2B5EF4-FFF2-40B4-BE49-F238E27FC236}">
                <a16:creationId xmlns:a16="http://schemas.microsoft.com/office/drawing/2014/main" id="{2E59136B-D3E7-31C5-A244-B816E6688E10}"/>
              </a:ext>
            </a:extLst>
          </p:cNvPr>
          <p:cNvSpPr/>
          <p:nvPr/>
        </p:nvSpPr>
        <p:spPr>
          <a:xfrm>
            <a:off x="11171196" y="5291927"/>
            <a:ext cx="751109" cy="751109"/>
          </a:xfrm>
          <a:prstGeom prst="ellipse">
            <a:avLst/>
          </a:prstGeom>
        </p:spPr>
        <p:style>
          <a:lnRef idx="2">
            <a:schemeClr val="lt1">
              <a:hueOff val="0"/>
              <a:satOff val="0"/>
              <a:lumOff val="0"/>
              <a:alphaOff val="0"/>
            </a:schemeClr>
          </a:lnRef>
          <a:fillRef idx="1">
            <a:schemeClr val="accent6">
              <a:alpha val="50000"/>
              <a:hueOff val="0"/>
              <a:satOff val="0"/>
              <a:lumOff val="0"/>
              <a:alphaOff val="0"/>
            </a:schemeClr>
          </a:fillRef>
          <a:effectRef idx="0">
            <a:schemeClr val="accent6">
              <a:alpha val="50000"/>
              <a:hueOff val="0"/>
              <a:satOff val="0"/>
              <a:lumOff val="0"/>
              <a:alphaOff val="0"/>
            </a:schemeClr>
          </a:effectRef>
          <a:fontRef idx="minor">
            <a:schemeClr val="tx1"/>
          </a:fontRef>
        </p:style>
        <p:txBody>
          <a:bodyPr/>
          <a:lstStyle/>
          <a:p>
            <a:endParaRPr lang="en-GB"/>
          </a:p>
        </p:txBody>
      </p:sp>
      <p:pic>
        <p:nvPicPr>
          <p:cNvPr id="12" name="Picture 11">
            <a:extLst>
              <a:ext uri="{FF2B5EF4-FFF2-40B4-BE49-F238E27FC236}">
                <a16:creationId xmlns:a16="http://schemas.microsoft.com/office/drawing/2014/main" id="{99354E53-CCC2-0094-927F-1451A774F0E5}"/>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312924" y="766876"/>
            <a:ext cx="949574" cy="940300"/>
          </a:xfrm>
          <a:prstGeom prst="rect">
            <a:avLst/>
          </a:prstGeom>
          <a:noFill/>
          <a:ln>
            <a:noFill/>
          </a:ln>
        </p:spPr>
      </p:pic>
      <p:sp>
        <p:nvSpPr>
          <p:cNvPr id="2" name="Title 1">
            <a:extLst>
              <a:ext uri="{FF2B5EF4-FFF2-40B4-BE49-F238E27FC236}">
                <a16:creationId xmlns:a16="http://schemas.microsoft.com/office/drawing/2014/main" id="{F6A75EC8-7E58-740C-FD20-485E1EF999F5}"/>
              </a:ext>
            </a:extLst>
          </p:cNvPr>
          <p:cNvSpPr>
            <a:spLocks noGrp="1"/>
          </p:cNvSpPr>
          <p:nvPr>
            <p:ph type="title"/>
          </p:nvPr>
        </p:nvSpPr>
        <p:spPr/>
        <p:txBody>
          <a:bodyPr/>
          <a:lstStyle/>
          <a:p>
            <a:r>
              <a:rPr lang="en-GB" b="1" dirty="0">
                <a:solidFill>
                  <a:schemeClr val="accent1"/>
                </a:solidFill>
                <a:latin typeface="Aptos" panose="020B0004020202020204" pitchFamily="34" charset="0"/>
              </a:rPr>
              <a:t>Information Sharing</a:t>
            </a:r>
          </a:p>
        </p:txBody>
      </p:sp>
    </p:spTree>
    <p:extLst>
      <p:ext uri="{BB962C8B-B14F-4D97-AF65-F5344CB8AC3E}">
        <p14:creationId xmlns:p14="http://schemas.microsoft.com/office/powerpoint/2010/main" val="2627029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F1938E-FEC0-7171-F618-68C6699C1C47}"/>
              </a:ext>
            </a:extLst>
          </p:cNvPr>
          <p:cNvSpPr txBox="1"/>
          <p:nvPr/>
        </p:nvSpPr>
        <p:spPr>
          <a:xfrm>
            <a:off x="838199" y="1633225"/>
            <a:ext cx="5090857" cy="4201968"/>
          </a:xfrm>
          <a:prstGeom prst="rect">
            <a:avLst/>
          </a:prstGeom>
          <a:noFill/>
        </p:spPr>
        <p:txBody>
          <a:bodyPr wrap="square">
            <a:noAutofit/>
          </a:bodyPr>
          <a:lstStyle/>
          <a:p>
            <a:pPr>
              <a:lnSpc>
                <a:spcPct val="115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Multiagency training is available to all relevant agencies via the </a:t>
            </a:r>
            <a:r>
              <a:rPr lang="en-GB" sz="1400" kern="100" dirty="0">
                <a:latin typeface="Aptos" panose="020B0004020202020204" pitchFamily="34" charset="0"/>
                <a:ea typeface="Aptos" panose="020B0004020202020204" pitchFamily="34" charset="0"/>
                <a:cs typeface="Times New Roman" panose="02020603050405020304" pitchFamily="18" charset="0"/>
              </a:rPr>
              <a:t>partnership website; </a:t>
            </a:r>
            <a:r>
              <a:rPr lang="en-GB" sz="1400" dirty="0">
                <a:hlinkClick r:id="rId2" tooltip="https://cescp.co.uk/"/>
              </a:rPr>
              <a:t>Cheshire East Safeguarding Children’s Partnership</a:t>
            </a:r>
            <a:r>
              <a:rPr lang="en-GB" sz="1400" dirty="0"/>
              <a:t>.  </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The partnership have dedicated resource to deliver training and development which </a:t>
            </a:r>
            <a:r>
              <a:rPr lang="en-GB" sz="1400" kern="100" dirty="0">
                <a:latin typeface="Aptos" panose="020B0004020202020204" pitchFamily="34" charset="0"/>
                <a:ea typeface="Aptos" panose="020B0004020202020204" pitchFamily="34" charset="0"/>
                <a:cs typeface="Times New Roman" panose="02020603050405020304" pitchFamily="18" charset="0"/>
              </a:rPr>
              <a:t>includes </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core safeguarding topics and specialist training.</a:t>
            </a:r>
          </a:p>
          <a:p>
            <a:pPr>
              <a:lnSpc>
                <a:spcPct val="115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Programme content is regularly reviewed and updated, informed by service consultations, practitioner feedback, ongoing audits, and learning from local and national practice reviews. </a:t>
            </a:r>
          </a:p>
          <a:p>
            <a:pPr>
              <a:lnSpc>
                <a:spcPct val="115000"/>
              </a:lnSpc>
              <a:spcAft>
                <a:spcPts val="800"/>
              </a:spcAft>
              <a:buNone/>
            </a:pPr>
            <a:r>
              <a:rPr lang="en-GB" sz="14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In line with Working Together to Safeguard Children 2026, the multi‑agency training programme is strategically aligned to partnership priorities, emerging risk and system learning, ensuring workforce development supports improved outcomes for children and families.</a:t>
            </a:r>
            <a:endParaRPr lang="en-GB" sz="14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These core and priority‑led subjects are supplemented by a wide range of </a:t>
            </a:r>
            <a:r>
              <a:rPr lang="en-GB" sz="1400" b="1" kern="100" dirty="0">
                <a:effectLst/>
                <a:latin typeface="Aptos" panose="020B0004020202020204" pitchFamily="34" charset="0"/>
                <a:ea typeface="Aptos" panose="020B0004020202020204" pitchFamily="34" charset="0"/>
                <a:cs typeface="Times New Roman" panose="02020603050405020304" pitchFamily="18" charset="0"/>
              </a:rPr>
              <a:t>relevant and responsive learning activity</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delivered in a variety of formats to ensure accessibility and reach across the partnership. To support ease of access, calendar invitations are distributed monthly, enabling practitioners to join short, focused lunchtime sessions.</a:t>
            </a:r>
          </a:p>
        </p:txBody>
      </p:sp>
      <p:sp>
        <p:nvSpPr>
          <p:cNvPr id="2" name="TextBox 1">
            <a:extLst>
              <a:ext uri="{FF2B5EF4-FFF2-40B4-BE49-F238E27FC236}">
                <a16:creationId xmlns:a16="http://schemas.microsoft.com/office/drawing/2014/main" id="{A4F40695-644A-8777-EACF-F32F800D6103}"/>
              </a:ext>
            </a:extLst>
          </p:cNvPr>
          <p:cNvSpPr txBox="1"/>
          <p:nvPr/>
        </p:nvSpPr>
        <p:spPr>
          <a:xfrm>
            <a:off x="6015915" y="1121790"/>
            <a:ext cx="5090856" cy="4854805"/>
          </a:xfrm>
          <a:prstGeom prst="rect">
            <a:avLst/>
          </a:prstGeom>
          <a:noFill/>
        </p:spPr>
        <p:txBody>
          <a:bodyPr wrap="square">
            <a:no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‘Spotlight on…’</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sessions highlight a service, team or individual, offering opportunities to build relationships, improve understanding of roles and responsibilities, and strengthen lines of communication across agencies.</a:t>
            </a:r>
          </a:p>
          <a:p>
            <a:pPr marL="342900" lvl="0" indent="-342900">
              <a:lnSpc>
                <a:spcPct val="115000"/>
              </a:lnSpc>
              <a:spcAft>
                <a:spcPts val="800"/>
              </a:spcAft>
              <a:buSzPts val="1000"/>
              <a:buFont typeface="Symbol" panose="05050102010706020507" pitchFamily="18" charset="2"/>
              <a:buChar char=""/>
              <a:tabLst>
                <a:tab pos="457200" algn="l"/>
              </a:tabLs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‘How to…’</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forums provide practical guidance to support workflows and procedural understanding, encouraging shared and joined‑up approaches to working with children and families.</a:t>
            </a:r>
          </a:p>
          <a:p>
            <a:pPr marL="342900" lvl="0" indent="-342900">
              <a:lnSpc>
                <a:spcPct val="115000"/>
              </a:lnSpc>
              <a:spcAft>
                <a:spcPts val="800"/>
              </a:spcAft>
              <a:buSzPts val="1000"/>
              <a:buFont typeface="Symbol" panose="05050102010706020507" pitchFamily="18" charset="2"/>
              <a:buChar char=""/>
              <a:tabLst>
                <a:tab pos="457200" algn="l"/>
              </a:tabLs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‘Essential Learning’</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 partnership learning platform to disseminate key findings and recommendations from local reviews, audits and learning activity. This supports timely reflection, operational awareness and mindful professional practice</a:t>
            </a:r>
          </a:p>
          <a:p>
            <a:pPr lvl="0">
              <a:lnSpc>
                <a:spcPct val="115000"/>
              </a:lnSpc>
              <a:spcAft>
                <a:spcPts val="800"/>
              </a:spcAft>
              <a:buSzPts val="1000"/>
              <a:tabLst>
                <a:tab pos="457200" algn="l"/>
              </a:tabLst>
            </a:pPr>
            <a:r>
              <a:rPr lang="en-GB" sz="1400" kern="0" dirty="0">
                <a:latin typeface="Aptos" panose="020B0004020202020204" pitchFamily="34" charset="0"/>
                <a:ea typeface="Times New Roman" panose="02020603050405020304" pitchFamily="18" charset="0"/>
                <a:cs typeface="Times New Roman" panose="02020603050405020304" pitchFamily="18" charset="0"/>
              </a:rPr>
              <a:t>T</a:t>
            </a:r>
            <a:r>
              <a:rPr lang="en-GB" sz="1400" kern="0" dirty="0">
                <a:effectLst/>
                <a:latin typeface="Aptos" panose="020B0004020202020204" pitchFamily="34" charset="0"/>
                <a:ea typeface="Times New Roman" panose="02020603050405020304" pitchFamily="18" charset="0"/>
                <a:cs typeface="Times New Roman" panose="02020603050405020304" pitchFamily="18" charset="0"/>
              </a:rPr>
              <a:t>here is a clear expectation that professionals </a:t>
            </a:r>
            <a:r>
              <a:rPr lang="en-GB" sz="1400" b="1" kern="0" dirty="0">
                <a:effectLst/>
                <a:latin typeface="Aptos" panose="020B0004020202020204" pitchFamily="34" charset="0"/>
                <a:ea typeface="Times New Roman" panose="02020603050405020304" pitchFamily="18" charset="0"/>
                <a:cs typeface="Times New Roman" panose="02020603050405020304" pitchFamily="18" charset="0"/>
              </a:rPr>
              <a:t>actively contribute to the delivery of the multi‑agency training programme</a:t>
            </a:r>
            <a:r>
              <a:rPr lang="en-GB" sz="1400" kern="0" dirty="0">
                <a:effectLst/>
                <a:latin typeface="Aptos" panose="020B0004020202020204" pitchFamily="34" charset="0"/>
                <a:ea typeface="Times New Roman" panose="02020603050405020304" pitchFamily="18" charset="0"/>
                <a:cs typeface="Times New Roman" panose="02020603050405020304" pitchFamily="18" charset="0"/>
              </a:rPr>
              <a:t>, to share expertise</a:t>
            </a:r>
            <a:r>
              <a:rPr lang="en-GB" sz="1400" kern="0" dirty="0">
                <a:latin typeface="Aptos" panose="020B0004020202020204" pitchFamily="34" charset="0"/>
                <a:ea typeface="Times New Roman" panose="02020603050405020304" pitchFamily="18" charset="0"/>
                <a:cs typeface="Times New Roman" panose="02020603050405020304" pitchFamily="18" charset="0"/>
              </a:rPr>
              <a:t> and </a:t>
            </a:r>
            <a:r>
              <a:rPr lang="en-GB" sz="1400" kern="0" dirty="0">
                <a:effectLst/>
                <a:latin typeface="Aptos" panose="020B0004020202020204" pitchFamily="34" charset="0"/>
                <a:ea typeface="Times New Roman" panose="02020603050405020304" pitchFamily="18" charset="0"/>
                <a:cs typeface="Times New Roman" panose="02020603050405020304" pitchFamily="18" charset="0"/>
              </a:rPr>
              <a:t>learning from practice across different services and organisations. This shared approach supports consistent practice, strengthens the learning culture, and improves outcomes for children and families.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Oval 4">
            <a:extLst>
              <a:ext uri="{FF2B5EF4-FFF2-40B4-BE49-F238E27FC236}">
                <a16:creationId xmlns:a16="http://schemas.microsoft.com/office/drawing/2014/main" id="{A43E783E-3514-A5E7-D684-F855B62F2D09}"/>
              </a:ext>
            </a:extLst>
          </p:cNvPr>
          <p:cNvSpPr/>
          <p:nvPr/>
        </p:nvSpPr>
        <p:spPr>
          <a:xfrm>
            <a:off x="11115376" y="4715043"/>
            <a:ext cx="751109" cy="751109"/>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endParaRPr lang="en-GB"/>
          </a:p>
        </p:txBody>
      </p:sp>
      <p:sp>
        <p:nvSpPr>
          <p:cNvPr id="6" name="Oval 5">
            <a:extLst>
              <a:ext uri="{FF2B5EF4-FFF2-40B4-BE49-F238E27FC236}">
                <a16:creationId xmlns:a16="http://schemas.microsoft.com/office/drawing/2014/main" id="{CAA5ABE3-B73B-11A3-0BE5-A20E05D1A344}"/>
              </a:ext>
            </a:extLst>
          </p:cNvPr>
          <p:cNvSpPr/>
          <p:nvPr/>
        </p:nvSpPr>
        <p:spPr>
          <a:xfrm>
            <a:off x="11106770" y="3760638"/>
            <a:ext cx="751109" cy="751109"/>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endParaRPr lang="en-GB"/>
          </a:p>
        </p:txBody>
      </p:sp>
      <p:sp>
        <p:nvSpPr>
          <p:cNvPr id="8" name="Oval 7">
            <a:extLst>
              <a:ext uri="{FF2B5EF4-FFF2-40B4-BE49-F238E27FC236}">
                <a16:creationId xmlns:a16="http://schemas.microsoft.com/office/drawing/2014/main" id="{AEA0EF68-7A10-1FB8-BC22-4F9580F51890}"/>
              </a:ext>
            </a:extLst>
          </p:cNvPr>
          <p:cNvSpPr/>
          <p:nvPr/>
        </p:nvSpPr>
        <p:spPr>
          <a:xfrm>
            <a:off x="11106771" y="2821752"/>
            <a:ext cx="751109" cy="751109"/>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GB"/>
          </a:p>
        </p:txBody>
      </p:sp>
      <p:pic>
        <p:nvPicPr>
          <p:cNvPr id="12" name="Picture 11">
            <a:extLst>
              <a:ext uri="{FF2B5EF4-FFF2-40B4-BE49-F238E27FC236}">
                <a16:creationId xmlns:a16="http://schemas.microsoft.com/office/drawing/2014/main" id="{F329D921-731F-9C59-2ED8-7F5539DD20BA}"/>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10407192" y="442468"/>
            <a:ext cx="1083739" cy="1073155"/>
          </a:xfrm>
          <a:prstGeom prst="rect">
            <a:avLst/>
          </a:prstGeom>
          <a:noFill/>
          <a:ln>
            <a:noFill/>
          </a:ln>
        </p:spPr>
      </p:pic>
      <p:sp>
        <p:nvSpPr>
          <p:cNvPr id="4" name="Title 3">
            <a:extLst>
              <a:ext uri="{FF2B5EF4-FFF2-40B4-BE49-F238E27FC236}">
                <a16:creationId xmlns:a16="http://schemas.microsoft.com/office/drawing/2014/main" id="{234949BE-3A1C-DC61-6496-E9AEE3642A11}"/>
              </a:ext>
            </a:extLst>
          </p:cNvPr>
          <p:cNvSpPr>
            <a:spLocks noGrp="1"/>
          </p:cNvSpPr>
          <p:nvPr>
            <p:ph type="title"/>
          </p:nvPr>
        </p:nvSpPr>
        <p:spPr/>
        <p:txBody>
          <a:bodyPr/>
          <a:lstStyle/>
          <a:p>
            <a:r>
              <a:rPr lang="en-GB" b="1" dirty="0">
                <a:solidFill>
                  <a:schemeClr val="accent1"/>
                </a:solidFill>
                <a:latin typeface="Aptos" panose="020B0004020202020204" pitchFamily="34" charset="0"/>
              </a:rPr>
              <a:t>Training and Development </a:t>
            </a:r>
            <a:br>
              <a:rPr lang="en-GB" dirty="0"/>
            </a:br>
            <a:endParaRPr lang="en-GB" dirty="0"/>
          </a:p>
        </p:txBody>
      </p:sp>
    </p:spTree>
    <p:extLst>
      <p:ext uri="{BB962C8B-B14F-4D97-AF65-F5344CB8AC3E}">
        <p14:creationId xmlns:p14="http://schemas.microsoft.com/office/powerpoint/2010/main" val="2120776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E759F4-5075-2F26-BB99-2BF0887B825D}"/>
              </a:ext>
            </a:extLst>
          </p:cNvPr>
          <p:cNvSpPr txBox="1"/>
          <p:nvPr/>
        </p:nvSpPr>
        <p:spPr>
          <a:xfrm>
            <a:off x="255933" y="196522"/>
            <a:ext cx="11571632" cy="341632"/>
          </a:xfrm>
          <a:prstGeom prst="rect">
            <a:avLst/>
          </a:prstGeom>
          <a:noFill/>
        </p:spPr>
        <p:txBody>
          <a:bodyPr wrap="square">
            <a:noAutofit/>
          </a:bodyPr>
          <a:lstStyle/>
          <a:p>
            <a:pPr marL="715963" indent="-715963">
              <a:lnSpc>
                <a:spcPct val="90000"/>
              </a:lnSpc>
              <a:spcBef>
                <a:spcPct val="0"/>
              </a:spcBef>
            </a:pPr>
            <a:endParaRPr lang="en-GB" sz="3200" dirty="0">
              <a:solidFill>
                <a:srgbClr val="0B5638"/>
              </a:solidFill>
              <a:latin typeface="Arial"/>
              <a:ea typeface="+mj-ea"/>
              <a:cs typeface="Arial"/>
            </a:endParaRPr>
          </a:p>
        </p:txBody>
      </p:sp>
      <p:sp>
        <p:nvSpPr>
          <p:cNvPr id="4" name="TextBox 3">
            <a:extLst>
              <a:ext uri="{FF2B5EF4-FFF2-40B4-BE49-F238E27FC236}">
                <a16:creationId xmlns:a16="http://schemas.microsoft.com/office/drawing/2014/main" id="{0A54F345-B58B-7958-4F8D-3BED3EECE10C}"/>
              </a:ext>
            </a:extLst>
          </p:cNvPr>
          <p:cNvSpPr txBox="1"/>
          <p:nvPr/>
        </p:nvSpPr>
        <p:spPr>
          <a:xfrm>
            <a:off x="838200" y="2108132"/>
            <a:ext cx="5263393" cy="1113183"/>
          </a:xfrm>
          <a:prstGeom prst="rect">
            <a:avLst/>
          </a:prstGeom>
          <a:noFill/>
        </p:spPr>
        <p:txBody>
          <a:bodyPr wrap="square">
            <a:noAutofit/>
          </a:bodyPr>
          <a:lstStyle/>
          <a:p>
            <a:pPr>
              <a:buNone/>
            </a:pPr>
            <a:r>
              <a:rPr lang="en-GB" sz="1400" dirty="0">
                <a:effectLst/>
                <a:latin typeface="Aptos" panose="020B0004020202020204" pitchFamily="34" charset="0"/>
                <a:ea typeface="Calibri" panose="020F0502020204030204" pitchFamily="34" charset="0"/>
                <a:cs typeface="Calibri" panose="020F0502020204030204" pitchFamily="34" charset="0"/>
              </a:rPr>
              <a:t>The Cheshire East Safeguarding Children’s Partnership has mechanisms for engaging with children and young people. There are spaces, forums and opportunities for us to listen to the voices and lived experiences of our children and young people, these include: </a:t>
            </a:r>
          </a:p>
        </p:txBody>
      </p:sp>
      <p:sp>
        <p:nvSpPr>
          <p:cNvPr id="6" name="TextBox 5">
            <a:extLst>
              <a:ext uri="{FF2B5EF4-FFF2-40B4-BE49-F238E27FC236}">
                <a16:creationId xmlns:a16="http://schemas.microsoft.com/office/drawing/2014/main" id="{5A8D70B0-9F3E-CAED-1670-A51E7064A968}"/>
              </a:ext>
            </a:extLst>
          </p:cNvPr>
          <p:cNvSpPr txBox="1"/>
          <p:nvPr/>
        </p:nvSpPr>
        <p:spPr>
          <a:xfrm>
            <a:off x="6096000" y="1579341"/>
            <a:ext cx="5124452" cy="4519801"/>
          </a:xfrm>
          <a:prstGeom prst="rect">
            <a:avLst/>
          </a:prstGeom>
          <a:noFill/>
        </p:spPr>
        <p:txBody>
          <a:bodyPr wrap="square">
            <a:noAutofit/>
          </a:bodyPr>
          <a:lstStyle/>
          <a:p>
            <a:pPr>
              <a:buNone/>
            </a:pPr>
            <a:r>
              <a:rPr lang="en-GB" sz="1400" dirty="0">
                <a:effectLst/>
                <a:latin typeface="Aptos" panose="020B0004020202020204" pitchFamily="34" charset="0"/>
                <a:ea typeface="Calibri" panose="020F0502020204030204" pitchFamily="34" charset="0"/>
                <a:cs typeface="Calibri" panose="020F0502020204030204" pitchFamily="34" charset="0"/>
              </a:rPr>
              <a:t>The activity of the partnership will reflect the outcomes of the </a:t>
            </a:r>
            <a:r>
              <a:rPr lang="en-GB" sz="1400" u="sng" dirty="0">
                <a:solidFill>
                  <a:srgbClr val="467886"/>
                </a:solidFill>
                <a:effectLst/>
                <a:latin typeface="Aptos" panose="020B0004020202020204" pitchFamily="34" charset="0"/>
                <a:ea typeface="Calibri" panose="020F0502020204030204" pitchFamily="34" charset="0"/>
                <a:cs typeface="Calibri" panose="020F0502020204030204" pitchFamily="34" charset="0"/>
                <a:hlinkClick r:id="rId2"/>
              </a:rPr>
              <a:t>Children and Young People’s Plan</a:t>
            </a:r>
            <a:r>
              <a:rPr lang="en-GB" sz="1400" dirty="0">
                <a:effectLst/>
                <a:latin typeface="Aptos" panose="020B0004020202020204" pitchFamily="34" charset="0"/>
                <a:ea typeface="Calibri" panose="020F0502020204030204" pitchFamily="34" charset="0"/>
                <a:cs typeface="Calibri" panose="020F0502020204030204" pitchFamily="34" charset="0"/>
              </a:rPr>
              <a:t> to ensure we are working in collaboration with key stakeholders.  </a:t>
            </a:r>
          </a:p>
          <a:p>
            <a:pPr>
              <a:buNone/>
            </a:pPr>
            <a:endParaRPr lang="en-GB" sz="1400" dirty="0">
              <a:latin typeface="Aptos" panose="020B0004020202020204" pitchFamily="34" charset="0"/>
              <a:ea typeface="Calibri" panose="020F0502020204030204" pitchFamily="34" charset="0"/>
              <a:cs typeface="Calibri" panose="020F0502020204030204" pitchFamily="34" charset="0"/>
            </a:endParaRPr>
          </a:p>
          <a:p>
            <a:pPr>
              <a:buNone/>
            </a:pPr>
            <a:r>
              <a:rPr lang="en-GB" sz="1400" dirty="0">
                <a:latin typeface="Aptos" panose="020B0004020202020204" pitchFamily="34" charset="0"/>
                <a:ea typeface="Calibri" panose="020F0502020204030204" pitchFamily="34" charset="0"/>
                <a:cs typeface="Calibri" panose="020F0502020204030204" pitchFamily="34" charset="0"/>
              </a:rPr>
              <a:t>We will ensure that c</a:t>
            </a:r>
            <a:r>
              <a:rPr lang="en-GB" sz="1400" dirty="0">
                <a:effectLst/>
                <a:latin typeface="Aptos" panose="020B0004020202020204" pitchFamily="34" charset="0"/>
                <a:ea typeface="Calibri" panose="020F0502020204030204" pitchFamily="34" charset="0"/>
                <a:cs typeface="Calibri" panose="020F0502020204030204" pitchFamily="34" charset="0"/>
              </a:rPr>
              <a:t>hildren, young people and their families are provided with opportunities to feedback and share their lived experiences. We will use this information to help shape decision making and co-produce local services where possible.</a:t>
            </a:r>
          </a:p>
          <a:p>
            <a:pPr>
              <a:buNone/>
            </a:pPr>
            <a:endParaRPr lang="en-GB" sz="1400" dirty="0">
              <a:latin typeface="Aptos" panose="020B0004020202020204" pitchFamily="34" charset="0"/>
              <a:ea typeface="Calibri" panose="020F0502020204030204" pitchFamily="34" charset="0"/>
              <a:cs typeface="Calibri" panose="020F0502020204030204" pitchFamily="34" charset="0"/>
            </a:endParaRPr>
          </a:p>
          <a:p>
            <a:r>
              <a:rPr lang="en-GB" sz="1400" dirty="0">
                <a:latin typeface="Aptos" panose="020B0004020202020204" pitchFamily="34" charset="0"/>
                <a:ea typeface="Calibri" panose="020F0502020204030204" pitchFamily="34" charset="0"/>
                <a:cs typeface="Calibri" panose="020F0502020204030204" pitchFamily="34" charset="0"/>
              </a:rPr>
              <a:t>Since the launch of the </a:t>
            </a:r>
            <a:r>
              <a:rPr lang="en-GB" sz="1400" dirty="0">
                <a:latin typeface="Aptos" panose="020B0004020202020204" pitchFamily="34" charset="0"/>
                <a:hlinkClick r:id="rId3"/>
              </a:rPr>
              <a:t>How we capture the voice of children and young people and their lived experience</a:t>
            </a:r>
            <a:r>
              <a:rPr lang="en-GB" sz="1400" dirty="0">
                <a:latin typeface="Aptos" panose="020B0004020202020204" pitchFamily="34" charset="0"/>
                <a:ea typeface="Calibri" panose="020F0502020204030204" pitchFamily="34" charset="0"/>
                <a:cs typeface="Calibri" panose="020F0502020204030204" pitchFamily="34" charset="0"/>
              </a:rPr>
              <a:t>, there have been opportunities for professionals to access training to support improving their practice and confidence when working with children and young people. Although services across the partnership work differently, there is a shared approach to capturing the voice and lived experiences of our children and young people. </a:t>
            </a:r>
          </a:p>
          <a:p>
            <a:endParaRPr lang="en-GB" sz="1400" dirty="0">
              <a:latin typeface="Aptos" panose="020B0004020202020204" pitchFamily="34" charset="0"/>
              <a:ea typeface="Calibri" panose="020F0502020204030204" pitchFamily="34" charset="0"/>
              <a:cs typeface="Calibri" panose="020F0502020204030204" pitchFamily="34" charset="0"/>
            </a:endParaRPr>
          </a:p>
          <a:p>
            <a:r>
              <a:rPr lang="en-GB" sz="1400" dirty="0">
                <a:effectLst/>
                <a:latin typeface="Aptos" panose="020B0004020202020204" pitchFamily="34" charset="0"/>
                <a:ea typeface="Calibri" panose="020F0502020204030204" pitchFamily="34" charset="0"/>
                <a:cs typeface="Calibri" panose="020F0502020204030204" pitchFamily="34" charset="0"/>
              </a:rPr>
              <a:t>The partnership recognises the role of family and community networks in strengthening resilience and supporting sustainable change for children and families.</a:t>
            </a:r>
          </a:p>
        </p:txBody>
      </p:sp>
      <p:graphicFrame>
        <p:nvGraphicFramePr>
          <p:cNvPr id="7" name="Content Placeholder 3">
            <a:extLst>
              <a:ext uri="{FF2B5EF4-FFF2-40B4-BE49-F238E27FC236}">
                <a16:creationId xmlns:a16="http://schemas.microsoft.com/office/drawing/2014/main" id="{C414985B-21CA-3C3E-C03C-6695344BB63D}"/>
              </a:ext>
            </a:extLst>
          </p:cNvPr>
          <p:cNvGraphicFramePr>
            <a:graphicFrameLocks/>
          </p:cNvGraphicFramePr>
          <p:nvPr>
            <p:extLst>
              <p:ext uri="{D42A27DB-BD31-4B8C-83A1-F6EECF244321}">
                <p14:modId xmlns:p14="http://schemas.microsoft.com/office/powerpoint/2010/main" val="2677923786"/>
              </p:ext>
            </p:extLst>
          </p:nvPr>
        </p:nvGraphicFramePr>
        <p:xfrm>
          <a:off x="747368" y="3250453"/>
          <a:ext cx="3617242" cy="32424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0E4AB5C6-D50B-CDD8-79FA-8954C1BA050D}"/>
              </a:ext>
            </a:extLst>
          </p:cNvPr>
          <p:cNvPicPr>
            <a:picLocks noChangeAspect="1"/>
          </p:cNvPicPr>
          <p:nvPr/>
        </p:nvPicPr>
        <p:blipFill>
          <a:blip r:embed="rId9" cstate="print">
            <a:alphaModFix amt="99000"/>
            <a:extLst>
              <a:ext uri="{28A0092B-C50C-407E-A947-70E740481C1C}">
                <a14:useLocalDpi xmlns:a14="http://schemas.microsoft.com/office/drawing/2010/main" val="0"/>
              </a:ext>
            </a:extLst>
          </a:blip>
          <a:srcRect l="10463" r="13004" b="21797"/>
          <a:stretch/>
        </p:blipFill>
        <p:spPr bwMode="auto">
          <a:xfrm>
            <a:off x="10152668" y="353382"/>
            <a:ext cx="1067784" cy="1057356"/>
          </a:xfrm>
          <a:prstGeom prst="rect">
            <a:avLst/>
          </a:prstGeom>
          <a:noFill/>
          <a:ln>
            <a:noFill/>
          </a:ln>
        </p:spPr>
      </p:pic>
      <p:sp>
        <p:nvSpPr>
          <p:cNvPr id="2" name="Title 1">
            <a:extLst>
              <a:ext uri="{FF2B5EF4-FFF2-40B4-BE49-F238E27FC236}">
                <a16:creationId xmlns:a16="http://schemas.microsoft.com/office/drawing/2014/main" id="{88C43400-32B6-A307-0B6C-D8289B63C9AB}"/>
              </a:ext>
            </a:extLst>
          </p:cNvPr>
          <p:cNvSpPr>
            <a:spLocks noGrp="1"/>
          </p:cNvSpPr>
          <p:nvPr>
            <p:ph type="title"/>
          </p:nvPr>
        </p:nvSpPr>
        <p:spPr/>
        <p:txBody>
          <a:bodyPr>
            <a:normAutofit fontScale="90000"/>
          </a:bodyPr>
          <a:lstStyle/>
          <a:p>
            <a:br>
              <a:rPr lang="en-GB" sz="4900" b="1" dirty="0">
                <a:solidFill>
                  <a:schemeClr val="accent1"/>
                </a:solidFill>
                <a:latin typeface="Aptos" panose="020B0004020202020204" pitchFamily="34" charset="0"/>
              </a:rPr>
            </a:br>
            <a:r>
              <a:rPr lang="en-GB" sz="4900" b="1" dirty="0">
                <a:solidFill>
                  <a:schemeClr val="accent1"/>
                </a:solidFill>
                <a:latin typeface="Aptos" panose="020B0004020202020204" pitchFamily="34" charset="0"/>
              </a:rPr>
              <a:t>Engaging with children, young </a:t>
            </a:r>
            <a:br>
              <a:rPr lang="en-GB" sz="4900" b="1" dirty="0">
                <a:solidFill>
                  <a:schemeClr val="accent1"/>
                </a:solidFill>
                <a:latin typeface="Aptos" panose="020B0004020202020204" pitchFamily="34" charset="0"/>
              </a:rPr>
            </a:br>
            <a:r>
              <a:rPr lang="en-GB" sz="4900" b="1" dirty="0">
                <a:solidFill>
                  <a:schemeClr val="accent1"/>
                </a:solidFill>
                <a:latin typeface="Aptos" panose="020B0004020202020204" pitchFamily="34" charset="0"/>
              </a:rPr>
              <a:t>people and their families</a:t>
            </a:r>
            <a:br>
              <a:rPr lang="en-GB" dirty="0"/>
            </a:br>
            <a:endParaRPr lang="en-GB" dirty="0"/>
          </a:p>
        </p:txBody>
      </p:sp>
    </p:spTree>
    <p:extLst>
      <p:ext uri="{BB962C8B-B14F-4D97-AF65-F5344CB8AC3E}">
        <p14:creationId xmlns:p14="http://schemas.microsoft.com/office/powerpoint/2010/main" val="797313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F40B4-33F7-D4B9-F3BE-A9B882230499}"/>
              </a:ext>
            </a:extLst>
          </p:cNvPr>
          <p:cNvSpPr>
            <a:spLocks noGrp="1"/>
          </p:cNvSpPr>
          <p:nvPr>
            <p:ph type="title"/>
          </p:nvPr>
        </p:nvSpPr>
        <p:spPr/>
        <p:txBody>
          <a:bodyPr/>
          <a:lstStyle/>
          <a:p>
            <a:r>
              <a:rPr lang="en-GB" b="1" dirty="0">
                <a:solidFill>
                  <a:schemeClr val="accent1"/>
                </a:solidFill>
                <a:latin typeface="Aptos" panose="020B0004020202020204" pitchFamily="34" charset="0"/>
              </a:rPr>
              <a:t>Participation and Engagement </a:t>
            </a:r>
            <a:br>
              <a:rPr lang="en-GB" b="1" dirty="0">
                <a:solidFill>
                  <a:schemeClr val="accent1"/>
                </a:solidFill>
                <a:latin typeface="Aptos" panose="020B0004020202020204" pitchFamily="34" charset="0"/>
              </a:rPr>
            </a:br>
            <a:r>
              <a:rPr lang="en-GB" b="1" dirty="0">
                <a:solidFill>
                  <a:schemeClr val="accent1"/>
                </a:solidFill>
                <a:latin typeface="Aptos" panose="020B0004020202020204" pitchFamily="34" charset="0"/>
              </a:rPr>
              <a:t>Strategy</a:t>
            </a:r>
          </a:p>
        </p:txBody>
      </p:sp>
      <p:sp>
        <p:nvSpPr>
          <p:cNvPr id="8" name="Content Placeholder 7">
            <a:extLst>
              <a:ext uri="{FF2B5EF4-FFF2-40B4-BE49-F238E27FC236}">
                <a16:creationId xmlns:a16="http://schemas.microsoft.com/office/drawing/2014/main" id="{FF914366-6809-8D6A-5BA6-6EDEF82CE312}"/>
              </a:ext>
            </a:extLst>
          </p:cNvPr>
          <p:cNvSpPr txBox="1">
            <a:spLocks noGrp="1"/>
          </p:cNvSpPr>
          <p:nvPr>
            <p:ph sz="half" idx="1"/>
          </p:nvPr>
        </p:nvSpPr>
        <p:spPr>
          <a:xfrm>
            <a:off x="838200" y="1825625"/>
            <a:ext cx="5181600" cy="4351338"/>
          </a:xfrm>
          <a:prstGeom prst="rect">
            <a:avLst/>
          </a:prstGeom>
          <a:noFill/>
        </p:spPr>
        <p:txBody>
          <a:bodyPr wrap="square">
            <a:noAutofit/>
          </a:bodyPr>
          <a:lstStyle/>
          <a:p>
            <a:pPr>
              <a:lnSpc>
                <a:spcPct val="100000"/>
              </a:lnSpc>
              <a:buNone/>
            </a:pPr>
            <a:r>
              <a:rPr lang="en-GB" sz="1400" b="1" dirty="0">
                <a:solidFill>
                  <a:schemeClr val="accent1"/>
                </a:solidFill>
                <a:effectLst/>
                <a:latin typeface="Aptos" panose="020B0004020202020204" pitchFamily="34" charset="0"/>
                <a:ea typeface="Calibri" panose="020F0502020204030204" pitchFamily="34" charset="0"/>
                <a:cs typeface="Calibri" panose="020F0502020204030204" pitchFamily="34" charset="0"/>
              </a:rPr>
              <a:t>Lundy Model of Participation</a:t>
            </a:r>
            <a:r>
              <a:rPr lang="en-GB" sz="1400" dirty="0">
                <a:effectLst/>
                <a:latin typeface="Aptos" panose="020B0004020202020204" pitchFamily="34" charset="0"/>
                <a:ea typeface="Calibri" panose="020F0502020204030204" pitchFamily="34" charset="0"/>
                <a:cs typeface="Calibri" panose="020F0502020204030204" pitchFamily="34" charset="0"/>
              </a:rPr>
              <a:t>. </a:t>
            </a:r>
          </a:p>
          <a:p>
            <a:pPr>
              <a:lnSpc>
                <a:spcPct val="100000"/>
              </a:lnSpc>
              <a:buNone/>
            </a:pPr>
            <a:endParaRPr lang="en-GB" sz="1400" dirty="0">
              <a:effectLst/>
              <a:latin typeface="Aptos" panose="020B0004020202020204" pitchFamily="34" charset="0"/>
              <a:ea typeface="Calibri" panose="020F0502020204030204" pitchFamily="34" charset="0"/>
              <a:cs typeface="Calibri" panose="020F0502020204030204" pitchFamily="34" charset="0"/>
            </a:endParaRP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The partnership is adopting the Lundy </a:t>
            </a:r>
            <a:r>
              <a:rPr lang="en-GB" sz="1400" dirty="0">
                <a:latin typeface="Aptos" panose="020B0004020202020204" pitchFamily="34" charset="0"/>
                <a:ea typeface="Calibri" panose="020F0502020204030204" pitchFamily="34" charset="0"/>
                <a:cs typeface="Calibri" panose="020F0502020204030204" pitchFamily="34" charset="0"/>
              </a:rPr>
              <a:t>Model </a:t>
            </a:r>
            <a:r>
              <a:rPr lang="en-GB" sz="1400" dirty="0">
                <a:effectLst/>
                <a:latin typeface="Aptos" panose="020B0004020202020204" pitchFamily="34" charset="0"/>
                <a:ea typeface="Calibri" panose="020F0502020204030204" pitchFamily="34" charset="0"/>
                <a:cs typeface="Calibri" panose="020F0502020204030204" pitchFamily="34" charset="0"/>
              </a:rPr>
              <a:t>to strengthen how</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we capture and include the voice of children and young people</a:t>
            </a:r>
            <a:r>
              <a:rPr lang="en-GB" sz="1400" dirty="0">
                <a:latin typeface="Aptos" panose="020B0004020202020204" pitchFamily="34" charset="0"/>
                <a:ea typeface="Calibri" panose="020F0502020204030204" pitchFamily="34" charset="0"/>
                <a:cs typeface="Calibri" panose="020F0502020204030204" pitchFamily="34" charset="0"/>
              </a:rPr>
              <a:t>. </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The Quality Assurance Framework is designed to ensure that </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that the voice of the child and their lived experiences is recorded</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in a way that tells us exactly what life is like for them. Learning is</a:t>
            </a:r>
          </a:p>
          <a:p>
            <a:pPr marL="180000">
              <a:lnSpc>
                <a:spcPct val="100000"/>
              </a:lnSpc>
              <a:spcBef>
                <a:spcPts val="0"/>
              </a:spcBef>
              <a:buNone/>
            </a:pPr>
            <a:r>
              <a:rPr lang="en-GB" sz="1400" dirty="0">
                <a:latin typeface="Aptos" panose="020B0004020202020204" pitchFamily="34" charset="0"/>
                <a:ea typeface="Calibri" panose="020F0502020204030204" pitchFamily="34" charset="0"/>
                <a:cs typeface="Calibri" panose="020F0502020204030204" pitchFamily="34" charset="0"/>
              </a:rPr>
              <a:t>c</a:t>
            </a:r>
            <a:r>
              <a:rPr lang="en-GB" sz="1400" dirty="0">
                <a:effectLst/>
                <a:latin typeface="Aptos" panose="020B0004020202020204" pitchFamily="34" charset="0"/>
                <a:ea typeface="Calibri" panose="020F0502020204030204" pitchFamily="34" charset="0"/>
                <a:cs typeface="Calibri" panose="020F0502020204030204" pitchFamily="34" charset="0"/>
              </a:rPr>
              <a:t>aptured  Learning and Improvement Group in a loop of quality</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assurance and practice improvement.</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Multi Agency audits are structured to ensure we include the</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voices of children and use the learning</a:t>
            </a:r>
            <a:r>
              <a:rPr lang="en-GB" sz="1400" dirty="0">
                <a:latin typeface="Aptos" panose="020B0004020202020204" pitchFamily="34" charset="0"/>
                <a:ea typeface="Calibri" panose="020F0502020204030204" pitchFamily="34" charset="0"/>
                <a:cs typeface="Calibri" panose="020F0502020204030204" pitchFamily="34" charset="0"/>
              </a:rPr>
              <a:t> </a:t>
            </a:r>
            <a:r>
              <a:rPr lang="en-GB" sz="1400" dirty="0">
                <a:effectLst/>
                <a:latin typeface="Aptos" panose="020B0004020202020204" pitchFamily="34" charset="0"/>
                <a:ea typeface="Calibri" panose="020F0502020204030204" pitchFamily="34" charset="0"/>
                <a:cs typeface="Calibri" panose="020F0502020204030204" pitchFamily="34" charset="0"/>
              </a:rPr>
              <a:t>to influence and shape</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practice through training and</a:t>
            </a:r>
            <a:r>
              <a:rPr lang="en-GB" sz="1400" dirty="0">
                <a:latin typeface="Aptos" panose="020B0004020202020204" pitchFamily="34" charset="0"/>
                <a:ea typeface="Calibri" panose="020F0502020204030204" pitchFamily="34" charset="0"/>
                <a:cs typeface="Calibri" panose="020F0502020204030204" pitchFamily="34" charset="0"/>
              </a:rPr>
              <a:t> </a:t>
            </a:r>
            <a:r>
              <a:rPr lang="en-GB" sz="1400" dirty="0">
                <a:effectLst/>
                <a:latin typeface="Aptos" panose="020B0004020202020204" pitchFamily="34" charset="0"/>
                <a:ea typeface="Calibri" panose="020F0502020204030204" pitchFamily="34" charset="0"/>
                <a:cs typeface="Calibri" panose="020F0502020204030204" pitchFamily="34" charset="0"/>
              </a:rPr>
              <a:t>development opportunities which</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have an impact on the service</a:t>
            </a:r>
            <a:r>
              <a:rPr lang="en-GB" sz="1400" dirty="0">
                <a:latin typeface="Aptos" panose="020B0004020202020204" pitchFamily="34" charset="0"/>
                <a:ea typeface="Calibri" panose="020F0502020204030204" pitchFamily="34" charset="0"/>
                <a:cs typeface="Calibri" panose="020F0502020204030204" pitchFamily="34" charset="0"/>
              </a:rPr>
              <a:t> </a:t>
            </a:r>
            <a:r>
              <a:rPr lang="en-GB" sz="1400" dirty="0">
                <a:effectLst/>
                <a:latin typeface="Aptos" panose="020B0004020202020204" pitchFamily="34" charset="0"/>
                <a:ea typeface="Calibri" panose="020F0502020204030204" pitchFamily="34" charset="0"/>
                <a:cs typeface="Calibri" panose="020F0502020204030204" pitchFamily="34" charset="0"/>
              </a:rPr>
              <a:t>that children and young people</a:t>
            </a:r>
          </a:p>
          <a:p>
            <a:pPr marL="180000">
              <a:lnSpc>
                <a:spcPct val="100000"/>
              </a:lnSpc>
              <a:spcBef>
                <a:spcPts val="0"/>
              </a:spcBef>
              <a:buNone/>
            </a:pPr>
            <a:r>
              <a:rPr lang="en-GB" sz="1400" dirty="0">
                <a:effectLst/>
                <a:latin typeface="Aptos" panose="020B0004020202020204" pitchFamily="34" charset="0"/>
                <a:ea typeface="Calibri" panose="020F0502020204030204" pitchFamily="34" charset="0"/>
                <a:cs typeface="Calibri" panose="020F0502020204030204" pitchFamily="34" charset="0"/>
              </a:rPr>
              <a:t>receive.</a:t>
            </a:r>
          </a:p>
          <a:p>
            <a:pPr>
              <a:lnSpc>
                <a:spcPct val="100000"/>
              </a:lnSpc>
              <a:buNone/>
            </a:pPr>
            <a:r>
              <a:rPr lang="en-GB" sz="1400" dirty="0">
                <a:effectLst/>
                <a:latin typeface="Aptos" panose="020B0004020202020204" pitchFamily="34" charset="0"/>
                <a:ea typeface="Calibri" panose="020F0502020204030204" pitchFamily="34" charset="0"/>
                <a:cs typeface="Calibri" panose="020F0502020204030204" pitchFamily="34" charset="0"/>
              </a:rPr>
              <a:t> </a:t>
            </a:r>
          </a:p>
        </p:txBody>
      </p:sp>
      <p:graphicFrame>
        <p:nvGraphicFramePr>
          <p:cNvPr id="9" name="Content Placeholder 3">
            <a:extLst>
              <a:ext uri="{FF2B5EF4-FFF2-40B4-BE49-F238E27FC236}">
                <a16:creationId xmlns:a16="http://schemas.microsoft.com/office/drawing/2014/main" id="{57A0C3A2-4C10-C486-17F3-29C5334A259F}"/>
              </a:ext>
            </a:extLst>
          </p:cNvPr>
          <p:cNvGraphicFramePr>
            <a:graphicFrameLocks noGrp="1"/>
          </p:cNvGraphicFramePr>
          <p:nvPr>
            <p:ph sz="half" idx="2"/>
            <p:extLst>
              <p:ext uri="{D42A27DB-BD31-4B8C-83A1-F6EECF244321}">
                <p14:modId xmlns:p14="http://schemas.microsoft.com/office/powerpoint/2010/main" val="499030596"/>
              </p:ext>
            </p:extLst>
          </p:nvPr>
        </p:nvGraphicFramePr>
        <p:xfrm>
          <a:off x="6172201" y="2166577"/>
          <a:ext cx="5375633" cy="3669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D625ADF8-0F2D-8710-0523-A478EA1E0061}"/>
              </a:ext>
            </a:extLst>
          </p:cNvPr>
          <p:cNvPicPr>
            <a:picLocks noChangeAspect="1"/>
          </p:cNvPicPr>
          <p:nvPr/>
        </p:nvPicPr>
        <p:blipFill>
          <a:blip r:embed="rId7" cstate="print">
            <a:alphaModFix amt="99000"/>
            <a:extLst>
              <a:ext uri="{28A0092B-C50C-407E-A947-70E740481C1C}">
                <a14:useLocalDpi xmlns:a14="http://schemas.microsoft.com/office/drawing/2010/main" val="0"/>
              </a:ext>
            </a:extLst>
          </a:blip>
          <a:srcRect l="10463" r="13004" b="21797"/>
          <a:stretch/>
        </p:blipFill>
        <p:spPr bwMode="auto">
          <a:xfrm>
            <a:off x="10152668" y="353382"/>
            <a:ext cx="1067784" cy="1057356"/>
          </a:xfrm>
          <a:prstGeom prst="rect">
            <a:avLst/>
          </a:prstGeom>
          <a:noFill/>
          <a:ln>
            <a:noFill/>
          </a:ln>
        </p:spPr>
      </p:pic>
      <p:sp>
        <p:nvSpPr>
          <p:cNvPr id="7" name="TextBox 6">
            <a:extLst>
              <a:ext uri="{FF2B5EF4-FFF2-40B4-BE49-F238E27FC236}">
                <a16:creationId xmlns:a16="http://schemas.microsoft.com/office/drawing/2014/main" id="{81DC5473-A5CE-D7C2-5A42-B75592E75CFE}"/>
              </a:ext>
            </a:extLst>
          </p:cNvPr>
          <p:cNvSpPr txBox="1"/>
          <p:nvPr/>
        </p:nvSpPr>
        <p:spPr>
          <a:xfrm>
            <a:off x="6097572" y="1729776"/>
            <a:ext cx="6094428" cy="369332"/>
          </a:xfrm>
          <a:prstGeom prst="rect">
            <a:avLst/>
          </a:prstGeom>
          <a:noFill/>
        </p:spPr>
        <p:txBody>
          <a:bodyPr wrap="square">
            <a:spAutoFit/>
          </a:bodyPr>
          <a:lstStyle/>
          <a:p>
            <a:r>
              <a:rPr lang="en-GB" sz="1400" b="1" dirty="0">
                <a:solidFill>
                  <a:schemeClr val="accent1"/>
                </a:solidFill>
                <a:latin typeface="Aptos" panose="020B0004020202020204" pitchFamily="34" charset="0"/>
              </a:rPr>
              <a:t>Key successes in the past 12 months</a:t>
            </a:r>
            <a:r>
              <a:rPr lang="en-GB" dirty="0"/>
              <a:t>:</a:t>
            </a:r>
          </a:p>
        </p:txBody>
      </p:sp>
    </p:spTree>
    <p:extLst>
      <p:ext uri="{BB962C8B-B14F-4D97-AF65-F5344CB8AC3E}">
        <p14:creationId xmlns:p14="http://schemas.microsoft.com/office/powerpoint/2010/main" val="1912072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BA62BE32-0486-EE5A-F532-E8BFA393E60A}"/>
              </a:ext>
            </a:extLst>
          </p:cNvPr>
          <p:cNvSpPr/>
          <p:nvPr/>
        </p:nvSpPr>
        <p:spPr>
          <a:xfrm>
            <a:off x="989746" y="3726914"/>
            <a:ext cx="4734963" cy="2246769"/>
          </a:xfrm>
          <a:prstGeom prst="round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BEF1A6ED-93B8-6038-F626-44D68C748F04}"/>
              </a:ext>
            </a:extLst>
          </p:cNvPr>
          <p:cNvSpPr/>
          <p:nvPr/>
        </p:nvSpPr>
        <p:spPr>
          <a:xfrm>
            <a:off x="5920508" y="2000822"/>
            <a:ext cx="5006449" cy="2337190"/>
          </a:xfrm>
          <a:prstGeom prst="roundRect">
            <a:avLst/>
          </a:prstGeom>
          <a:solidFill>
            <a:srgbClr val="FFC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A41DF4DD-9569-C0DD-DD22-55616E4119FF}"/>
              </a:ext>
            </a:extLst>
          </p:cNvPr>
          <p:cNvSpPr/>
          <p:nvPr/>
        </p:nvSpPr>
        <p:spPr>
          <a:xfrm>
            <a:off x="5861394" y="4481368"/>
            <a:ext cx="5006448" cy="1703730"/>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11F8E333-DBFA-C874-B004-7534B616D772}"/>
              </a:ext>
            </a:extLst>
          </p:cNvPr>
          <p:cNvSpPr/>
          <p:nvPr/>
        </p:nvSpPr>
        <p:spPr>
          <a:xfrm>
            <a:off x="974311" y="2080200"/>
            <a:ext cx="4794077" cy="14404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 name="TextBox 2">
            <a:extLst>
              <a:ext uri="{FF2B5EF4-FFF2-40B4-BE49-F238E27FC236}">
                <a16:creationId xmlns:a16="http://schemas.microsoft.com/office/drawing/2014/main" id="{BEF8CE78-342D-AB4A-2B06-B3AAEAA0C3ED}"/>
              </a:ext>
            </a:extLst>
          </p:cNvPr>
          <p:cNvSpPr txBox="1"/>
          <p:nvPr/>
        </p:nvSpPr>
        <p:spPr>
          <a:xfrm>
            <a:off x="1166401" y="2215624"/>
            <a:ext cx="4409894" cy="1169551"/>
          </a:xfrm>
          <a:prstGeom prst="rect">
            <a:avLst/>
          </a:prstGeom>
          <a:noFill/>
        </p:spPr>
        <p:txBody>
          <a:bodyPr wrap="square">
            <a:spAutoFit/>
          </a:bodyPr>
          <a:lstStyle/>
          <a:p>
            <a:pPr>
              <a:buNone/>
            </a:pPr>
            <a:r>
              <a:rPr lang="en-GB" sz="1400" dirty="0">
                <a:effectLst/>
                <a:latin typeface="Aptos" panose="020B0004020202020204" pitchFamily="34" charset="0"/>
                <a:ea typeface="Aptos" panose="020B0004020202020204" pitchFamily="34" charset="0"/>
                <a:cs typeface="Aptos" panose="020B0004020202020204" pitchFamily="34" charset="0"/>
              </a:rPr>
              <a:t>Safeguarding risks do not end at age 18, and that transition points between children’s and adults’ services present a period of increased vulnerability, particularly for young people aged 16–18 who experience multiple and complex risks.</a:t>
            </a:r>
          </a:p>
        </p:txBody>
      </p:sp>
      <p:sp>
        <p:nvSpPr>
          <p:cNvPr id="5" name="TextBox 4">
            <a:extLst>
              <a:ext uri="{FF2B5EF4-FFF2-40B4-BE49-F238E27FC236}">
                <a16:creationId xmlns:a16="http://schemas.microsoft.com/office/drawing/2014/main" id="{AF8C517E-209B-D89D-518C-4F834F91D4A8}"/>
              </a:ext>
            </a:extLst>
          </p:cNvPr>
          <p:cNvSpPr txBox="1"/>
          <p:nvPr/>
        </p:nvSpPr>
        <p:spPr>
          <a:xfrm>
            <a:off x="1235475" y="3837466"/>
            <a:ext cx="4271746" cy="2031325"/>
          </a:xfrm>
          <a:prstGeom prst="rect">
            <a:avLst/>
          </a:prstGeom>
          <a:noFill/>
        </p:spPr>
        <p:txBody>
          <a:bodyPr wrap="square">
            <a:spAutoFit/>
          </a:bodyPr>
          <a:lstStyle/>
          <a:p>
            <a:pPr>
              <a:buNone/>
            </a:pPr>
            <a:r>
              <a:rPr lang="en-GB" sz="1400" dirty="0">
                <a:latin typeface="Aptos" panose="020B0004020202020204" pitchFamily="34" charset="0"/>
              </a:rPr>
              <a:t>The</a:t>
            </a:r>
            <a:r>
              <a:rPr lang="en-GB" sz="1400" dirty="0">
                <a:effectLst/>
                <a:latin typeface="Aptos" panose="020B0004020202020204" pitchFamily="34" charset="0"/>
                <a:ea typeface="Aptos" panose="020B0004020202020204" pitchFamily="34" charset="0"/>
                <a:cs typeface="Aptos" panose="020B0004020202020204" pitchFamily="34" charset="0"/>
              </a:rPr>
              <a:t> partnership works closely with the Safeguarding Adults Board and the Integrated Care Board to support continuity of safeguarding oversight at transition points. This includes shared system leadership and information‑sharing where young people approach adulthood and safeguarding concerns may meet thresholds for adult safeguarding, mental health or wider public protection responses.</a:t>
            </a:r>
          </a:p>
        </p:txBody>
      </p:sp>
      <p:sp>
        <p:nvSpPr>
          <p:cNvPr id="6" name="TextBox 5">
            <a:extLst>
              <a:ext uri="{FF2B5EF4-FFF2-40B4-BE49-F238E27FC236}">
                <a16:creationId xmlns:a16="http://schemas.microsoft.com/office/drawing/2014/main" id="{DF04B8A1-4D67-5DF1-F9B2-B024098B71C1}"/>
              </a:ext>
            </a:extLst>
          </p:cNvPr>
          <p:cNvSpPr txBox="1"/>
          <p:nvPr/>
        </p:nvSpPr>
        <p:spPr>
          <a:xfrm>
            <a:off x="6202837" y="2095116"/>
            <a:ext cx="4572000" cy="2246769"/>
          </a:xfrm>
          <a:prstGeom prst="rect">
            <a:avLst/>
          </a:prstGeom>
          <a:noFill/>
        </p:spPr>
        <p:txBody>
          <a:bodyPr wrap="square">
            <a:spAutoFit/>
          </a:bodyPr>
          <a:lstStyle/>
          <a:p>
            <a:pPr>
              <a:buNone/>
            </a:pPr>
            <a:r>
              <a:rPr lang="en-GB" sz="1400" dirty="0">
                <a:latin typeface="Aptos" panose="020B0004020202020204" pitchFamily="34" charset="0"/>
                <a:ea typeface="Aptos" panose="020B0004020202020204" pitchFamily="34" charset="0"/>
                <a:cs typeface="Aptos" panose="020B0004020202020204" pitchFamily="34" charset="0"/>
              </a:rPr>
              <a:t>Y</a:t>
            </a:r>
            <a:r>
              <a:rPr lang="en-GB" sz="1400" dirty="0">
                <a:effectLst/>
                <a:latin typeface="Aptos" panose="020B0004020202020204" pitchFamily="34" charset="0"/>
                <a:ea typeface="Aptos" panose="020B0004020202020204" pitchFamily="34" charset="0"/>
                <a:cs typeface="Aptos" panose="020B0004020202020204" pitchFamily="34" charset="0"/>
              </a:rPr>
              <a:t>oung people affected by exploitation, contextual harm, mental ill‑health, substance misuse, homelessness or involvement with the criminal justice system often require joined‑up safeguarding responses that span children’s and adults’ systems. Learning from reviews, audits and quality assurance activity is used to inform how transition risks are identified, planned for and managed, including where adult safeguarding frameworks become relevant before or shortly after a young person turns 18.</a:t>
            </a:r>
          </a:p>
        </p:txBody>
      </p:sp>
      <p:sp>
        <p:nvSpPr>
          <p:cNvPr id="7" name="TextBox 6">
            <a:extLst>
              <a:ext uri="{FF2B5EF4-FFF2-40B4-BE49-F238E27FC236}">
                <a16:creationId xmlns:a16="http://schemas.microsoft.com/office/drawing/2014/main" id="{D2235516-7272-C80F-6489-371CED9036E2}"/>
              </a:ext>
            </a:extLst>
          </p:cNvPr>
          <p:cNvSpPr txBox="1"/>
          <p:nvPr/>
        </p:nvSpPr>
        <p:spPr>
          <a:xfrm>
            <a:off x="6096000" y="4535120"/>
            <a:ext cx="4490301" cy="1600438"/>
          </a:xfrm>
          <a:prstGeom prst="rect">
            <a:avLst/>
          </a:prstGeom>
          <a:noFill/>
        </p:spPr>
        <p:txBody>
          <a:bodyPr wrap="square">
            <a:spAutoFit/>
          </a:bodyPr>
          <a:lstStyle/>
          <a:p>
            <a:pPr>
              <a:buNone/>
            </a:pPr>
            <a:r>
              <a:rPr lang="en-GB" sz="1400" dirty="0">
                <a:latin typeface="Aptos" panose="020B0004020202020204" pitchFamily="34" charset="0"/>
                <a:ea typeface="Aptos" panose="020B0004020202020204" pitchFamily="34" charset="0"/>
                <a:cs typeface="Aptos" panose="020B0004020202020204" pitchFamily="34" charset="0"/>
              </a:rPr>
              <a:t>T</a:t>
            </a:r>
            <a:r>
              <a:rPr lang="en-GB" sz="1400" dirty="0">
                <a:effectLst/>
                <a:latin typeface="Aptos" panose="020B0004020202020204" pitchFamily="34" charset="0"/>
                <a:ea typeface="Aptos" panose="020B0004020202020204" pitchFamily="34" charset="0"/>
                <a:cs typeface="Aptos" panose="020B0004020202020204" pitchFamily="34" charset="0"/>
              </a:rPr>
              <a:t>ransition‑related safeguarding risks are supported through the arrangements for Harms outside of the Home. The partnership remains committed to strengthening alignment across children’s and adults’ safeguarding arrangements to reduce transition‑related risk and improve outcomes for young people as they move into adulthood.</a:t>
            </a:r>
          </a:p>
        </p:txBody>
      </p:sp>
      <p:sp>
        <p:nvSpPr>
          <p:cNvPr id="8" name="TextBox 7">
            <a:extLst>
              <a:ext uri="{FF2B5EF4-FFF2-40B4-BE49-F238E27FC236}">
                <a16:creationId xmlns:a16="http://schemas.microsoft.com/office/drawing/2014/main" id="{707629ED-B107-B444-DA52-90D544898146}"/>
              </a:ext>
            </a:extLst>
          </p:cNvPr>
          <p:cNvSpPr txBox="1"/>
          <p:nvPr/>
        </p:nvSpPr>
        <p:spPr>
          <a:xfrm>
            <a:off x="989746" y="6185098"/>
            <a:ext cx="3955774" cy="523220"/>
          </a:xfrm>
          <a:prstGeom prst="rect">
            <a:avLst/>
          </a:prstGeom>
          <a:noFill/>
        </p:spPr>
        <p:txBody>
          <a:bodyPr wrap="square">
            <a:spAutoFit/>
          </a:bodyPr>
          <a:lstStyle/>
          <a:p>
            <a:pPr>
              <a:buNone/>
            </a:pPr>
            <a:r>
              <a:rPr lang="en-GB" sz="1400" b="1" dirty="0">
                <a:solidFill>
                  <a:srgbClr val="0563C1"/>
                </a:solidFill>
                <a:latin typeface="Aptos" panose="020B0004020202020204" pitchFamily="34" charset="0"/>
                <a:hlinkClick r:id="rId2">
                  <a:extLst>
                    <a:ext uri="{A12FA001-AC4F-418D-AE19-62706E023703}">
                      <ahyp:hlinkClr xmlns:ahyp="http://schemas.microsoft.com/office/drawing/2018/hyperlinkcolor" val="tx"/>
                    </a:ext>
                  </a:extLst>
                </a:hlinkClick>
              </a:rPr>
              <a:t>More information can be found here Transitional</a:t>
            </a:r>
            <a:r>
              <a:rPr lang="en-GB" sz="1400" b="1" dirty="0">
                <a:solidFill>
                  <a:schemeClr val="accent1"/>
                </a:solidFill>
                <a:latin typeface="Aptos" panose="020B0004020202020204" pitchFamily="34" charset="0"/>
                <a:hlinkClick r:id="rId2">
                  <a:extLst>
                    <a:ext uri="{A12FA001-AC4F-418D-AE19-62706E023703}">
                      <ahyp:hlinkClr xmlns:ahyp="http://schemas.microsoft.com/office/drawing/2018/hyperlinkcolor" val="tx"/>
                    </a:ext>
                  </a:extLst>
                </a:hlinkClick>
              </a:rPr>
              <a:t> Safeguarding</a:t>
            </a:r>
            <a:endParaRPr lang="en-GB" sz="1300" b="1" dirty="0">
              <a:solidFill>
                <a:schemeClr val="accent1"/>
              </a:solidFill>
              <a:effectLst/>
              <a:latin typeface="Aptos" panose="020B0004020202020204" pitchFamily="34" charset="0"/>
              <a:ea typeface="Aptos" panose="020B0004020202020204" pitchFamily="34" charset="0"/>
              <a:cs typeface="Aptos" panose="020B0004020202020204" pitchFamily="34" charset="0"/>
            </a:endParaRPr>
          </a:p>
        </p:txBody>
      </p:sp>
      <p:pic>
        <p:nvPicPr>
          <p:cNvPr id="13" name="Picture 12">
            <a:extLst>
              <a:ext uri="{FF2B5EF4-FFF2-40B4-BE49-F238E27FC236}">
                <a16:creationId xmlns:a16="http://schemas.microsoft.com/office/drawing/2014/main" id="{FF3C2DFE-736B-5CF0-7E09-91974AD2D27F}"/>
              </a:ext>
            </a:extLst>
          </p:cNvPr>
          <p:cNvPicPr>
            <a:picLocks noChangeAspect="1"/>
          </p:cNvPicPr>
          <p:nvPr/>
        </p:nvPicPr>
        <p:blipFill>
          <a:blip r:embed="rId3" cstate="print">
            <a:alphaModFix amt="99000"/>
            <a:extLst>
              <a:ext uri="{28A0092B-C50C-407E-A947-70E740481C1C}">
                <a14:useLocalDpi xmlns:a14="http://schemas.microsoft.com/office/drawing/2010/main" val="0"/>
              </a:ext>
            </a:extLst>
          </a:blip>
          <a:srcRect l="10463" r="13004" b="21797"/>
          <a:stretch/>
        </p:blipFill>
        <p:spPr bwMode="auto">
          <a:xfrm>
            <a:off x="9934834" y="492685"/>
            <a:ext cx="1324841" cy="1311903"/>
          </a:xfrm>
          <a:prstGeom prst="rect">
            <a:avLst/>
          </a:prstGeom>
          <a:noFill/>
          <a:ln>
            <a:noFill/>
          </a:ln>
        </p:spPr>
      </p:pic>
      <p:sp>
        <p:nvSpPr>
          <p:cNvPr id="2" name="Title 1">
            <a:extLst>
              <a:ext uri="{FF2B5EF4-FFF2-40B4-BE49-F238E27FC236}">
                <a16:creationId xmlns:a16="http://schemas.microsoft.com/office/drawing/2014/main" id="{6C61F9EB-E034-6A8E-82ED-5D440471ED76}"/>
              </a:ext>
            </a:extLst>
          </p:cNvPr>
          <p:cNvSpPr>
            <a:spLocks noGrp="1"/>
          </p:cNvSpPr>
          <p:nvPr>
            <p:ph type="title"/>
          </p:nvPr>
        </p:nvSpPr>
        <p:spPr>
          <a:xfrm>
            <a:off x="95618" y="365125"/>
            <a:ext cx="11258182" cy="1325563"/>
          </a:xfrm>
        </p:spPr>
        <p:txBody>
          <a:bodyPr>
            <a:normAutofit fontScale="90000"/>
          </a:bodyPr>
          <a:lstStyle/>
          <a:p>
            <a:pPr marL="715963" indent="-715963"/>
            <a:br>
              <a:rPr lang="en-GB" sz="4900" dirty="0">
                <a:solidFill>
                  <a:schemeClr val="accent1"/>
                </a:solidFill>
                <a:latin typeface="Aptos" panose="020B0004020202020204" pitchFamily="34" charset="0"/>
                <a:cs typeface="Arial"/>
              </a:rPr>
            </a:br>
            <a:r>
              <a:rPr lang="en-GB" sz="4900" b="1" dirty="0">
                <a:solidFill>
                  <a:schemeClr val="accent1"/>
                </a:solidFill>
                <a:latin typeface="Aptos" panose="020B0004020202020204" pitchFamily="34" charset="0"/>
                <a:cs typeface="Arial"/>
              </a:rPr>
              <a:t>Transitions Between Children’s and </a:t>
            </a:r>
            <a:br>
              <a:rPr lang="en-GB" sz="4900" b="1" dirty="0">
                <a:solidFill>
                  <a:schemeClr val="accent1"/>
                </a:solidFill>
                <a:latin typeface="Aptos" panose="020B0004020202020204" pitchFamily="34" charset="0"/>
                <a:cs typeface="Arial"/>
              </a:rPr>
            </a:br>
            <a:r>
              <a:rPr lang="en-GB" sz="4900" b="1" dirty="0">
                <a:solidFill>
                  <a:schemeClr val="accent1"/>
                </a:solidFill>
                <a:latin typeface="Aptos" panose="020B0004020202020204" pitchFamily="34" charset="0"/>
                <a:cs typeface="Arial"/>
              </a:rPr>
              <a:t>Adult’s Safeguarding Systems</a:t>
            </a:r>
            <a:br>
              <a:rPr lang="en-GB" dirty="0">
                <a:solidFill>
                  <a:srgbClr val="0B5638"/>
                </a:solidFill>
                <a:latin typeface="Arial"/>
                <a:cs typeface="Arial"/>
              </a:rPr>
            </a:br>
            <a:endParaRPr lang="en-GB" dirty="0"/>
          </a:p>
        </p:txBody>
      </p:sp>
    </p:spTree>
    <p:extLst>
      <p:ext uri="{BB962C8B-B14F-4D97-AF65-F5344CB8AC3E}">
        <p14:creationId xmlns:p14="http://schemas.microsoft.com/office/powerpoint/2010/main" val="4058044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4A280-35A6-F534-24F1-88E40928A8BB}"/>
              </a:ext>
            </a:extLst>
          </p:cNvPr>
          <p:cNvSpPr txBox="1">
            <a:spLocks/>
          </p:cNvSpPr>
          <p:nvPr/>
        </p:nvSpPr>
        <p:spPr>
          <a:xfrm>
            <a:off x="74428"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15963" indent="-715963">
              <a:spcAft>
                <a:spcPts val="600"/>
              </a:spcAft>
            </a:pPr>
            <a:endParaRPr lang="en-US" sz="3700" kern="1200" dirty="0">
              <a:solidFill>
                <a:schemeClr val="accent6">
                  <a:lumMod val="50000"/>
                </a:schemeClr>
              </a:solidFill>
              <a:latin typeface="Arial" panose="020B0604020202020204" pitchFamily="34" charset="0"/>
              <a:cs typeface="Arial" panose="020B0604020202020204" pitchFamily="34" charset="0"/>
            </a:endParaRPr>
          </a:p>
        </p:txBody>
      </p:sp>
      <p:graphicFrame>
        <p:nvGraphicFramePr>
          <p:cNvPr id="5" name="Content Placeholder 3">
            <a:extLst>
              <a:ext uri="{FF2B5EF4-FFF2-40B4-BE49-F238E27FC236}">
                <a16:creationId xmlns:a16="http://schemas.microsoft.com/office/drawing/2014/main" id="{77FD13D3-D5C2-440C-F40C-863C7E458E54}"/>
              </a:ext>
            </a:extLst>
          </p:cNvPr>
          <p:cNvGraphicFramePr>
            <a:graphicFrameLocks/>
          </p:cNvGraphicFramePr>
          <p:nvPr>
            <p:extLst>
              <p:ext uri="{D42A27DB-BD31-4B8C-83A1-F6EECF244321}">
                <p14:modId xmlns:p14="http://schemas.microsoft.com/office/powerpoint/2010/main" val="2555889346"/>
              </p:ext>
            </p:extLst>
          </p:nvPr>
        </p:nvGraphicFramePr>
        <p:xfrm>
          <a:off x="7094308" y="3429000"/>
          <a:ext cx="3535050" cy="3285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itle 9">
            <a:extLst>
              <a:ext uri="{FF2B5EF4-FFF2-40B4-BE49-F238E27FC236}">
                <a16:creationId xmlns:a16="http://schemas.microsoft.com/office/drawing/2014/main" id="{B46F0573-37A7-4F5F-AA83-55C471FC7F8E}"/>
              </a:ext>
            </a:extLst>
          </p:cNvPr>
          <p:cNvSpPr>
            <a:spLocks noGrp="1"/>
          </p:cNvSpPr>
          <p:nvPr>
            <p:ph type="title"/>
          </p:nvPr>
        </p:nvSpPr>
        <p:spPr/>
        <p:txBody>
          <a:bodyPr>
            <a:normAutofit fontScale="90000"/>
          </a:bodyPr>
          <a:lstStyle/>
          <a:p>
            <a:br>
              <a:rPr lang="en-US" dirty="0">
                <a:solidFill>
                  <a:schemeClr val="accent6">
                    <a:lumMod val="50000"/>
                  </a:schemeClr>
                </a:solidFill>
                <a:latin typeface="Arial" panose="020B0604020202020204" pitchFamily="34" charset="0"/>
                <a:cs typeface="Arial" panose="020B0604020202020204" pitchFamily="34" charset="0"/>
              </a:rPr>
            </a:br>
            <a:r>
              <a:rPr lang="en-US" sz="4900" b="1" dirty="0">
                <a:solidFill>
                  <a:schemeClr val="accent1"/>
                </a:solidFill>
                <a:latin typeface="Aptos" panose="020B0004020202020204" pitchFamily="34" charset="0"/>
                <a:cs typeface="Arial" panose="020B0604020202020204" pitchFamily="34" charset="0"/>
              </a:rPr>
              <a:t>Local Safeguarding Child Practice Reviews &amp; Notifications</a:t>
            </a:r>
            <a:br>
              <a:rPr lang="en-US" sz="4800" dirty="0">
                <a:solidFill>
                  <a:schemeClr val="accent6">
                    <a:lumMod val="50000"/>
                  </a:schemeClr>
                </a:solidFill>
                <a:latin typeface="Arial" panose="020B0604020202020204" pitchFamily="34" charset="0"/>
                <a:cs typeface="Arial" panose="020B0604020202020204" pitchFamily="34" charset="0"/>
              </a:rPr>
            </a:br>
            <a:endParaRPr lang="en-GB" dirty="0"/>
          </a:p>
        </p:txBody>
      </p:sp>
      <p:sp>
        <p:nvSpPr>
          <p:cNvPr id="11" name="Content Placeholder 10">
            <a:extLst>
              <a:ext uri="{FF2B5EF4-FFF2-40B4-BE49-F238E27FC236}">
                <a16:creationId xmlns:a16="http://schemas.microsoft.com/office/drawing/2014/main" id="{54349440-34CD-8F12-490F-2053AFC84324}"/>
              </a:ext>
            </a:extLst>
          </p:cNvPr>
          <p:cNvSpPr>
            <a:spLocks noGrp="1"/>
          </p:cNvSpPr>
          <p:nvPr>
            <p:ph idx="1"/>
          </p:nvPr>
        </p:nvSpPr>
        <p:spPr>
          <a:xfrm>
            <a:off x="985285" y="1987057"/>
            <a:ext cx="5110716" cy="4272341"/>
          </a:xfrm>
        </p:spPr>
        <p:txBody>
          <a:bodyPr>
            <a:normAutofit fontScale="25000" lnSpcReduction="20000"/>
          </a:bodyPr>
          <a:lstStyle/>
          <a:p>
            <a:pPr marL="0" indent="0">
              <a:lnSpc>
                <a:spcPct val="120000"/>
              </a:lnSpc>
              <a:buNone/>
            </a:pPr>
            <a:r>
              <a:rPr lang="en-US" sz="5600" dirty="0">
                <a:solidFill>
                  <a:sysClr val="windowText" lastClr="000000"/>
                </a:solidFill>
                <a:latin typeface="Aptos" panose="020B0004020202020204" pitchFamily="34" charset="0"/>
              </a:rPr>
              <a:t>LCSPRs are undertaken in respect of </a:t>
            </a:r>
            <a:r>
              <a:rPr lang="en-US" sz="5600" b="1" dirty="0">
                <a:solidFill>
                  <a:sysClr val="windowText" lastClr="000000"/>
                </a:solidFill>
                <a:latin typeface="Aptos" panose="020B0004020202020204" pitchFamily="34" charset="0"/>
              </a:rPr>
              <a:t>serious child safeguarding cases</a:t>
            </a:r>
            <a:r>
              <a:rPr lang="en-US" sz="5600" dirty="0">
                <a:solidFill>
                  <a:sysClr val="windowText" lastClr="000000"/>
                </a:solidFill>
                <a:latin typeface="Aptos" panose="020B0004020202020204" pitchFamily="34" charset="0"/>
              </a:rPr>
              <a:t> to identify learning and improve how local organisations and professionals work together to safeguard and promote the welfare of children. The safeguarding partners are responsible for deciding whether a local review is required and for ensuring that learning leads to </a:t>
            </a:r>
            <a:r>
              <a:rPr lang="en-US" sz="5600" b="1" dirty="0">
                <a:solidFill>
                  <a:sysClr val="windowText" lastClr="000000"/>
                </a:solidFill>
                <a:latin typeface="Aptos" panose="020B0004020202020204" pitchFamily="34" charset="0"/>
              </a:rPr>
              <a:t>measurable improvement and impact</a:t>
            </a:r>
            <a:r>
              <a:rPr lang="en-US" sz="5600" dirty="0">
                <a:solidFill>
                  <a:sysClr val="windowText" lastClr="000000"/>
                </a:solidFill>
                <a:latin typeface="Aptos" panose="020B0004020202020204" pitchFamily="34" charset="0"/>
              </a:rPr>
              <a:t> for children and families.</a:t>
            </a:r>
            <a:endParaRPr lang="en-GB" sz="5600" dirty="0">
              <a:solidFill>
                <a:sysClr val="windowText" lastClr="000000"/>
              </a:solidFill>
              <a:latin typeface="Aptos" panose="020B0004020202020204" pitchFamily="34" charset="0"/>
            </a:endParaRPr>
          </a:p>
          <a:p>
            <a:pPr marL="0" indent="0">
              <a:lnSpc>
                <a:spcPct val="120000"/>
              </a:lnSpc>
              <a:buNone/>
            </a:pPr>
            <a:r>
              <a:rPr lang="en-US" sz="5600" dirty="0">
                <a:solidFill>
                  <a:sysClr val="windowText" lastClr="000000"/>
                </a:solidFill>
                <a:latin typeface="Aptos" panose="020B0004020202020204" pitchFamily="34" charset="0"/>
              </a:rPr>
              <a:t>The partnership adheres to the </a:t>
            </a:r>
            <a:r>
              <a:rPr lang="en-US" sz="5600" b="1" dirty="0">
                <a:solidFill>
                  <a:sysClr val="windowText" lastClr="000000"/>
                </a:solidFill>
                <a:latin typeface="Aptos" panose="020B0004020202020204" pitchFamily="34" charset="0"/>
              </a:rPr>
              <a:t>Child Safeguarding Practice Review Panel guidance for safeguarding partners (September 2022)</a:t>
            </a:r>
            <a:r>
              <a:rPr lang="en-US" sz="5600" dirty="0">
                <a:solidFill>
                  <a:sysClr val="windowText" lastClr="000000"/>
                </a:solidFill>
                <a:latin typeface="Aptos" panose="020B0004020202020204" pitchFamily="34" charset="0"/>
              </a:rPr>
              <a:t> and ensures that reviews are </a:t>
            </a:r>
            <a:r>
              <a:rPr lang="en-US" sz="5600" b="1" dirty="0">
                <a:solidFill>
                  <a:sysClr val="windowText" lastClr="000000"/>
                </a:solidFill>
                <a:latin typeface="Aptos" panose="020B0004020202020204" pitchFamily="34" charset="0"/>
              </a:rPr>
              <a:t>proportionate, learning‑focused and completed as promptly as possible</a:t>
            </a:r>
            <a:r>
              <a:rPr lang="en-US" sz="5600" dirty="0">
                <a:solidFill>
                  <a:sysClr val="windowText" lastClr="000000"/>
                </a:solidFill>
                <a:latin typeface="Aptos" panose="020B0004020202020204" pitchFamily="34" charset="0"/>
              </a:rPr>
              <a:t>.</a:t>
            </a:r>
            <a:endParaRPr lang="en-GB" sz="5600" dirty="0">
              <a:solidFill>
                <a:sysClr val="windowText" lastClr="000000"/>
              </a:solidFill>
              <a:latin typeface="Aptos" panose="020B0004020202020204" pitchFamily="34" charset="0"/>
            </a:endParaRPr>
          </a:p>
          <a:p>
            <a:pPr marL="0" indent="0">
              <a:lnSpc>
                <a:spcPct val="120000"/>
              </a:lnSpc>
              <a:buNone/>
            </a:pPr>
            <a:r>
              <a:rPr lang="en-US" sz="5600" dirty="0">
                <a:solidFill>
                  <a:sysClr val="windowText" lastClr="000000"/>
                </a:solidFill>
                <a:latin typeface="Aptos" panose="020B0004020202020204" pitchFamily="34" charset="0"/>
              </a:rPr>
              <a:t>Statutory notifications are made via the national notification system, in line with government guidance:</a:t>
            </a:r>
            <a:endParaRPr lang="en-GB" sz="5600" dirty="0">
              <a:solidFill>
                <a:sysClr val="windowText" lastClr="000000"/>
              </a:solidFill>
              <a:latin typeface="Aptos" panose="020B0004020202020204" pitchFamily="34" charset="0"/>
            </a:endParaRPr>
          </a:p>
          <a:p>
            <a:pPr marL="0" indent="0">
              <a:lnSpc>
                <a:spcPct val="120000"/>
              </a:lnSpc>
              <a:buNone/>
            </a:pPr>
            <a:r>
              <a:rPr lang="en-US" sz="5600" dirty="0">
                <a:solidFill>
                  <a:sysClr val="windowText" lastClr="000000"/>
                </a:solidFill>
                <a:latin typeface="Aptos" panose="020B0004020202020204" pitchFamily="34" charset="0"/>
              </a:rPr>
              <a:t>All published Local Child Safeguarding Practice Review reports are available on the partnership’s website (</a:t>
            </a:r>
            <a:r>
              <a:rPr lang="en-US" sz="5600" b="1" dirty="0">
                <a:solidFill>
                  <a:sysClr val="windowText" lastClr="000000"/>
                </a:solidFill>
                <a:latin typeface="Aptos" panose="020B0004020202020204" pitchFamily="34" charset="0"/>
              </a:rPr>
              <a:t>www.cescp.org.uk</a:t>
            </a:r>
            <a:r>
              <a:rPr lang="en-US" sz="5600" dirty="0">
                <a:solidFill>
                  <a:sysClr val="windowText" lastClr="000000"/>
                </a:solidFill>
                <a:latin typeface="Aptos" panose="020B0004020202020204" pitchFamily="34" charset="0"/>
              </a:rPr>
              <a:t>). In line with the partnership’s </a:t>
            </a:r>
            <a:r>
              <a:rPr lang="en-US" sz="5600" b="1" dirty="0">
                <a:solidFill>
                  <a:sysClr val="windowText" lastClr="000000"/>
                </a:solidFill>
                <a:latin typeface="Aptos" panose="020B0004020202020204" pitchFamily="34" charset="0"/>
              </a:rPr>
              <a:t>publication and information‑retention policy</a:t>
            </a:r>
            <a:r>
              <a:rPr lang="en-US" sz="5600" dirty="0">
                <a:solidFill>
                  <a:sysClr val="windowText" lastClr="000000"/>
                </a:solidFill>
                <a:latin typeface="Aptos" panose="020B0004020202020204" pitchFamily="34" charset="0"/>
              </a:rPr>
              <a:t>, reports are published for a period of </a:t>
            </a:r>
            <a:r>
              <a:rPr lang="en-US" sz="5600" b="1" dirty="0">
                <a:solidFill>
                  <a:sysClr val="windowText" lastClr="000000"/>
                </a:solidFill>
                <a:latin typeface="Aptos" panose="020B0004020202020204" pitchFamily="34" charset="0"/>
              </a:rPr>
              <a:t>three years following completion.</a:t>
            </a:r>
            <a:endParaRPr lang="en-US" sz="5600" dirty="0">
              <a:solidFill>
                <a:sysClr val="windowText" lastClr="000000"/>
              </a:solidFill>
              <a:latin typeface="Aptos" panose="020B0004020202020204" pitchFamily="34" charset="0"/>
            </a:endParaRPr>
          </a:p>
          <a:p>
            <a:endParaRPr lang="en-GB" dirty="0"/>
          </a:p>
        </p:txBody>
      </p:sp>
      <p:pic>
        <p:nvPicPr>
          <p:cNvPr id="12" name="Picture 11">
            <a:extLst>
              <a:ext uri="{FF2B5EF4-FFF2-40B4-BE49-F238E27FC236}">
                <a16:creationId xmlns:a16="http://schemas.microsoft.com/office/drawing/2014/main" id="{1A04CDAE-210B-4FE1-0DF1-4E69993B768C}"/>
              </a:ext>
            </a:extLst>
          </p:cNvPr>
          <p:cNvPicPr>
            <a:picLocks noChangeAspect="1"/>
          </p:cNvPicPr>
          <p:nvPr/>
        </p:nvPicPr>
        <p:blipFill>
          <a:blip r:embed="rId7" cstate="print">
            <a:alphaModFix amt="99000"/>
            <a:extLst>
              <a:ext uri="{28A0092B-C50C-407E-A947-70E740481C1C}">
                <a14:useLocalDpi xmlns:a14="http://schemas.microsoft.com/office/drawing/2010/main" val="0"/>
              </a:ext>
            </a:extLst>
          </a:blip>
          <a:srcRect l="10463" r="13004" b="21797"/>
          <a:stretch/>
        </p:blipFill>
        <p:spPr bwMode="auto">
          <a:xfrm>
            <a:off x="9934834" y="492685"/>
            <a:ext cx="1324841" cy="1311903"/>
          </a:xfrm>
          <a:prstGeom prst="rect">
            <a:avLst/>
          </a:prstGeom>
          <a:noFill/>
          <a:ln>
            <a:noFill/>
          </a:ln>
        </p:spPr>
      </p:pic>
      <p:sp>
        <p:nvSpPr>
          <p:cNvPr id="15" name="TextBox 14">
            <a:extLst>
              <a:ext uri="{FF2B5EF4-FFF2-40B4-BE49-F238E27FC236}">
                <a16:creationId xmlns:a16="http://schemas.microsoft.com/office/drawing/2014/main" id="{96EC32A5-0AB5-3BFB-6C1A-81BDCE631F6F}"/>
              </a:ext>
            </a:extLst>
          </p:cNvPr>
          <p:cNvSpPr txBox="1"/>
          <p:nvPr/>
        </p:nvSpPr>
        <p:spPr>
          <a:xfrm>
            <a:off x="6374876" y="1943664"/>
            <a:ext cx="4973914" cy="1887183"/>
          </a:xfrm>
          <a:prstGeom prst="rect">
            <a:avLst/>
          </a:prstGeom>
          <a:noFill/>
        </p:spPr>
        <p:txBody>
          <a:bodyPr wrap="square">
            <a:spAutoFit/>
          </a:bodyPr>
          <a:lstStyle/>
          <a:p>
            <a:pPr marL="0" indent="0">
              <a:lnSpc>
                <a:spcPct val="120000"/>
              </a:lnSpc>
              <a:buNone/>
            </a:pPr>
            <a:r>
              <a:rPr lang="en-US" sz="1400" b="1" dirty="0">
                <a:solidFill>
                  <a:sysClr val="windowText" lastClr="000000"/>
                </a:solidFill>
                <a:latin typeface="Aptos" panose="020B0004020202020204" pitchFamily="34" charset="0"/>
              </a:rPr>
              <a:t>The Child Safeguarding Practice Review (CSPR) Group</a:t>
            </a:r>
            <a:r>
              <a:rPr lang="en-US" sz="1400" dirty="0">
                <a:solidFill>
                  <a:sysClr val="windowText" lastClr="000000"/>
                </a:solidFill>
                <a:latin typeface="Aptos" panose="020B0004020202020204" pitchFamily="34" charset="0"/>
              </a:rPr>
              <a:t> has oversight of all serious child safeguarding cases, including the management of statutory notifications, decisions regarding the commissioning of reviews, and oversight of related recommendations and action plans. The Group also considers examples of effective practice identified through reviews and learning activity.</a:t>
            </a:r>
            <a:endParaRPr lang="en-GB" sz="1400" dirty="0">
              <a:solidFill>
                <a:sysClr val="windowText" lastClr="000000"/>
              </a:solidFill>
              <a:latin typeface="Aptos" panose="020B0004020202020204" pitchFamily="34" charset="0"/>
            </a:endParaRPr>
          </a:p>
        </p:txBody>
      </p:sp>
    </p:spTree>
    <p:extLst>
      <p:ext uri="{BB962C8B-B14F-4D97-AF65-F5344CB8AC3E}">
        <p14:creationId xmlns:p14="http://schemas.microsoft.com/office/powerpoint/2010/main" val="1991853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8152BED-EED0-C6C3-7E0F-1A536AFF8798}"/>
              </a:ext>
            </a:extLst>
          </p:cNvPr>
          <p:cNvSpPr txBox="1"/>
          <p:nvPr/>
        </p:nvSpPr>
        <p:spPr>
          <a:xfrm>
            <a:off x="898633" y="1783769"/>
            <a:ext cx="4947632" cy="3739485"/>
          </a:xfrm>
          <a:prstGeom prst="rect">
            <a:avLst/>
          </a:prstGeom>
          <a:noFill/>
        </p:spPr>
        <p:txBody>
          <a:bodyPr wrap="square">
            <a:spAutoFit/>
          </a:bodyPr>
          <a:lstStyle/>
          <a:p>
            <a:r>
              <a:rPr lang="en-GB" sz="1400" dirty="0">
                <a:latin typeface="Aptos" panose="020B0004020202020204" pitchFamily="34" charset="0"/>
              </a:rPr>
              <a:t>The current income for the safeguarding arrangements is made up of contributions from the </a:t>
            </a:r>
            <a:r>
              <a:rPr lang="en-GB" sz="1400" b="1" dirty="0">
                <a:latin typeface="Aptos" panose="020B0004020202020204" pitchFamily="34" charset="0"/>
              </a:rPr>
              <a:t>Local Authority (including school contributions), health partners, Cheshire Police and Styal Prison</a:t>
            </a:r>
            <a:r>
              <a:rPr lang="en-GB" sz="1400" dirty="0">
                <a:latin typeface="Aptos" panose="020B0004020202020204" pitchFamily="34" charset="0"/>
              </a:rPr>
              <a:t>.</a:t>
            </a:r>
          </a:p>
          <a:p>
            <a:endParaRPr lang="en-GB" sz="1400" dirty="0">
              <a:latin typeface="Aptos" panose="020B0004020202020204" pitchFamily="34" charset="0"/>
            </a:endParaRPr>
          </a:p>
          <a:p>
            <a:r>
              <a:rPr lang="en-GB" sz="1400" dirty="0">
                <a:latin typeface="Aptos" panose="020B0004020202020204" pitchFamily="34" charset="0"/>
              </a:rPr>
              <a:t>Arrangements are in place through the </a:t>
            </a:r>
            <a:r>
              <a:rPr lang="en-GB" sz="1400" b="1" dirty="0">
                <a:latin typeface="Aptos" panose="020B0004020202020204" pitchFamily="34" charset="0"/>
              </a:rPr>
              <a:t>Strategic Alliance Group</a:t>
            </a:r>
            <a:r>
              <a:rPr lang="en-GB" sz="1400" dirty="0">
                <a:latin typeface="Aptos" panose="020B0004020202020204" pitchFamily="34" charset="0"/>
              </a:rPr>
              <a:t> and includes consideration of business and analytical support, independent scrutiny, partnership infrastructure, and the delivery of core functions such as Local Child Safeguarding Practice Reviews, multi‑agency training and partnership learning activity.</a:t>
            </a:r>
          </a:p>
          <a:p>
            <a:endParaRPr lang="en-GB" sz="1400" dirty="0">
              <a:latin typeface="Aptos" panose="020B0004020202020204" pitchFamily="34" charset="0"/>
            </a:endParaRPr>
          </a:p>
          <a:p>
            <a:r>
              <a:rPr lang="en-GB" sz="1400" dirty="0">
                <a:latin typeface="Aptos" panose="020B0004020202020204" pitchFamily="34" charset="0"/>
              </a:rPr>
              <a:t>Arrangements are compliant with Working Together to Safeguard Children 2026. Funding contributions from the statutory safeguarding partners are expected to be </a:t>
            </a:r>
            <a:r>
              <a:rPr lang="en-GB" sz="1400" b="1" dirty="0">
                <a:latin typeface="Aptos" panose="020B0004020202020204" pitchFamily="34" charset="0"/>
              </a:rPr>
              <a:t>equitable and jointly agreed</a:t>
            </a:r>
            <a:r>
              <a:rPr lang="en-GB" sz="1400" dirty="0">
                <a:latin typeface="Aptos" panose="020B0004020202020204" pitchFamily="34" charset="0"/>
              </a:rPr>
              <a:t>.</a:t>
            </a:r>
          </a:p>
          <a:p>
            <a:endParaRPr lang="en-GB" sz="1300" dirty="0"/>
          </a:p>
        </p:txBody>
      </p:sp>
      <p:sp>
        <p:nvSpPr>
          <p:cNvPr id="15" name="Oval 14">
            <a:extLst>
              <a:ext uri="{FF2B5EF4-FFF2-40B4-BE49-F238E27FC236}">
                <a16:creationId xmlns:a16="http://schemas.microsoft.com/office/drawing/2014/main" id="{F2E41649-F8CE-2584-B43F-1731BFFEE281}"/>
              </a:ext>
            </a:extLst>
          </p:cNvPr>
          <p:cNvSpPr/>
          <p:nvPr/>
        </p:nvSpPr>
        <p:spPr>
          <a:xfrm>
            <a:off x="10295963" y="2188031"/>
            <a:ext cx="751109" cy="751109"/>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endParaRPr lang="en-GB"/>
          </a:p>
        </p:txBody>
      </p:sp>
      <p:sp>
        <p:nvSpPr>
          <p:cNvPr id="16" name="Oval 15">
            <a:extLst>
              <a:ext uri="{FF2B5EF4-FFF2-40B4-BE49-F238E27FC236}">
                <a16:creationId xmlns:a16="http://schemas.microsoft.com/office/drawing/2014/main" id="{DF9AAC87-86AC-E788-FFC5-B2F07EF3ACAE}"/>
              </a:ext>
            </a:extLst>
          </p:cNvPr>
          <p:cNvSpPr/>
          <p:nvPr/>
        </p:nvSpPr>
        <p:spPr>
          <a:xfrm>
            <a:off x="11047072" y="2799419"/>
            <a:ext cx="751109" cy="751109"/>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endParaRPr lang="en-GB"/>
          </a:p>
        </p:txBody>
      </p:sp>
      <p:sp>
        <p:nvSpPr>
          <p:cNvPr id="17" name="Oval 16">
            <a:extLst>
              <a:ext uri="{FF2B5EF4-FFF2-40B4-BE49-F238E27FC236}">
                <a16:creationId xmlns:a16="http://schemas.microsoft.com/office/drawing/2014/main" id="{7E726AF9-2B0F-13E6-63D6-A7AD4E4A52A3}"/>
              </a:ext>
            </a:extLst>
          </p:cNvPr>
          <p:cNvSpPr/>
          <p:nvPr/>
        </p:nvSpPr>
        <p:spPr>
          <a:xfrm>
            <a:off x="11216710" y="1921022"/>
            <a:ext cx="751109" cy="751109"/>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GB"/>
          </a:p>
        </p:txBody>
      </p:sp>
      <p:sp>
        <p:nvSpPr>
          <p:cNvPr id="18" name="Oval 17">
            <a:extLst>
              <a:ext uri="{FF2B5EF4-FFF2-40B4-BE49-F238E27FC236}">
                <a16:creationId xmlns:a16="http://schemas.microsoft.com/office/drawing/2014/main" id="{A2B79D25-FD97-6A9E-50B8-6483DBEB8D22}"/>
              </a:ext>
            </a:extLst>
          </p:cNvPr>
          <p:cNvSpPr/>
          <p:nvPr/>
        </p:nvSpPr>
        <p:spPr>
          <a:xfrm>
            <a:off x="11047071" y="4765268"/>
            <a:ext cx="751109" cy="751109"/>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endParaRPr lang="en-GB"/>
          </a:p>
        </p:txBody>
      </p:sp>
      <p:sp>
        <p:nvSpPr>
          <p:cNvPr id="19" name="Oval 18">
            <a:extLst>
              <a:ext uri="{FF2B5EF4-FFF2-40B4-BE49-F238E27FC236}">
                <a16:creationId xmlns:a16="http://schemas.microsoft.com/office/drawing/2014/main" id="{A721A99F-C694-21C8-E28F-BCC0C1490681}"/>
              </a:ext>
            </a:extLst>
          </p:cNvPr>
          <p:cNvSpPr/>
          <p:nvPr/>
        </p:nvSpPr>
        <p:spPr>
          <a:xfrm>
            <a:off x="11047071" y="3930510"/>
            <a:ext cx="751109" cy="751109"/>
          </a:xfrm>
          <a:prstGeom prst="ellipse">
            <a:avLst/>
          </a:prstGeom>
        </p:spPr>
        <p:style>
          <a:lnRef idx="2">
            <a:schemeClr val="lt1">
              <a:hueOff val="0"/>
              <a:satOff val="0"/>
              <a:lumOff val="0"/>
              <a:alphaOff val="0"/>
            </a:schemeClr>
          </a:lnRef>
          <a:fillRef idx="1">
            <a:schemeClr val="accent6">
              <a:alpha val="50000"/>
              <a:hueOff val="0"/>
              <a:satOff val="0"/>
              <a:lumOff val="0"/>
              <a:alphaOff val="0"/>
            </a:schemeClr>
          </a:fillRef>
          <a:effectRef idx="0">
            <a:schemeClr val="accent6">
              <a:alpha val="50000"/>
              <a:hueOff val="0"/>
              <a:satOff val="0"/>
              <a:lumOff val="0"/>
              <a:alphaOff val="0"/>
            </a:schemeClr>
          </a:effectRef>
          <a:fontRef idx="minor">
            <a:schemeClr val="tx1"/>
          </a:fontRef>
        </p:style>
        <p:txBody>
          <a:bodyPr/>
          <a:lstStyle/>
          <a:p>
            <a:endParaRPr lang="en-GB"/>
          </a:p>
        </p:txBody>
      </p:sp>
      <p:sp>
        <p:nvSpPr>
          <p:cNvPr id="20" name="Oval 19">
            <a:extLst>
              <a:ext uri="{FF2B5EF4-FFF2-40B4-BE49-F238E27FC236}">
                <a16:creationId xmlns:a16="http://schemas.microsoft.com/office/drawing/2014/main" id="{A9280F86-E3AA-3BA4-ECB6-D7A96A96AC55}"/>
              </a:ext>
            </a:extLst>
          </p:cNvPr>
          <p:cNvSpPr/>
          <p:nvPr/>
        </p:nvSpPr>
        <p:spPr>
          <a:xfrm>
            <a:off x="11047071" y="4345468"/>
            <a:ext cx="751109" cy="751109"/>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endParaRPr lang="en-GB"/>
          </a:p>
        </p:txBody>
      </p:sp>
      <p:pic>
        <p:nvPicPr>
          <p:cNvPr id="21" name="Picture 20">
            <a:extLst>
              <a:ext uri="{FF2B5EF4-FFF2-40B4-BE49-F238E27FC236}">
                <a16:creationId xmlns:a16="http://schemas.microsoft.com/office/drawing/2014/main" id="{8442B8E2-3CD6-4B10-E7CF-1BF3ABAACD88}"/>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089543" y="434269"/>
            <a:ext cx="1333082" cy="1320063"/>
          </a:xfrm>
          <a:prstGeom prst="rect">
            <a:avLst/>
          </a:prstGeom>
          <a:noFill/>
          <a:ln>
            <a:noFill/>
          </a:ln>
        </p:spPr>
      </p:pic>
      <p:sp>
        <p:nvSpPr>
          <p:cNvPr id="22" name="TextBox 21">
            <a:extLst>
              <a:ext uri="{FF2B5EF4-FFF2-40B4-BE49-F238E27FC236}">
                <a16:creationId xmlns:a16="http://schemas.microsoft.com/office/drawing/2014/main" id="{611F46FF-8345-FD5B-8702-EA9563E142C6}"/>
              </a:ext>
            </a:extLst>
          </p:cNvPr>
          <p:cNvSpPr txBox="1"/>
          <p:nvPr/>
        </p:nvSpPr>
        <p:spPr>
          <a:xfrm>
            <a:off x="6015903" y="1783769"/>
            <a:ext cx="5031168" cy="2647904"/>
          </a:xfrm>
          <a:prstGeom prst="rect">
            <a:avLst/>
          </a:prstGeom>
          <a:noFill/>
        </p:spPr>
        <p:txBody>
          <a:bodyPr wrap="square">
            <a:spAutoFit/>
          </a:bodyPr>
          <a:lstStyle/>
          <a:p>
            <a:r>
              <a:rPr lang="en-GB" sz="1400" dirty="0">
                <a:latin typeface="Aptos" panose="020B0004020202020204" pitchFamily="34" charset="0"/>
              </a:rPr>
              <a:t>Funding requirements and sufficiency are reviewed on an ongoing basis, and details of partnership funding and expenditure are set out in the </a:t>
            </a:r>
            <a:r>
              <a:rPr lang="en-GB" sz="1400" b="1" dirty="0">
                <a:latin typeface="Aptos" panose="020B0004020202020204" pitchFamily="34" charset="0"/>
              </a:rPr>
              <a:t>published annual report</a:t>
            </a:r>
            <a:r>
              <a:rPr lang="en-GB" sz="1400" dirty="0">
                <a:latin typeface="Aptos" panose="020B0004020202020204" pitchFamily="34" charset="0"/>
              </a:rPr>
              <a:t> to support transparency and assurance.</a:t>
            </a:r>
          </a:p>
          <a:p>
            <a:endParaRPr lang="en-GB" sz="1400" dirty="0">
              <a:latin typeface="Aptos" panose="020B0004020202020204" pitchFamily="34" charset="0"/>
            </a:endParaRPr>
          </a:p>
          <a:p>
            <a:r>
              <a:rPr lang="en-GB" sz="1400" dirty="0">
                <a:latin typeface="Aptos" panose="020B0004020202020204" pitchFamily="34" charset="0"/>
              </a:rPr>
              <a:t>The </a:t>
            </a:r>
            <a:r>
              <a:rPr lang="en-GB" sz="1400" b="1" dirty="0">
                <a:latin typeface="Aptos" panose="020B0004020202020204" pitchFamily="34" charset="0"/>
              </a:rPr>
              <a:t>Delegated Safeguarding Partners have agreed an annual 5% uplift to partnership funding</a:t>
            </a:r>
            <a:r>
              <a:rPr lang="en-GB" sz="1400" dirty="0">
                <a:latin typeface="Aptos" panose="020B0004020202020204" pitchFamily="34" charset="0"/>
              </a:rPr>
              <a:t>.</a:t>
            </a:r>
          </a:p>
          <a:p>
            <a:endParaRPr lang="en-GB" sz="1400" dirty="0">
              <a:latin typeface="Aptos" panose="020B0004020202020204" pitchFamily="34" charset="0"/>
            </a:endParaRPr>
          </a:p>
          <a:p>
            <a:endParaRPr lang="en-GB" sz="1400" dirty="0">
              <a:latin typeface="Aptos" panose="020B00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300"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300" dirty="0"/>
          </a:p>
        </p:txBody>
      </p:sp>
      <p:sp>
        <p:nvSpPr>
          <p:cNvPr id="2" name="Title 1">
            <a:extLst>
              <a:ext uri="{FF2B5EF4-FFF2-40B4-BE49-F238E27FC236}">
                <a16:creationId xmlns:a16="http://schemas.microsoft.com/office/drawing/2014/main" id="{4D745FD4-977D-16C1-E9A1-C366F0DA8A5B}"/>
              </a:ext>
            </a:extLst>
          </p:cNvPr>
          <p:cNvSpPr>
            <a:spLocks noGrp="1"/>
          </p:cNvSpPr>
          <p:nvPr>
            <p:ph type="title"/>
          </p:nvPr>
        </p:nvSpPr>
        <p:spPr/>
        <p:txBody>
          <a:bodyPr>
            <a:normAutofit/>
          </a:bodyPr>
          <a:lstStyle/>
          <a:p>
            <a:r>
              <a:rPr lang="en-GB" b="1" dirty="0">
                <a:solidFill>
                  <a:schemeClr val="accent1"/>
                </a:solidFill>
                <a:latin typeface="Aptos" panose="020B0004020202020204" pitchFamily="34" charset="0"/>
              </a:rPr>
              <a:t>Budget for the partnership and arrangements for funding</a:t>
            </a:r>
          </a:p>
        </p:txBody>
      </p:sp>
    </p:spTree>
    <p:extLst>
      <p:ext uri="{BB962C8B-B14F-4D97-AF65-F5344CB8AC3E}">
        <p14:creationId xmlns:p14="http://schemas.microsoft.com/office/powerpoint/2010/main" val="3335456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1DA01D57-B98E-11B5-7699-B88EADA06127}"/>
              </a:ext>
            </a:extLst>
          </p:cNvPr>
          <p:cNvSpPr/>
          <p:nvPr/>
        </p:nvSpPr>
        <p:spPr>
          <a:xfrm>
            <a:off x="120938" y="5183755"/>
            <a:ext cx="461366" cy="430768"/>
          </a:xfrm>
          <a:prstGeom prst="ellipse">
            <a:avLst/>
          </a:prstGeom>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a:lstStyle/>
          <a:p>
            <a:endParaRPr lang="en-GB"/>
          </a:p>
        </p:txBody>
      </p:sp>
      <p:sp>
        <p:nvSpPr>
          <p:cNvPr id="14" name="Oval 13">
            <a:extLst>
              <a:ext uri="{FF2B5EF4-FFF2-40B4-BE49-F238E27FC236}">
                <a16:creationId xmlns:a16="http://schemas.microsoft.com/office/drawing/2014/main" id="{74720A28-B4A2-8FD3-3F8F-EEA93BF23D1D}"/>
              </a:ext>
            </a:extLst>
          </p:cNvPr>
          <p:cNvSpPr/>
          <p:nvPr/>
        </p:nvSpPr>
        <p:spPr>
          <a:xfrm>
            <a:off x="129864" y="3782667"/>
            <a:ext cx="461366" cy="430768"/>
          </a:xfrm>
          <a:prstGeom prst="ellipse">
            <a:avLst/>
          </a:prstGeom>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GB"/>
          </a:p>
        </p:txBody>
      </p:sp>
      <p:sp>
        <p:nvSpPr>
          <p:cNvPr id="15" name="Oval 14">
            <a:extLst>
              <a:ext uri="{FF2B5EF4-FFF2-40B4-BE49-F238E27FC236}">
                <a16:creationId xmlns:a16="http://schemas.microsoft.com/office/drawing/2014/main" id="{CE6D271A-7A11-7457-AF8E-4669DEE876BC}"/>
              </a:ext>
            </a:extLst>
          </p:cNvPr>
          <p:cNvSpPr/>
          <p:nvPr/>
        </p:nvSpPr>
        <p:spPr>
          <a:xfrm>
            <a:off x="126303" y="4523495"/>
            <a:ext cx="461366" cy="430768"/>
          </a:xfrm>
          <a:prstGeom prst="ellipse">
            <a:avLst/>
          </a:prstGeom>
        </p:spPr>
        <p:style>
          <a:lnRef idx="2">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txBody>
          <a:bodyPr/>
          <a:lstStyle/>
          <a:p>
            <a:endParaRPr lang="en-GB"/>
          </a:p>
        </p:txBody>
      </p:sp>
      <p:pic>
        <p:nvPicPr>
          <p:cNvPr id="4" name="Picture 3">
            <a:extLst>
              <a:ext uri="{FF2B5EF4-FFF2-40B4-BE49-F238E27FC236}">
                <a16:creationId xmlns:a16="http://schemas.microsoft.com/office/drawing/2014/main" id="{A14E48EF-1AE9-2869-F079-0B80AA25AA19}"/>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101583" y="365125"/>
            <a:ext cx="1324841" cy="1311903"/>
          </a:xfrm>
          <a:prstGeom prst="rect">
            <a:avLst/>
          </a:prstGeom>
          <a:noFill/>
          <a:ln>
            <a:noFill/>
          </a:ln>
        </p:spPr>
      </p:pic>
      <p:sp>
        <p:nvSpPr>
          <p:cNvPr id="2" name="Title 1">
            <a:extLst>
              <a:ext uri="{FF2B5EF4-FFF2-40B4-BE49-F238E27FC236}">
                <a16:creationId xmlns:a16="http://schemas.microsoft.com/office/drawing/2014/main" id="{410D0C59-6E72-96F3-F5FD-1B57B9D615F0}"/>
              </a:ext>
            </a:extLst>
          </p:cNvPr>
          <p:cNvSpPr>
            <a:spLocks noGrp="1"/>
          </p:cNvSpPr>
          <p:nvPr>
            <p:ph type="title"/>
          </p:nvPr>
        </p:nvSpPr>
        <p:spPr/>
        <p:txBody>
          <a:bodyPr/>
          <a:lstStyle/>
          <a:p>
            <a:r>
              <a:rPr lang="en-GB" b="1" dirty="0">
                <a:solidFill>
                  <a:schemeClr val="accent1"/>
                </a:solidFill>
                <a:latin typeface="Aptos" panose="020B0004020202020204" pitchFamily="34" charset="0"/>
                <a:cs typeface="Arial"/>
              </a:rPr>
              <a:t>Annual Report </a:t>
            </a:r>
            <a:br>
              <a:rPr lang="en-GB" dirty="0">
                <a:solidFill>
                  <a:srgbClr val="0B5638"/>
                </a:solidFill>
                <a:latin typeface="Arial"/>
                <a:cs typeface="Arial"/>
              </a:rPr>
            </a:br>
            <a:endParaRPr lang="en-GB" dirty="0"/>
          </a:p>
        </p:txBody>
      </p:sp>
      <p:sp>
        <p:nvSpPr>
          <p:cNvPr id="6" name="Content Placeholder 2">
            <a:extLst>
              <a:ext uri="{FF2B5EF4-FFF2-40B4-BE49-F238E27FC236}">
                <a16:creationId xmlns:a16="http://schemas.microsoft.com/office/drawing/2014/main" id="{9A1C8095-B02F-424C-F125-8EDD37803193}"/>
              </a:ext>
            </a:extLst>
          </p:cNvPr>
          <p:cNvSpPr>
            <a:spLocks noGrp="1"/>
          </p:cNvSpPr>
          <p:nvPr>
            <p:ph sz="half" idx="1"/>
          </p:nvPr>
        </p:nvSpPr>
        <p:spPr/>
        <p:txBody>
          <a:bodyPr anchor="t" anchorCtr="0">
            <a:noAutofit/>
          </a:bodyPr>
          <a:lstStyle/>
          <a:p>
            <a:pPr marL="0" indent="0">
              <a:buNone/>
            </a:pPr>
            <a:r>
              <a:rPr lang="en-GB" sz="1400" dirty="0">
                <a:latin typeface="Aptos" panose="020B0004020202020204" pitchFamily="34" charset="0"/>
              </a:rPr>
              <a:t>The partnership </a:t>
            </a:r>
            <a:r>
              <a:rPr lang="en-GB" sz="1400" b="1" dirty="0">
                <a:latin typeface="Aptos" panose="020B0004020202020204" pitchFamily="34" charset="0"/>
              </a:rPr>
              <a:t>annual report</a:t>
            </a:r>
            <a:r>
              <a:rPr lang="en-GB" sz="1400" dirty="0">
                <a:latin typeface="Aptos" panose="020B0004020202020204" pitchFamily="34" charset="0"/>
              </a:rPr>
              <a:t> setting out the activity undertaken over a 12‑month period is published on the Cheshire East Local Safeguarding Children Partnership </a:t>
            </a:r>
            <a:r>
              <a:rPr lang="en-GB" sz="1400" dirty="0">
                <a:hlinkClick r:id="rId3" tooltip="https://cescp.co.uk/"/>
              </a:rPr>
              <a:t>Cheshire East Safeguarding Children’s Partnership</a:t>
            </a:r>
            <a:endParaRPr lang="en-GB" sz="1400" dirty="0"/>
          </a:p>
          <a:p>
            <a:pPr marL="0" indent="0">
              <a:buNone/>
            </a:pPr>
            <a:r>
              <a:rPr lang="en-GB" sz="1400" dirty="0">
                <a:latin typeface="Aptos" panose="020B0004020202020204" pitchFamily="34" charset="0"/>
              </a:rPr>
              <a:t>In line with </a:t>
            </a:r>
            <a:r>
              <a:rPr lang="en-GB" sz="1400" i="1" dirty="0">
                <a:latin typeface="Aptos" panose="020B0004020202020204" pitchFamily="34" charset="0"/>
              </a:rPr>
              <a:t>Working Together to Safeguard Children 2026 and the National Child Safeguarding Practice Review Panel Guidance, our</a:t>
            </a:r>
            <a:r>
              <a:rPr lang="en-GB" sz="1400" dirty="0">
                <a:latin typeface="Aptos" panose="020B0004020202020204" pitchFamily="34" charset="0"/>
              </a:rPr>
              <a:t> reports focus on </a:t>
            </a:r>
            <a:r>
              <a:rPr lang="en-GB" sz="1400" b="1" dirty="0">
                <a:latin typeface="Aptos" panose="020B0004020202020204" pitchFamily="34" charset="0"/>
              </a:rPr>
              <a:t>multi‑agency priorities, learning, impact, evidence and improvement</a:t>
            </a:r>
            <a:r>
              <a:rPr lang="en-GB" sz="1400" dirty="0">
                <a:latin typeface="Aptos" panose="020B0004020202020204" pitchFamily="34" charset="0"/>
              </a:rPr>
              <a:t>, providing transparency about the effectiveness of local safeguarding arrangements. </a:t>
            </a:r>
          </a:p>
          <a:p>
            <a:pPr marL="0" indent="0">
              <a:buNone/>
            </a:pPr>
            <a:r>
              <a:rPr lang="en-GB" sz="1400" dirty="0">
                <a:latin typeface="Aptos" panose="020B0004020202020204" pitchFamily="34" charset="0"/>
              </a:rPr>
              <a:t>The annual report provides a clear analysis of how well local safeguarding arrangements are working, including progress against the partnership’s areas of focus and the </a:t>
            </a:r>
            <a:r>
              <a:rPr lang="en-GB" sz="1400" b="1" dirty="0">
                <a:latin typeface="Aptos" panose="020B0004020202020204" pitchFamily="34" charset="0"/>
              </a:rPr>
              <a:t>impact of partnership activity on the lives and experiences of children, young people, families and communities</a:t>
            </a:r>
            <a:r>
              <a:rPr lang="en-GB" sz="1400" dirty="0">
                <a:latin typeface="Aptos" panose="020B0004020202020204" pitchFamily="34" charset="0"/>
              </a:rPr>
              <a:t>.</a:t>
            </a:r>
          </a:p>
          <a:p>
            <a:pPr marL="0" indent="0">
              <a:buNone/>
            </a:pPr>
            <a:endParaRPr lang="en-GB" sz="1300" dirty="0"/>
          </a:p>
        </p:txBody>
      </p:sp>
      <p:sp>
        <p:nvSpPr>
          <p:cNvPr id="7" name="Content Placeholder 2">
            <a:extLst>
              <a:ext uri="{FF2B5EF4-FFF2-40B4-BE49-F238E27FC236}">
                <a16:creationId xmlns:a16="http://schemas.microsoft.com/office/drawing/2014/main" id="{829C21BC-5222-D85E-0F2E-4947704F3D0D}"/>
              </a:ext>
            </a:extLst>
          </p:cNvPr>
          <p:cNvSpPr txBox="1">
            <a:spLocks/>
          </p:cNvSpPr>
          <p:nvPr/>
        </p:nvSpPr>
        <p:spPr>
          <a:xfrm>
            <a:off x="6275696" y="1825625"/>
            <a:ext cx="5071768" cy="5431536"/>
          </a:xfrm>
          <a:prstGeom prst="rect">
            <a:avLst/>
          </a:prstGeom>
        </p:spPr>
        <p:txBody>
          <a:bodyPr vert="horz" lIns="91440" tIns="45720" rIns="91440" bIns="4572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latin typeface="Aptos" panose="020B0004020202020204" pitchFamily="34" charset="0"/>
              </a:rPr>
              <a:t>In accordance with </a:t>
            </a:r>
            <a:r>
              <a:rPr lang="en-GB" sz="1400" i="1" dirty="0">
                <a:latin typeface="Aptos" panose="020B0004020202020204" pitchFamily="34" charset="0"/>
              </a:rPr>
              <a:t>Working Together to Safeguard Children 2026</a:t>
            </a:r>
            <a:r>
              <a:rPr lang="en-GB" sz="1400" dirty="0">
                <a:latin typeface="Aptos" panose="020B0004020202020204" pitchFamily="34" charset="0"/>
              </a:rPr>
              <a:t>, the annual report also includes:</a:t>
            </a:r>
          </a:p>
          <a:p>
            <a:pPr marL="0" indent="0">
              <a:buFont typeface="Arial" panose="020B0604020202020204" pitchFamily="34" charset="0"/>
              <a:buNone/>
            </a:pPr>
            <a:endParaRPr lang="en-GB" sz="1400" dirty="0">
              <a:latin typeface="Aptos" panose="020B0004020202020204" pitchFamily="34" charset="0"/>
            </a:endParaRPr>
          </a:p>
          <a:p>
            <a:pPr marL="642938" indent="-285750"/>
            <a:r>
              <a:rPr lang="en-GB" sz="1400" dirty="0">
                <a:latin typeface="Aptos" panose="020B0004020202020204" pitchFamily="34" charset="0"/>
              </a:rPr>
              <a:t>Evidence of </a:t>
            </a:r>
            <a:r>
              <a:rPr lang="en-GB" sz="1400" b="1" dirty="0">
                <a:latin typeface="Aptos" panose="020B0004020202020204" pitchFamily="34" charset="0"/>
              </a:rPr>
              <a:t>improvement, learning and impact</a:t>
            </a:r>
            <a:endParaRPr lang="en-GB" sz="1400" dirty="0">
              <a:latin typeface="Aptos" panose="020B0004020202020204" pitchFamily="34" charset="0"/>
            </a:endParaRPr>
          </a:p>
          <a:p>
            <a:pPr marL="642938" indent="-285750"/>
            <a:r>
              <a:rPr lang="en-GB" sz="1400" dirty="0">
                <a:latin typeface="Aptos" panose="020B0004020202020204" pitchFamily="34" charset="0"/>
              </a:rPr>
              <a:t>Analysis of </a:t>
            </a:r>
            <a:r>
              <a:rPr lang="en-GB" sz="1400" b="1" dirty="0">
                <a:latin typeface="Aptos" panose="020B0004020202020204" pitchFamily="34" charset="0"/>
              </a:rPr>
              <a:t>disproportionality and access to services</a:t>
            </a:r>
            <a:endParaRPr lang="en-GB" sz="1400" dirty="0">
              <a:latin typeface="Aptos" panose="020B0004020202020204" pitchFamily="34" charset="0"/>
            </a:endParaRPr>
          </a:p>
          <a:p>
            <a:pPr marL="642938" indent="-285750"/>
            <a:r>
              <a:rPr lang="en-GB" sz="1400" dirty="0">
                <a:latin typeface="Aptos" panose="020B0004020202020204" pitchFamily="34" charset="0"/>
              </a:rPr>
              <a:t>Evidence of </a:t>
            </a:r>
            <a:r>
              <a:rPr lang="en-GB" sz="1400" b="1" dirty="0">
                <a:latin typeface="Aptos" panose="020B0004020202020204" pitchFamily="34" charset="0"/>
              </a:rPr>
              <a:t>education sector engagement</a:t>
            </a:r>
            <a:r>
              <a:rPr lang="en-GB" sz="1400" dirty="0">
                <a:latin typeface="Aptos" panose="020B0004020202020204" pitchFamily="34" charset="0"/>
              </a:rPr>
              <a:t> within safeguarding arrangements</a:t>
            </a:r>
          </a:p>
          <a:p>
            <a:pPr marL="642938" indent="-285750"/>
            <a:r>
              <a:rPr lang="en-GB" sz="1400" dirty="0">
                <a:latin typeface="Aptos" panose="020B0004020202020204" pitchFamily="34" charset="0"/>
              </a:rPr>
              <a:t>A </a:t>
            </a:r>
            <a:r>
              <a:rPr lang="en-GB" sz="1400" b="1" dirty="0">
                <a:latin typeface="Aptos" panose="020B0004020202020204" pitchFamily="34" charset="0"/>
              </a:rPr>
              <a:t>value‑for‑money assessment</a:t>
            </a:r>
            <a:r>
              <a:rPr lang="en-GB" sz="1400" dirty="0">
                <a:latin typeface="Aptos" panose="020B0004020202020204" pitchFamily="34" charset="0"/>
              </a:rPr>
              <a:t>, including a breakdown of financial contributions from partners</a:t>
            </a:r>
          </a:p>
          <a:p>
            <a:pPr marL="642938" indent="-285750"/>
            <a:r>
              <a:rPr lang="en-GB" sz="1400" dirty="0">
                <a:latin typeface="Aptos" panose="020B0004020202020204" pitchFamily="34" charset="0"/>
              </a:rPr>
              <a:t>A review of </a:t>
            </a:r>
            <a:r>
              <a:rPr lang="en-GB" sz="1400" b="1" dirty="0">
                <a:latin typeface="Aptos" panose="020B0004020202020204" pitchFamily="34" charset="0"/>
              </a:rPr>
              <a:t>restraint practices in secure settings</a:t>
            </a:r>
            <a:r>
              <a:rPr lang="en-GB" sz="1400" dirty="0">
                <a:latin typeface="Aptos" panose="020B0004020202020204" pitchFamily="34" charset="0"/>
              </a:rPr>
              <a:t>, where applicable</a:t>
            </a:r>
          </a:p>
          <a:p>
            <a:pPr marL="0" indent="0">
              <a:buFont typeface="Arial" panose="020B0604020202020204" pitchFamily="34" charset="0"/>
              <a:buNone/>
            </a:pPr>
            <a:endParaRPr lang="en-GB" sz="1300" dirty="0"/>
          </a:p>
        </p:txBody>
      </p:sp>
      <p:sp>
        <p:nvSpPr>
          <p:cNvPr id="9" name="Content Placeholder 2">
            <a:extLst>
              <a:ext uri="{FF2B5EF4-FFF2-40B4-BE49-F238E27FC236}">
                <a16:creationId xmlns:a16="http://schemas.microsoft.com/office/drawing/2014/main" id="{7652EE9F-B6D9-3CC6-1A72-E467ACB5E232}"/>
              </a:ext>
            </a:extLst>
          </p:cNvPr>
          <p:cNvSpPr txBox="1">
            <a:spLocks/>
          </p:cNvSpPr>
          <p:nvPr/>
        </p:nvSpPr>
        <p:spPr>
          <a:xfrm>
            <a:off x="844536" y="4738879"/>
            <a:ext cx="5175264" cy="1786062"/>
          </a:xfrm>
          <a:prstGeom prst="rect">
            <a:avLst/>
          </a:prstGeom>
        </p:spPr>
        <p:txBody>
          <a:bodyPr vert="horz" lIns="91440" tIns="45720" rIns="91440" bIns="4572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latin typeface="Aptos" panose="020B0004020202020204" pitchFamily="34" charset="0"/>
              </a:rPr>
              <a:t>The report includes:</a:t>
            </a:r>
          </a:p>
          <a:p>
            <a:pPr marL="465138" indent="-285750"/>
            <a:r>
              <a:rPr lang="en-GB" sz="1400" dirty="0">
                <a:latin typeface="Aptos" panose="020B0004020202020204" pitchFamily="34" charset="0"/>
              </a:rPr>
              <a:t>Details of </a:t>
            </a:r>
            <a:r>
              <a:rPr lang="en-GB" sz="1400" b="1" dirty="0">
                <a:latin typeface="Aptos" panose="020B0004020202020204" pitchFamily="34" charset="0"/>
              </a:rPr>
              <a:t>Child Safeguarding Practice Reviews</a:t>
            </a:r>
            <a:r>
              <a:rPr lang="en-GB" sz="1400" dirty="0">
                <a:latin typeface="Aptos" panose="020B0004020202020204" pitchFamily="34" charset="0"/>
              </a:rPr>
              <a:t> undertaken and associated learning</a:t>
            </a:r>
          </a:p>
          <a:p>
            <a:pPr marL="465138" indent="-285750"/>
            <a:r>
              <a:rPr lang="en-GB" sz="1400" dirty="0">
                <a:latin typeface="Aptos" panose="020B0004020202020204" pitchFamily="34" charset="0"/>
              </a:rPr>
              <a:t>Findings from </a:t>
            </a:r>
            <a:r>
              <a:rPr lang="en-GB" sz="1400" b="1" dirty="0">
                <a:latin typeface="Aptos" panose="020B0004020202020204" pitchFamily="34" charset="0"/>
              </a:rPr>
              <a:t>multi‑agency audits and thematic reviews</a:t>
            </a:r>
            <a:endParaRPr lang="en-GB" sz="1400" dirty="0">
              <a:latin typeface="Aptos" panose="020B0004020202020204" pitchFamily="34" charset="0"/>
            </a:endParaRPr>
          </a:p>
          <a:p>
            <a:pPr marL="465138" indent="-285750"/>
            <a:r>
              <a:rPr lang="en-GB" sz="1400" dirty="0">
                <a:latin typeface="Aptos" panose="020B0004020202020204" pitchFamily="34" charset="0"/>
              </a:rPr>
              <a:t>Evidence of how learning has been embedded into </a:t>
            </a:r>
            <a:r>
              <a:rPr lang="en-GB" sz="1400" b="1" dirty="0">
                <a:latin typeface="Aptos" panose="020B0004020202020204" pitchFamily="34" charset="0"/>
              </a:rPr>
              <a:t>front‑line practice and service improvement</a:t>
            </a:r>
            <a:endParaRPr lang="en-GB" sz="1400" dirty="0">
              <a:latin typeface="Aptos" panose="020B0004020202020204" pitchFamily="34" charset="0"/>
            </a:endParaRPr>
          </a:p>
          <a:p>
            <a:pPr marL="0" indent="0">
              <a:buFont typeface="Arial" panose="020B0604020202020204" pitchFamily="34" charset="0"/>
              <a:buNone/>
            </a:pPr>
            <a:endParaRPr lang="en-GB" sz="1300" dirty="0"/>
          </a:p>
        </p:txBody>
      </p:sp>
    </p:spTree>
    <p:extLst>
      <p:ext uri="{BB962C8B-B14F-4D97-AF65-F5344CB8AC3E}">
        <p14:creationId xmlns:p14="http://schemas.microsoft.com/office/powerpoint/2010/main" val="1349048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11F16A44-BC23-F731-9365-5EBDF0D1E915}"/>
              </a:ext>
            </a:extLst>
          </p:cNvPr>
          <p:cNvPicPr>
            <a:picLocks noChangeAspect="1"/>
          </p:cNvPicPr>
          <p:nvPr/>
        </p:nvPicPr>
        <p:blipFill>
          <a:blip r:embed="rId2" cstate="print">
            <a:alphaModFix amt="99000"/>
            <a:extLst>
              <a:ext uri="{28A0092B-C50C-407E-A947-70E740481C1C}">
                <a14:useLocalDpi xmlns:a14="http://schemas.microsoft.com/office/drawing/2010/main" val="0"/>
              </a:ext>
            </a:extLst>
          </a:blip>
          <a:srcRect l="10463" r="13004" b="21797"/>
          <a:stretch/>
        </p:blipFill>
        <p:spPr bwMode="auto">
          <a:xfrm>
            <a:off x="10275216" y="495583"/>
            <a:ext cx="1239571" cy="1227465"/>
          </a:xfrm>
          <a:prstGeom prst="rect">
            <a:avLst/>
          </a:prstGeom>
          <a:noFill/>
          <a:ln>
            <a:noFill/>
          </a:ln>
        </p:spPr>
      </p:pic>
      <p:sp>
        <p:nvSpPr>
          <p:cNvPr id="3" name="Title 2">
            <a:extLst>
              <a:ext uri="{FF2B5EF4-FFF2-40B4-BE49-F238E27FC236}">
                <a16:creationId xmlns:a16="http://schemas.microsoft.com/office/drawing/2014/main" id="{8FA8F730-C64A-8F79-7E2A-3124FD686ADC}"/>
              </a:ext>
            </a:extLst>
          </p:cNvPr>
          <p:cNvSpPr>
            <a:spLocks noGrp="1"/>
          </p:cNvSpPr>
          <p:nvPr>
            <p:ph type="title"/>
          </p:nvPr>
        </p:nvSpPr>
        <p:spPr/>
        <p:txBody>
          <a:bodyPr/>
          <a:lstStyle/>
          <a:p>
            <a:r>
              <a:rPr lang="en-GB" b="1" dirty="0">
                <a:solidFill>
                  <a:schemeClr val="accent1"/>
                </a:solidFill>
                <a:latin typeface="Aptos" panose="020B0004020202020204" pitchFamily="34" charset="0"/>
              </a:rPr>
              <a:t>Multi-agency escalations and dispute resolution</a:t>
            </a:r>
          </a:p>
        </p:txBody>
      </p:sp>
      <p:sp>
        <p:nvSpPr>
          <p:cNvPr id="8" name="Content Placeholder 7">
            <a:extLst>
              <a:ext uri="{FF2B5EF4-FFF2-40B4-BE49-F238E27FC236}">
                <a16:creationId xmlns:a16="http://schemas.microsoft.com/office/drawing/2014/main" id="{3E1B5000-D959-3A8B-4C8F-707126ED88DB}"/>
              </a:ext>
            </a:extLst>
          </p:cNvPr>
          <p:cNvSpPr>
            <a:spLocks noGrp="1"/>
          </p:cNvSpPr>
          <p:nvPr>
            <p:ph sz="half" idx="1"/>
          </p:nvPr>
        </p:nvSpPr>
        <p:spPr/>
        <p:txBody>
          <a:bodyPr>
            <a:normAutofit fontScale="85000" lnSpcReduction="20000"/>
          </a:bodyPr>
          <a:lstStyle/>
          <a:p>
            <a:pPr marL="0" indent="0">
              <a:lnSpc>
                <a:spcPct val="120000"/>
              </a:lnSpc>
              <a:buNone/>
            </a:pPr>
            <a:r>
              <a:rPr lang="en-GB" sz="1600" dirty="0">
                <a:latin typeface="Aptos" panose="020B0004020202020204" pitchFamily="34" charset="0"/>
              </a:rPr>
              <a:t>Differences of opinion and professional debate are a normal and valuable part of multi‑agency working and support appropriate, respectful challenge to improve outcomes for children and their families. </a:t>
            </a:r>
          </a:p>
          <a:p>
            <a:pPr marL="0" indent="0">
              <a:lnSpc>
                <a:spcPct val="120000"/>
              </a:lnSpc>
              <a:buNone/>
            </a:pPr>
            <a:r>
              <a:rPr lang="en-GB" sz="1600" dirty="0">
                <a:latin typeface="Aptos" panose="020B0004020202020204" pitchFamily="34" charset="0"/>
              </a:rPr>
              <a:t>Effective safeguarding relies on strong relationships alongside robust challenge, professional curiosity and timely escalation. While multi‑agency relationships across the partnership are generally constructive, learning from Rapid Reviews, Local Child Safeguarding Practice Reviews and quality assurance activity has highlighted that challenge and escalation are not always applied consistently in practice.</a:t>
            </a:r>
          </a:p>
          <a:p>
            <a:pPr marL="0" indent="0">
              <a:lnSpc>
                <a:spcPct val="120000"/>
              </a:lnSpc>
              <a:buNone/>
            </a:pPr>
            <a:r>
              <a:rPr lang="en-GB" sz="1600" dirty="0">
                <a:latin typeface="Aptos" panose="020B0004020202020204" pitchFamily="34" charset="0"/>
              </a:rPr>
              <a:t>The partnership endorses the Pan Cheshire Procedure for Multi-Agency Professional Challenge available on the partnership website.  </a:t>
            </a:r>
          </a:p>
          <a:p>
            <a:pPr marL="0" indent="0">
              <a:lnSpc>
                <a:spcPct val="120000"/>
              </a:lnSpc>
              <a:buNone/>
            </a:pPr>
            <a:r>
              <a:rPr lang="en-GB" sz="1600" dirty="0">
                <a:latin typeface="Aptos" panose="020B0004020202020204" pitchFamily="34" charset="0"/>
              </a:rPr>
              <a:t>Escalations to the partnership are reviewed and themes are overseen by the Multiagency Quality Assurance Group which provides assurance to the safeguarding partners.</a:t>
            </a:r>
          </a:p>
          <a:p>
            <a:pPr marL="0" indent="0">
              <a:lnSpc>
                <a:spcPct val="120000"/>
              </a:lnSpc>
              <a:buNone/>
            </a:pPr>
            <a:endParaRPr lang="en-GB" sz="1800" dirty="0">
              <a:latin typeface="Aptos" panose="020B0004020202020204" pitchFamily="34" charset="0"/>
            </a:endParaRPr>
          </a:p>
          <a:p>
            <a:pPr marL="0" indent="0">
              <a:buNone/>
            </a:pPr>
            <a:endParaRPr lang="en-GB" sz="1600" dirty="0">
              <a:latin typeface="Aptos" panose="020B0004020202020204" pitchFamily="34" charset="0"/>
            </a:endParaRPr>
          </a:p>
          <a:p>
            <a:pPr marL="0" indent="0">
              <a:buNone/>
            </a:pPr>
            <a:endParaRPr lang="en-GB" sz="1600" dirty="0">
              <a:latin typeface="Aptos" panose="020B0004020202020204" pitchFamily="34" charset="0"/>
            </a:endParaRPr>
          </a:p>
          <a:p>
            <a:pPr marL="0" indent="0">
              <a:buNone/>
            </a:pPr>
            <a:endParaRPr lang="en-GB" dirty="0"/>
          </a:p>
        </p:txBody>
      </p:sp>
      <p:sp>
        <p:nvSpPr>
          <p:cNvPr id="12" name="TextBox 11">
            <a:extLst>
              <a:ext uri="{FF2B5EF4-FFF2-40B4-BE49-F238E27FC236}">
                <a16:creationId xmlns:a16="http://schemas.microsoft.com/office/drawing/2014/main" id="{77D924F3-E8A0-8C7F-00E9-3F5BBD7DA9D6}"/>
              </a:ext>
            </a:extLst>
          </p:cNvPr>
          <p:cNvSpPr txBox="1"/>
          <p:nvPr/>
        </p:nvSpPr>
        <p:spPr>
          <a:xfrm>
            <a:off x="874366" y="3924836"/>
            <a:ext cx="5145434" cy="292388"/>
          </a:xfrm>
          <a:prstGeom prst="rect">
            <a:avLst/>
          </a:prstGeom>
          <a:noFill/>
        </p:spPr>
        <p:txBody>
          <a:bodyPr wrap="square">
            <a:spAutoFit/>
          </a:bodyPr>
          <a:lstStyle/>
          <a:p>
            <a:pPr>
              <a:buNone/>
            </a:pPr>
            <a:endParaRPr lang="en-GB" sz="1300" dirty="0">
              <a:effectLst/>
              <a:ea typeface="Aptos" panose="020B0004020202020204" pitchFamily="34" charset="0"/>
              <a:cs typeface="Aptos" panose="020B0004020202020204" pitchFamily="34" charset="0"/>
            </a:endParaRPr>
          </a:p>
        </p:txBody>
      </p:sp>
      <p:sp>
        <p:nvSpPr>
          <p:cNvPr id="4" name="TextBox 3">
            <a:extLst>
              <a:ext uri="{FF2B5EF4-FFF2-40B4-BE49-F238E27FC236}">
                <a16:creationId xmlns:a16="http://schemas.microsoft.com/office/drawing/2014/main" id="{412093DB-2858-97F2-5C8E-897AB5539F37}"/>
              </a:ext>
            </a:extLst>
          </p:cNvPr>
          <p:cNvSpPr txBox="1"/>
          <p:nvPr/>
        </p:nvSpPr>
        <p:spPr>
          <a:xfrm>
            <a:off x="6313714" y="3016895"/>
            <a:ext cx="5145434" cy="954107"/>
          </a:xfrm>
          <a:prstGeom prst="rect">
            <a:avLst/>
          </a:prstGeom>
          <a:noFill/>
        </p:spPr>
        <p:txBody>
          <a:bodyPr wrap="square">
            <a:spAutoFit/>
          </a:bodyPr>
          <a:lstStyle/>
          <a:p>
            <a:r>
              <a:rPr lang="en-GB" sz="1400" b="1" dirty="0">
                <a:solidFill>
                  <a:schemeClr val="accent1"/>
                </a:solidFill>
                <a:latin typeface="Aptos" panose="020B0004020202020204" pitchFamily="34" charset="0"/>
              </a:rPr>
              <a:t>Unresolved professional challenge may be escalated through organisational safeguarding leads, the Pan Cheshire escalation procedure and, where appropriate, to the safeguarding partnership</a:t>
            </a:r>
          </a:p>
        </p:txBody>
      </p:sp>
    </p:spTree>
    <p:extLst>
      <p:ext uri="{BB962C8B-B14F-4D97-AF65-F5344CB8AC3E}">
        <p14:creationId xmlns:p14="http://schemas.microsoft.com/office/powerpoint/2010/main" val="2300658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3AE1-BD4F-96BD-8BDF-CC73D59341A1}"/>
              </a:ext>
            </a:extLst>
          </p:cNvPr>
          <p:cNvSpPr>
            <a:spLocks noGrp="1"/>
          </p:cNvSpPr>
          <p:nvPr>
            <p:ph type="title"/>
          </p:nvPr>
        </p:nvSpPr>
        <p:spPr/>
        <p:txBody>
          <a:bodyPr/>
          <a:lstStyle/>
          <a:p>
            <a:r>
              <a:rPr lang="en-GB" b="1" dirty="0">
                <a:solidFill>
                  <a:schemeClr val="accent1"/>
                </a:solidFill>
                <a:latin typeface="Aptos" panose="020B0004020202020204" pitchFamily="34" charset="0"/>
              </a:rPr>
              <a:t>The Team</a:t>
            </a:r>
          </a:p>
        </p:txBody>
      </p:sp>
      <p:sp>
        <p:nvSpPr>
          <p:cNvPr id="3" name="Content Placeholder 2">
            <a:extLst>
              <a:ext uri="{FF2B5EF4-FFF2-40B4-BE49-F238E27FC236}">
                <a16:creationId xmlns:a16="http://schemas.microsoft.com/office/drawing/2014/main" id="{593CAB1A-4959-C87C-335A-7104ABC5EA77}"/>
              </a:ext>
            </a:extLst>
          </p:cNvPr>
          <p:cNvSpPr>
            <a:spLocks noGrp="1"/>
          </p:cNvSpPr>
          <p:nvPr>
            <p:ph idx="1"/>
          </p:nvPr>
        </p:nvSpPr>
        <p:spPr/>
        <p:txBody>
          <a:bodyPr>
            <a:normAutofit/>
          </a:bodyPr>
          <a:lstStyle/>
          <a:p>
            <a:pPr marL="0" indent="0">
              <a:buNone/>
            </a:pPr>
            <a:r>
              <a:rPr lang="en-GB" sz="1600" dirty="0"/>
              <a:t>Head of Service; Heather Baron</a:t>
            </a:r>
          </a:p>
          <a:p>
            <a:pPr marL="0" indent="0">
              <a:buNone/>
            </a:pPr>
            <a:r>
              <a:rPr lang="en-GB" sz="1600" dirty="0"/>
              <a:t>Business Manager; Jen Atkinson </a:t>
            </a:r>
          </a:p>
          <a:p>
            <a:pPr marL="0" indent="0">
              <a:buNone/>
            </a:pPr>
            <a:r>
              <a:rPr lang="en-GB" sz="1600" dirty="0"/>
              <a:t>Quality Assurance Officer; Alistair Jordan </a:t>
            </a:r>
          </a:p>
          <a:p>
            <a:pPr marL="0" indent="0">
              <a:buNone/>
            </a:pPr>
            <a:r>
              <a:rPr lang="en-GB" sz="1600" dirty="0"/>
              <a:t>Business Support Officer x2</a:t>
            </a:r>
          </a:p>
          <a:p>
            <a:pPr marL="0" indent="0">
              <a:buNone/>
            </a:pPr>
            <a:r>
              <a:rPr lang="en-GB" sz="1600" dirty="0"/>
              <a:t>Email; </a:t>
            </a:r>
            <a:r>
              <a:rPr lang="en-GB" sz="1600" dirty="0">
                <a:hlinkClick r:id="rId2"/>
              </a:rPr>
              <a:t>CESCP@cheshireeast.gov.uk</a:t>
            </a:r>
            <a:endParaRPr lang="en-GB" sz="1600" dirty="0"/>
          </a:p>
          <a:p>
            <a:pPr marL="0" indent="0">
              <a:buNone/>
            </a:pPr>
            <a:r>
              <a:rPr lang="en-GB" sz="1600" dirty="0"/>
              <a:t>Website; </a:t>
            </a:r>
            <a:r>
              <a:rPr lang="en-GB" sz="1600" dirty="0">
                <a:hlinkClick r:id="rId3" tooltip="https://cescp.co.uk/"/>
              </a:rPr>
              <a:t>Cheshire East Safeguarding Children’s Partnership</a:t>
            </a:r>
            <a:endParaRPr lang="en-GB" sz="1600" dirty="0"/>
          </a:p>
        </p:txBody>
      </p:sp>
      <p:pic>
        <p:nvPicPr>
          <p:cNvPr id="5" name="Picture 4">
            <a:extLst>
              <a:ext uri="{FF2B5EF4-FFF2-40B4-BE49-F238E27FC236}">
                <a16:creationId xmlns:a16="http://schemas.microsoft.com/office/drawing/2014/main" id="{23356B6E-DB11-5A33-0764-D753CE944CFF}"/>
              </a:ext>
            </a:extLst>
          </p:cNvPr>
          <p:cNvPicPr>
            <a:picLocks noChangeAspect="1"/>
          </p:cNvPicPr>
          <p:nvPr/>
        </p:nvPicPr>
        <p:blipFill>
          <a:blip r:embed="rId4"/>
          <a:stretch>
            <a:fillRect/>
          </a:stretch>
        </p:blipFill>
        <p:spPr>
          <a:xfrm>
            <a:off x="0" y="5013890"/>
            <a:ext cx="12192000" cy="1844110"/>
          </a:xfrm>
          <a:prstGeom prst="rect">
            <a:avLst/>
          </a:prstGeom>
        </p:spPr>
      </p:pic>
      <p:pic>
        <p:nvPicPr>
          <p:cNvPr id="6" name="Picture 5">
            <a:extLst>
              <a:ext uri="{FF2B5EF4-FFF2-40B4-BE49-F238E27FC236}">
                <a16:creationId xmlns:a16="http://schemas.microsoft.com/office/drawing/2014/main" id="{508BAFAF-52FB-F211-5DF2-7931CB9224EE}"/>
              </a:ext>
            </a:extLst>
          </p:cNvPr>
          <p:cNvPicPr>
            <a:picLocks noChangeAspect="1"/>
          </p:cNvPicPr>
          <p:nvPr/>
        </p:nvPicPr>
        <p:blipFill>
          <a:blip r:embed="rId5" cstate="print">
            <a:alphaModFix amt="99000"/>
            <a:extLst>
              <a:ext uri="{28A0092B-C50C-407E-A947-70E740481C1C}">
                <a14:useLocalDpi xmlns:a14="http://schemas.microsoft.com/office/drawing/2010/main" val="0"/>
              </a:ext>
            </a:extLst>
          </a:blip>
          <a:srcRect l="10463" r="13004" b="21797"/>
          <a:stretch/>
        </p:blipFill>
        <p:spPr bwMode="auto">
          <a:xfrm>
            <a:off x="10114229" y="463223"/>
            <a:ext cx="1239571" cy="1227465"/>
          </a:xfrm>
          <a:prstGeom prst="rect">
            <a:avLst/>
          </a:prstGeom>
          <a:noFill/>
          <a:ln>
            <a:noFill/>
          </a:ln>
        </p:spPr>
      </p:pic>
    </p:spTree>
    <p:extLst>
      <p:ext uri="{BB962C8B-B14F-4D97-AF65-F5344CB8AC3E}">
        <p14:creationId xmlns:p14="http://schemas.microsoft.com/office/powerpoint/2010/main" val="174310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3">
      <a:dk1>
        <a:srgbClr val="000000"/>
      </a:dk1>
      <a:lt1>
        <a:srgbClr val="FFFFFF"/>
      </a:lt1>
      <a:dk2>
        <a:srgbClr val="7E7E7E"/>
      </a:dk2>
      <a:lt2>
        <a:srgbClr val="E7E6E6"/>
      </a:lt2>
      <a:accent1>
        <a:srgbClr val="4371C2"/>
      </a:accent1>
      <a:accent2>
        <a:srgbClr val="F8991B"/>
      </a:accent2>
      <a:accent3>
        <a:srgbClr val="5B257E"/>
      </a:accent3>
      <a:accent4>
        <a:srgbClr val="027CB4"/>
      </a:accent4>
      <a:accent5>
        <a:srgbClr val="90C747"/>
      </a:accent5>
      <a:accent6>
        <a:srgbClr val="E3016F"/>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ef975da0-2206-4296-8b08-8eab8a965a3b}" enabled="1" method="Privileged" siteId="{cdb92d10-23cb-4ac1-a9b3-34f4faaa2851}" removed="0"/>
</clbl:labelList>
</file>

<file path=docProps/app.xml><?xml version="1.0" encoding="utf-8"?>
<Properties xmlns="http://schemas.openxmlformats.org/officeDocument/2006/extended-properties" xmlns:vt="http://schemas.openxmlformats.org/officeDocument/2006/docPropsVTypes">
  <Template/>
  <TotalTime>41705</TotalTime>
  <Words>6572</Words>
  <Application>Microsoft Office PowerPoint</Application>
  <PresentationFormat>Widescreen</PresentationFormat>
  <Paragraphs>392</Paragraphs>
  <Slides>33</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Aptos</vt:lpstr>
      <vt:lpstr>Arial</vt:lpstr>
      <vt:lpstr>Calibri</vt:lpstr>
      <vt:lpstr>Calibri Light</vt:lpstr>
      <vt:lpstr>Symbol</vt:lpstr>
      <vt:lpstr>Office Theme</vt:lpstr>
      <vt:lpstr>1_Office Theme</vt:lpstr>
      <vt:lpstr>Cheshire East Safeguarding Children’s Partnership  Multi-Agency Safeguarding Arrangements July 2026</vt:lpstr>
      <vt:lpstr>Contents</vt:lpstr>
      <vt:lpstr>Lead Safeguarding Partners (LSPs)</vt:lpstr>
      <vt:lpstr>Delegated Safeguarding Partners  (DSPs)</vt:lpstr>
      <vt:lpstr>PowerPoint Presentation</vt:lpstr>
      <vt:lpstr>Geographical Context</vt:lpstr>
      <vt:lpstr>Multiagency Policies and Procedures</vt:lpstr>
      <vt:lpstr>Cheshire East Transformation Families First Programme</vt:lpstr>
      <vt:lpstr>Locality Working</vt:lpstr>
      <vt:lpstr>Local Assessment Protocol</vt:lpstr>
      <vt:lpstr>Providing families with the right help at the right time,  delivered by the right people</vt:lpstr>
      <vt:lpstr>Governance</vt:lpstr>
      <vt:lpstr>Lead Safeguarding Partners Strategic Alliance Group</vt:lpstr>
      <vt:lpstr>Chairing Arrangements</vt:lpstr>
      <vt:lpstr>The DSP Executive Board </vt:lpstr>
      <vt:lpstr>Multi-Agency Quality Assurance  Group (MAQA) </vt:lpstr>
      <vt:lpstr>Quality Assurance Framework </vt:lpstr>
      <vt:lpstr>Subgroups </vt:lpstr>
      <vt:lpstr>Education as a Safeguarding Partner</vt:lpstr>
      <vt:lpstr>Local Priorities and Delivery </vt:lpstr>
      <vt:lpstr>Independent Scrutiny  </vt:lpstr>
      <vt:lpstr>Relevant Agencies </vt:lpstr>
      <vt:lpstr>How we work with relevant agencies</vt:lpstr>
      <vt:lpstr>Information Sharing</vt:lpstr>
      <vt:lpstr>Training and Development  </vt:lpstr>
      <vt:lpstr> Engaging with children, young  people and their families </vt:lpstr>
      <vt:lpstr>Participation and Engagement  Strategy</vt:lpstr>
      <vt:lpstr> Transitions Between Children’s and  Adult’s Safeguarding Systems </vt:lpstr>
      <vt:lpstr> Local Safeguarding Child Practice Reviews &amp; Notifications </vt:lpstr>
      <vt:lpstr>Budget for the partnership and arrangements for funding</vt:lpstr>
      <vt:lpstr>Annual Report  </vt:lpstr>
      <vt:lpstr>Multi-agency escalations and dispute resolution</vt:lpstr>
      <vt:lpstr>The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Multi-Agency Safeguarding Arrangements</dc:title>
  <dc:creator>OLDACRE, Katherine</dc:creator>
  <cp:lastModifiedBy>JOHNSON, Paul</cp:lastModifiedBy>
  <cp:revision>145</cp:revision>
  <dcterms:created xsi:type="dcterms:W3CDTF">2023-06-08T10:58:10Z</dcterms:created>
  <dcterms:modified xsi:type="dcterms:W3CDTF">2026-07-28T11:35:16Z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f975da0-2206-4296-8b08-8eab8a965a3b_Enabled">
    <vt:lpwstr>true</vt:lpwstr>
  </property>
  <property fmtid="{D5CDD505-2E9C-101B-9397-08002B2CF9AE}" pid="3" name="MSIP_Label_ef975da0-2206-4296-8b08-8eab8a965a3b_SetDate">
    <vt:lpwstr>2023-06-08T15:42:56Z</vt:lpwstr>
  </property>
  <property fmtid="{D5CDD505-2E9C-101B-9397-08002B2CF9AE}" pid="4" name="MSIP_Label_ef975da0-2206-4296-8b08-8eab8a965a3b_Method">
    <vt:lpwstr>Privileged</vt:lpwstr>
  </property>
  <property fmtid="{D5CDD505-2E9C-101B-9397-08002B2CF9AE}" pid="5" name="MSIP_Label_ef975da0-2206-4296-8b08-8eab8a965a3b_Name">
    <vt:lpwstr>CE-OFFICIAL</vt:lpwstr>
  </property>
  <property fmtid="{D5CDD505-2E9C-101B-9397-08002B2CF9AE}" pid="6" name="MSIP_Label_ef975da0-2206-4296-8b08-8eab8a965a3b_SiteId">
    <vt:lpwstr>cdb92d10-23cb-4ac1-a9b3-34f4faaa2851</vt:lpwstr>
  </property>
  <property fmtid="{D5CDD505-2E9C-101B-9397-08002B2CF9AE}" pid="7" name="MSIP_Label_ef975da0-2206-4296-8b08-8eab8a965a3b_ActionId">
    <vt:lpwstr>08c1e479-2139-40dc-8439-9f9d48362d33</vt:lpwstr>
  </property>
  <property fmtid="{D5CDD505-2E9C-101B-9397-08002B2CF9AE}" pid="8" name="MSIP_Label_ef975da0-2206-4296-8b08-8eab8a965a3b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OFFICIAL</vt:lpwstr>
  </property>
</Properties>
</file>